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6" r:id="rId6"/>
    <p:sldId id="267" r:id="rId7"/>
    <p:sldId id="268" r:id="rId8"/>
    <p:sldId id="282" r:id="rId9"/>
    <p:sldId id="274" r:id="rId10"/>
    <p:sldId id="275" r:id="rId11"/>
    <p:sldId id="287" r:id="rId12"/>
    <p:sldId id="643" r:id="rId13"/>
    <p:sldId id="649" r:id="rId14"/>
    <p:sldId id="640" r:id="rId15"/>
    <p:sldId id="641" r:id="rId16"/>
    <p:sldId id="644" r:id="rId17"/>
    <p:sldId id="645" r:id="rId18"/>
    <p:sldId id="646" r:id="rId19"/>
    <p:sldId id="651" r:id="rId20"/>
    <p:sldId id="652" r:id="rId21"/>
    <p:sldId id="648" r:id="rId22"/>
    <p:sldId id="650" r:id="rId23"/>
    <p:sldId id="6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C40B3-167B-62B0-E889-14D7350783F6}" v="90" dt="2025-10-02T15:35:22.911"/>
    <p1510:client id="{2B5A0029-8B06-7E90-4E3A-1806E73CFF1B}" v="17" dt="2025-10-01T08:21:31.954"/>
    <p1510:client id="{B854BFE1-5894-90B1-18D2-24CA94D2E422}" v="5" dt="2025-10-01T09:58:4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Da Silva, Communications Officer - See Me" userId="S::ana.dasilva@samh.org.uk::5d1cbd3a-5e13-4045-b8b8-45c055070475" providerId="AD" clId="Web-{084C40B3-167B-62B0-E889-14D7350783F6}"/>
    <pc:docChg chg="delSld">
      <pc:chgData name="Ana Da Silva, Communications Officer - See Me" userId="S::ana.dasilva@samh.org.uk::5d1cbd3a-5e13-4045-b8b8-45c055070475" providerId="AD" clId="Web-{084C40B3-167B-62B0-E889-14D7350783F6}" dt="2025-10-02T15:35:22.911" v="89"/>
      <pc:docMkLst>
        <pc:docMk/>
      </pc:docMkLst>
      <pc:sldChg chg="del">
        <pc:chgData name="Ana Da Silva, Communications Officer - See Me" userId="S::ana.dasilva@samh.org.uk::5d1cbd3a-5e13-4045-b8b8-45c055070475" providerId="AD" clId="Web-{084C40B3-167B-62B0-E889-14D7350783F6}" dt="2025-10-02T15:35:22.833" v="70"/>
        <pc:sldMkLst>
          <pc:docMk/>
          <pc:sldMk cId="2485007854" sldId="257"/>
        </pc:sldMkLst>
      </pc:sldChg>
      <pc:sldChg chg="del">
        <pc:chgData name="Ana Da Silva, Communications Officer - See Me" userId="S::ana.dasilva@samh.org.uk::5d1cbd3a-5e13-4045-b8b8-45c055070475" providerId="AD" clId="Web-{084C40B3-167B-62B0-E889-14D7350783F6}" dt="2025-10-02T15:35:22.833" v="69"/>
        <pc:sldMkLst>
          <pc:docMk/>
          <pc:sldMk cId="3145456846" sldId="258"/>
        </pc:sldMkLst>
      </pc:sldChg>
      <pc:sldChg chg="del">
        <pc:chgData name="Ana Da Silva, Communications Officer - See Me" userId="S::ana.dasilva@samh.org.uk::5d1cbd3a-5e13-4045-b8b8-45c055070475" providerId="AD" clId="Web-{084C40B3-167B-62B0-E889-14D7350783F6}" dt="2025-10-02T15:35:22.817" v="68"/>
        <pc:sldMkLst>
          <pc:docMk/>
          <pc:sldMk cId="3695505608" sldId="259"/>
        </pc:sldMkLst>
      </pc:sldChg>
      <pc:sldChg chg="del">
        <pc:chgData name="Ana Da Silva, Communications Officer - See Me" userId="S::ana.dasilva@samh.org.uk::5d1cbd3a-5e13-4045-b8b8-45c055070475" providerId="AD" clId="Web-{084C40B3-167B-62B0-E889-14D7350783F6}" dt="2025-10-02T15:35:22.817" v="67"/>
        <pc:sldMkLst>
          <pc:docMk/>
          <pc:sldMk cId="336029868" sldId="260"/>
        </pc:sldMkLst>
      </pc:sldChg>
      <pc:sldChg chg="del">
        <pc:chgData name="Ana Da Silva, Communications Officer - See Me" userId="S::ana.dasilva@samh.org.uk::5d1cbd3a-5e13-4045-b8b8-45c055070475" providerId="AD" clId="Web-{084C40B3-167B-62B0-E889-14D7350783F6}" dt="2025-10-02T15:35:22.817" v="66"/>
        <pc:sldMkLst>
          <pc:docMk/>
          <pc:sldMk cId="2350375612" sldId="261"/>
        </pc:sldMkLst>
      </pc:sldChg>
      <pc:sldChg chg="del">
        <pc:chgData name="Ana Da Silva, Communications Officer - See Me" userId="S::ana.dasilva@samh.org.uk::5d1cbd3a-5e13-4045-b8b8-45c055070475" providerId="AD" clId="Web-{084C40B3-167B-62B0-E889-14D7350783F6}" dt="2025-10-02T15:35:22.817" v="65"/>
        <pc:sldMkLst>
          <pc:docMk/>
          <pc:sldMk cId="380153999" sldId="262"/>
        </pc:sldMkLst>
      </pc:sldChg>
      <pc:sldChg chg="del">
        <pc:chgData name="Ana Da Silva, Communications Officer - See Me" userId="S::ana.dasilva@samh.org.uk::5d1cbd3a-5e13-4045-b8b8-45c055070475" providerId="AD" clId="Web-{084C40B3-167B-62B0-E889-14D7350783F6}" dt="2025-10-02T15:35:22.802" v="63"/>
        <pc:sldMkLst>
          <pc:docMk/>
          <pc:sldMk cId="1381322502" sldId="263"/>
        </pc:sldMkLst>
      </pc:sldChg>
      <pc:sldChg chg="del">
        <pc:chgData name="Ana Da Silva, Communications Officer - See Me" userId="S::ana.dasilva@samh.org.uk::5d1cbd3a-5e13-4045-b8b8-45c055070475" providerId="AD" clId="Web-{084C40B3-167B-62B0-E889-14D7350783F6}" dt="2025-10-02T15:35:22.817" v="64"/>
        <pc:sldMkLst>
          <pc:docMk/>
          <pc:sldMk cId="1266531274" sldId="264"/>
        </pc:sldMkLst>
      </pc:sldChg>
      <pc:sldChg chg="del">
        <pc:chgData name="Ana Da Silva, Communications Officer - See Me" userId="S::ana.dasilva@samh.org.uk::5d1cbd3a-5e13-4045-b8b8-45c055070475" providerId="AD" clId="Web-{084C40B3-167B-62B0-E889-14D7350783F6}" dt="2025-10-02T15:35:22.802" v="62"/>
        <pc:sldMkLst>
          <pc:docMk/>
          <pc:sldMk cId="3847630020" sldId="265"/>
        </pc:sldMkLst>
      </pc:sldChg>
      <pc:sldChg chg="del">
        <pc:chgData name="Ana Da Silva, Communications Officer - See Me" userId="S::ana.dasilva@samh.org.uk::5d1cbd3a-5e13-4045-b8b8-45c055070475" providerId="AD" clId="Web-{084C40B3-167B-62B0-E889-14D7350783F6}" dt="2025-10-02T15:33:54.628" v="0"/>
        <pc:sldMkLst>
          <pc:docMk/>
          <pc:sldMk cId="1757636823" sldId="269"/>
        </pc:sldMkLst>
      </pc:sldChg>
      <pc:sldChg chg="del">
        <pc:chgData name="Ana Da Silva, Communications Officer - See Me" userId="S::ana.dasilva@samh.org.uk::5d1cbd3a-5e13-4045-b8b8-45c055070475" providerId="AD" clId="Web-{084C40B3-167B-62B0-E889-14D7350783F6}" dt="2025-10-02T15:35:22.802" v="59"/>
        <pc:sldMkLst>
          <pc:docMk/>
          <pc:sldMk cId="55441907" sldId="276"/>
        </pc:sldMkLst>
      </pc:sldChg>
      <pc:sldChg chg="del">
        <pc:chgData name="Ana Da Silva, Communications Officer - See Me" userId="S::ana.dasilva@samh.org.uk::5d1cbd3a-5e13-4045-b8b8-45c055070475" providerId="AD" clId="Web-{084C40B3-167B-62B0-E889-14D7350783F6}" dt="2025-10-02T15:35:22.802" v="58"/>
        <pc:sldMkLst>
          <pc:docMk/>
          <pc:sldMk cId="664153195" sldId="277"/>
        </pc:sldMkLst>
      </pc:sldChg>
      <pc:sldChg chg="del">
        <pc:chgData name="Ana Da Silva, Communications Officer - See Me" userId="S::ana.dasilva@samh.org.uk::5d1cbd3a-5e13-4045-b8b8-45c055070475" providerId="AD" clId="Web-{084C40B3-167B-62B0-E889-14D7350783F6}" dt="2025-10-02T15:35:22.739" v="19"/>
        <pc:sldMkLst>
          <pc:docMk/>
          <pc:sldMk cId="3277791693" sldId="278"/>
        </pc:sldMkLst>
      </pc:sldChg>
      <pc:sldChg chg="del">
        <pc:chgData name="Ana Da Silva, Communications Officer - See Me" userId="S::ana.dasilva@samh.org.uk::5d1cbd3a-5e13-4045-b8b8-45c055070475" providerId="AD" clId="Web-{084C40B3-167B-62B0-E889-14D7350783F6}" dt="2025-10-02T15:35:22.771" v="38"/>
        <pc:sldMkLst>
          <pc:docMk/>
          <pc:sldMk cId="2347678266" sldId="279"/>
        </pc:sldMkLst>
      </pc:sldChg>
      <pc:sldChg chg="del">
        <pc:chgData name="Ana Da Silva, Communications Officer - See Me" userId="S::ana.dasilva@samh.org.uk::5d1cbd3a-5e13-4045-b8b8-45c055070475" providerId="AD" clId="Web-{084C40B3-167B-62B0-E889-14D7350783F6}" dt="2025-10-02T15:35:22.771" v="39"/>
        <pc:sldMkLst>
          <pc:docMk/>
          <pc:sldMk cId="163007179" sldId="280"/>
        </pc:sldMkLst>
      </pc:sldChg>
      <pc:sldChg chg="del">
        <pc:chgData name="Ana Da Silva, Communications Officer - See Me" userId="S::ana.dasilva@samh.org.uk::5d1cbd3a-5e13-4045-b8b8-45c055070475" providerId="AD" clId="Web-{084C40B3-167B-62B0-E889-14D7350783F6}" dt="2025-10-02T15:34:40.910" v="18"/>
        <pc:sldMkLst>
          <pc:docMk/>
          <pc:sldMk cId="916019557" sldId="281"/>
        </pc:sldMkLst>
      </pc:sldChg>
      <pc:sldChg chg="del">
        <pc:chgData name="Ana Da Silva, Communications Officer - See Me" userId="S::ana.dasilva@samh.org.uk::5d1cbd3a-5e13-4045-b8b8-45c055070475" providerId="AD" clId="Web-{084C40B3-167B-62B0-E889-14D7350783F6}" dt="2025-10-02T15:35:22.739" v="20"/>
        <pc:sldMkLst>
          <pc:docMk/>
          <pc:sldMk cId="151623257" sldId="283"/>
        </pc:sldMkLst>
      </pc:sldChg>
      <pc:sldChg chg="del">
        <pc:chgData name="Ana Da Silva, Communications Officer - See Me" userId="S::ana.dasilva@samh.org.uk::5d1cbd3a-5e13-4045-b8b8-45c055070475" providerId="AD" clId="Web-{084C40B3-167B-62B0-E889-14D7350783F6}" dt="2025-10-02T15:35:22.739" v="25"/>
        <pc:sldMkLst>
          <pc:docMk/>
          <pc:sldMk cId="886730237" sldId="284"/>
        </pc:sldMkLst>
      </pc:sldChg>
      <pc:sldChg chg="del">
        <pc:chgData name="Ana Da Silva, Communications Officer - See Me" userId="S::ana.dasilva@samh.org.uk::5d1cbd3a-5e13-4045-b8b8-45c055070475" providerId="AD" clId="Web-{084C40B3-167B-62B0-E889-14D7350783F6}" dt="2025-10-02T15:35:22.739" v="26"/>
        <pc:sldMkLst>
          <pc:docMk/>
          <pc:sldMk cId="3797732360" sldId="285"/>
        </pc:sldMkLst>
      </pc:sldChg>
      <pc:sldChg chg="del">
        <pc:chgData name="Ana Da Silva, Communications Officer - See Me" userId="S::ana.dasilva@samh.org.uk::5d1cbd3a-5e13-4045-b8b8-45c055070475" providerId="AD" clId="Web-{084C40B3-167B-62B0-E889-14D7350783F6}" dt="2025-10-02T15:35:22.802" v="57"/>
        <pc:sldMkLst>
          <pc:docMk/>
          <pc:sldMk cId="1514589457" sldId="286"/>
        </pc:sldMkLst>
      </pc:sldChg>
      <pc:sldChg chg="del">
        <pc:chgData name="Ana Da Silva, Communications Officer - See Me" userId="S::ana.dasilva@samh.org.uk::5d1cbd3a-5e13-4045-b8b8-45c055070475" providerId="AD" clId="Web-{084C40B3-167B-62B0-E889-14D7350783F6}" dt="2025-10-02T15:35:22.896" v="83"/>
        <pc:sldMkLst>
          <pc:docMk/>
          <pc:sldMk cId="1027991229" sldId="288"/>
        </pc:sldMkLst>
      </pc:sldChg>
      <pc:sldChg chg="del">
        <pc:chgData name="Ana Da Silva, Communications Officer - See Me" userId="S::ana.dasilva@samh.org.uk::5d1cbd3a-5e13-4045-b8b8-45c055070475" providerId="AD" clId="Web-{084C40B3-167B-62B0-E889-14D7350783F6}" dt="2025-10-02T15:35:22.849" v="75"/>
        <pc:sldMkLst>
          <pc:docMk/>
          <pc:sldMk cId="382518432" sldId="291"/>
        </pc:sldMkLst>
      </pc:sldChg>
      <pc:sldChg chg="del">
        <pc:chgData name="Ana Da Silva, Communications Officer - See Me" userId="S::ana.dasilva@samh.org.uk::5d1cbd3a-5e13-4045-b8b8-45c055070475" providerId="AD" clId="Web-{084C40B3-167B-62B0-E889-14D7350783F6}" dt="2025-10-02T15:35:22.880" v="79"/>
        <pc:sldMkLst>
          <pc:docMk/>
          <pc:sldMk cId="1579979887" sldId="293"/>
        </pc:sldMkLst>
      </pc:sldChg>
      <pc:sldChg chg="del">
        <pc:chgData name="Ana Da Silva, Communications Officer - See Me" userId="S::ana.dasilva@samh.org.uk::5d1cbd3a-5e13-4045-b8b8-45c055070475" providerId="AD" clId="Web-{084C40B3-167B-62B0-E889-14D7350783F6}" dt="2025-10-02T15:35:22.864" v="78"/>
        <pc:sldMkLst>
          <pc:docMk/>
          <pc:sldMk cId="1145209406" sldId="295"/>
        </pc:sldMkLst>
      </pc:sldChg>
      <pc:sldChg chg="del">
        <pc:chgData name="Ana Da Silva, Communications Officer - See Me" userId="S::ana.dasilva@samh.org.uk::5d1cbd3a-5e13-4045-b8b8-45c055070475" providerId="AD" clId="Web-{084C40B3-167B-62B0-E889-14D7350783F6}" dt="2025-10-02T15:35:22.864" v="77"/>
        <pc:sldMkLst>
          <pc:docMk/>
          <pc:sldMk cId="2431400114" sldId="298"/>
        </pc:sldMkLst>
      </pc:sldChg>
      <pc:sldChg chg="del">
        <pc:chgData name="Ana Da Silva, Communications Officer - See Me" userId="S::ana.dasilva@samh.org.uk::5d1cbd3a-5e13-4045-b8b8-45c055070475" providerId="AD" clId="Web-{084C40B3-167B-62B0-E889-14D7350783F6}" dt="2025-10-02T15:35:22.896" v="81"/>
        <pc:sldMkLst>
          <pc:docMk/>
          <pc:sldMk cId="2250428425" sldId="303"/>
        </pc:sldMkLst>
      </pc:sldChg>
      <pc:sldChg chg="del">
        <pc:chgData name="Ana Da Silva, Communications Officer - See Me" userId="S::ana.dasilva@samh.org.uk::5d1cbd3a-5e13-4045-b8b8-45c055070475" providerId="AD" clId="Web-{084C40B3-167B-62B0-E889-14D7350783F6}" dt="2025-10-02T15:35:22.896" v="80"/>
        <pc:sldMkLst>
          <pc:docMk/>
          <pc:sldMk cId="431966715" sldId="304"/>
        </pc:sldMkLst>
      </pc:sldChg>
      <pc:sldChg chg="del">
        <pc:chgData name="Ana Da Silva, Communications Officer - See Me" userId="S::ana.dasilva@samh.org.uk::5d1cbd3a-5e13-4045-b8b8-45c055070475" providerId="AD" clId="Web-{084C40B3-167B-62B0-E889-14D7350783F6}" dt="2025-10-02T15:35:22.833" v="74"/>
        <pc:sldMkLst>
          <pc:docMk/>
          <pc:sldMk cId="4025393708" sldId="306"/>
        </pc:sldMkLst>
      </pc:sldChg>
      <pc:sldChg chg="del">
        <pc:chgData name="Ana Da Silva, Communications Officer - See Me" userId="S::ana.dasilva@samh.org.uk::5d1cbd3a-5e13-4045-b8b8-45c055070475" providerId="AD" clId="Web-{084C40B3-167B-62B0-E889-14D7350783F6}" dt="2025-10-02T15:35:22.864" v="76"/>
        <pc:sldMkLst>
          <pc:docMk/>
          <pc:sldMk cId="3733008178" sldId="307"/>
        </pc:sldMkLst>
      </pc:sldChg>
      <pc:sldChg chg="del">
        <pc:chgData name="Ana Da Silva, Communications Officer - See Me" userId="S::ana.dasilva@samh.org.uk::5d1cbd3a-5e13-4045-b8b8-45c055070475" providerId="AD" clId="Web-{084C40B3-167B-62B0-E889-14D7350783F6}" dt="2025-10-02T15:35:22.739" v="22"/>
        <pc:sldMkLst>
          <pc:docMk/>
          <pc:sldMk cId="3916575915" sldId="373"/>
        </pc:sldMkLst>
      </pc:sldChg>
      <pc:sldChg chg="del">
        <pc:chgData name="Ana Da Silva, Communications Officer - See Me" userId="S::ana.dasilva@samh.org.uk::5d1cbd3a-5e13-4045-b8b8-45c055070475" providerId="AD" clId="Web-{084C40B3-167B-62B0-E889-14D7350783F6}" dt="2025-10-02T15:35:22.739" v="23"/>
        <pc:sldMkLst>
          <pc:docMk/>
          <pc:sldMk cId="2572532765" sldId="386"/>
        </pc:sldMkLst>
      </pc:sldChg>
      <pc:sldChg chg="del">
        <pc:chgData name="Ana Da Silva, Communications Officer - See Me" userId="S::ana.dasilva@samh.org.uk::5d1cbd3a-5e13-4045-b8b8-45c055070475" providerId="AD" clId="Web-{084C40B3-167B-62B0-E889-14D7350783F6}" dt="2025-10-02T15:35:22.739" v="24"/>
        <pc:sldMkLst>
          <pc:docMk/>
          <pc:sldMk cId="3501421476" sldId="387"/>
        </pc:sldMkLst>
      </pc:sldChg>
      <pc:sldChg chg="del">
        <pc:chgData name="Ana Da Silva, Communications Officer - See Me" userId="S::ana.dasilva@samh.org.uk::5d1cbd3a-5e13-4045-b8b8-45c055070475" providerId="AD" clId="Web-{084C40B3-167B-62B0-E889-14D7350783F6}" dt="2025-10-02T15:34:03.691" v="4"/>
        <pc:sldMkLst>
          <pc:docMk/>
          <pc:sldMk cId="120464253" sldId="424"/>
        </pc:sldMkLst>
      </pc:sldChg>
      <pc:sldChg chg="del">
        <pc:chgData name="Ana Da Silva, Communications Officer - See Me" userId="S::ana.dasilva@samh.org.uk::5d1cbd3a-5e13-4045-b8b8-45c055070475" providerId="AD" clId="Web-{084C40B3-167B-62B0-E889-14D7350783F6}" dt="2025-10-02T15:34:04.956" v="5"/>
        <pc:sldMkLst>
          <pc:docMk/>
          <pc:sldMk cId="2210052309" sldId="426"/>
        </pc:sldMkLst>
      </pc:sldChg>
      <pc:sldChg chg="del">
        <pc:chgData name="Ana Da Silva, Communications Officer - See Me" userId="S::ana.dasilva@samh.org.uk::5d1cbd3a-5e13-4045-b8b8-45c055070475" providerId="AD" clId="Web-{084C40B3-167B-62B0-E889-14D7350783F6}" dt="2025-10-02T15:34:07.691" v="6"/>
        <pc:sldMkLst>
          <pc:docMk/>
          <pc:sldMk cId="2182787550" sldId="427"/>
        </pc:sldMkLst>
      </pc:sldChg>
      <pc:sldChg chg="del">
        <pc:chgData name="Ana Da Silva, Communications Officer - See Me" userId="S::ana.dasilva@samh.org.uk::5d1cbd3a-5e13-4045-b8b8-45c055070475" providerId="AD" clId="Web-{084C40B3-167B-62B0-E889-14D7350783F6}" dt="2025-10-02T15:34:23.597" v="14"/>
        <pc:sldMkLst>
          <pc:docMk/>
          <pc:sldMk cId="526496775" sldId="452"/>
        </pc:sldMkLst>
      </pc:sldChg>
      <pc:sldChg chg="del">
        <pc:chgData name="Ana Da Silva, Communications Officer - See Me" userId="S::ana.dasilva@samh.org.uk::5d1cbd3a-5e13-4045-b8b8-45c055070475" providerId="AD" clId="Web-{084C40B3-167B-62B0-E889-14D7350783F6}" dt="2025-10-02T15:34:26.519" v="15"/>
        <pc:sldMkLst>
          <pc:docMk/>
          <pc:sldMk cId="1528990006" sldId="481"/>
        </pc:sldMkLst>
      </pc:sldChg>
      <pc:sldChg chg="del">
        <pc:chgData name="Ana Da Silva, Communications Officer - See Me" userId="S::ana.dasilva@samh.org.uk::5d1cbd3a-5e13-4045-b8b8-45c055070475" providerId="AD" clId="Web-{084C40B3-167B-62B0-E889-14D7350783F6}" dt="2025-10-02T15:34:08.909" v="7"/>
        <pc:sldMkLst>
          <pc:docMk/>
          <pc:sldMk cId="528924338" sldId="494"/>
        </pc:sldMkLst>
      </pc:sldChg>
      <pc:sldChg chg="del">
        <pc:chgData name="Ana Da Silva, Communications Officer - See Me" userId="S::ana.dasilva@samh.org.uk::5d1cbd3a-5e13-4045-b8b8-45c055070475" providerId="AD" clId="Web-{084C40B3-167B-62B0-E889-14D7350783F6}" dt="2025-10-02T15:35:22.771" v="43"/>
        <pc:sldMkLst>
          <pc:docMk/>
          <pc:sldMk cId="1793964680" sldId="581"/>
        </pc:sldMkLst>
      </pc:sldChg>
      <pc:sldChg chg="del">
        <pc:chgData name="Ana Da Silva, Communications Officer - See Me" userId="S::ana.dasilva@samh.org.uk::5d1cbd3a-5e13-4045-b8b8-45c055070475" providerId="AD" clId="Web-{084C40B3-167B-62B0-E889-14D7350783F6}" dt="2025-10-02T15:35:22.771" v="42"/>
        <pc:sldMkLst>
          <pc:docMk/>
          <pc:sldMk cId="151052137" sldId="582"/>
        </pc:sldMkLst>
      </pc:sldChg>
      <pc:sldChg chg="del">
        <pc:chgData name="Ana Da Silva, Communications Officer - See Me" userId="S::ana.dasilva@samh.org.uk::5d1cbd3a-5e13-4045-b8b8-45c055070475" providerId="AD" clId="Web-{084C40B3-167B-62B0-E889-14D7350783F6}" dt="2025-10-02T15:35:22.786" v="50"/>
        <pc:sldMkLst>
          <pc:docMk/>
          <pc:sldMk cId="166779383" sldId="583"/>
        </pc:sldMkLst>
      </pc:sldChg>
      <pc:sldChg chg="del">
        <pc:chgData name="Ana Da Silva, Communications Officer - See Me" userId="S::ana.dasilva@samh.org.uk::5d1cbd3a-5e13-4045-b8b8-45c055070475" providerId="AD" clId="Web-{084C40B3-167B-62B0-E889-14D7350783F6}" dt="2025-10-02T15:35:22.755" v="31"/>
        <pc:sldMkLst>
          <pc:docMk/>
          <pc:sldMk cId="1598942363" sldId="585"/>
        </pc:sldMkLst>
      </pc:sldChg>
      <pc:sldChg chg="del">
        <pc:chgData name="Ana Da Silva, Communications Officer - See Me" userId="S::ana.dasilva@samh.org.uk::5d1cbd3a-5e13-4045-b8b8-45c055070475" providerId="AD" clId="Web-{084C40B3-167B-62B0-E889-14D7350783F6}" dt="2025-10-02T15:35:22.755" v="34"/>
        <pc:sldMkLst>
          <pc:docMk/>
          <pc:sldMk cId="3134195550" sldId="586"/>
        </pc:sldMkLst>
      </pc:sldChg>
      <pc:sldChg chg="del">
        <pc:chgData name="Ana Da Silva, Communications Officer - See Me" userId="S::ana.dasilva@samh.org.uk::5d1cbd3a-5e13-4045-b8b8-45c055070475" providerId="AD" clId="Web-{084C40B3-167B-62B0-E889-14D7350783F6}" dt="2025-10-02T15:35:22.771" v="35"/>
        <pc:sldMkLst>
          <pc:docMk/>
          <pc:sldMk cId="310935515" sldId="587"/>
        </pc:sldMkLst>
      </pc:sldChg>
      <pc:sldChg chg="del">
        <pc:chgData name="Ana Da Silva, Communications Officer - See Me" userId="S::ana.dasilva@samh.org.uk::5d1cbd3a-5e13-4045-b8b8-45c055070475" providerId="AD" clId="Web-{084C40B3-167B-62B0-E889-14D7350783F6}" dt="2025-10-02T15:35:22.771" v="36"/>
        <pc:sldMkLst>
          <pc:docMk/>
          <pc:sldMk cId="1270962656" sldId="588"/>
        </pc:sldMkLst>
      </pc:sldChg>
      <pc:sldChg chg="del">
        <pc:chgData name="Ana Da Silva, Communications Officer - See Me" userId="S::ana.dasilva@samh.org.uk::5d1cbd3a-5e13-4045-b8b8-45c055070475" providerId="AD" clId="Web-{084C40B3-167B-62B0-E889-14D7350783F6}" dt="2025-10-02T15:35:22.771" v="37"/>
        <pc:sldMkLst>
          <pc:docMk/>
          <pc:sldMk cId="2673606473" sldId="589"/>
        </pc:sldMkLst>
      </pc:sldChg>
      <pc:sldChg chg="del">
        <pc:chgData name="Ana Da Silva, Communications Officer - See Me" userId="S::ana.dasilva@samh.org.uk::5d1cbd3a-5e13-4045-b8b8-45c055070475" providerId="AD" clId="Web-{084C40B3-167B-62B0-E889-14D7350783F6}" dt="2025-10-02T15:35:22.755" v="27"/>
        <pc:sldMkLst>
          <pc:docMk/>
          <pc:sldMk cId="3030095420" sldId="590"/>
        </pc:sldMkLst>
      </pc:sldChg>
      <pc:sldChg chg="del">
        <pc:chgData name="Ana Da Silva, Communications Officer - See Me" userId="S::ana.dasilva@samh.org.uk::5d1cbd3a-5e13-4045-b8b8-45c055070475" providerId="AD" clId="Web-{084C40B3-167B-62B0-E889-14D7350783F6}" dt="2025-10-02T15:35:22.755" v="28"/>
        <pc:sldMkLst>
          <pc:docMk/>
          <pc:sldMk cId="4120766952" sldId="591"/>
        </pc:sldMkLst>
      </pc:sldChg>
      <pc:sldChg chg="del">
        <pc:chgData name="Ana Da Silva, Communications Officer - See Me" userId="S::ana.dasilva@samh.org.uk::5d1cbd3a-5e13-4045-b8b8-45c055070475" providerId="AD" clId="Web-{084C40B3-167B-62B0-E889-14D7350783F6}" dt="2025-10-02T15:35:22.755" v="29"/>
        <pc:sldMkLst>
          <pc:docMk/>
          <pc:sldMk cId="3838260779" sldId="592"/>
        </pc:sldMkLst>
      </pc:sldChg>
      <pc:sldChg chg="del">
        <pc:chgData name="Ana Da Silva, Communications Officer - See Me" userId="S::ana.dasilva@samh.org.uk::5d1cbd3a-5e13-4045-b8b8-45c055070475" providerId="AD" clId="Web-{084C40B3-167B-62B0-E889-14D7350783F6}" dt="2025-10-02T15:35:22.755" v="32"/>
        <pc:sldMkLst>
          <pc:docMk/>
          <pc:sldMk cId="3998290169" sldId="593"/>
        </pc:sldMkLst>
      </pc:sldChg>
      <pc:sldChg chg="del">
        <pc:chgData name="Ana Da Silva, Communications Officer - See Me" userId="S::ana.dasilva@samh.org.uk::5d1cbd3a-5e13-4045-b8b8-45c055070475" providerId="AD" clId="Web-{084C40B3-167B-62B0-E889-14D7350783F6}" dt="2025-10-02T15:35:22.755" v="30"/>
        <pc:sldMkLst>
          <pc:docMk/>
          <pc:sldMk cId="1361229028" sldId="628"/>
        </pc:sldMkLst>
      </pc:sldChg>
      <pc:sldChg chg="del">
        <pc:chgData name="Ana Da Silva, Communications Officer - See Me" userId="S::ana.dasilva@samh.org.uk::5d1cbd3a-5e13-4045-b8b8-45c055070475" providerId="AD" clId="Web-{084C40B3-167B-62B0-E889-14D7350783F6}" dt="2025-10-02T15:34:02.222" v="3"/>
        <pc:sldMkLst>
          <pc:docMk/>
          <pc:sldMk cId="3608120004" sldId="634"/>
        </pc:sldMkLst>
      </pc:sldChg>
      <pc:sldChg chg="del">
        <pc:chgData name="Ana Da Silva, Communications Officer - See Me" userId="S::ana.dasilva@samh.org.uk::5d1cbd3a-5e13-4045-b8b8-45c055070475" providerId="AD" clId="Web-{084C40B3-167B-62B0-E889-14D7350783F6}" dt="2025-10-02T15:35:22.755" v="33"/>
        <pc:sldMkLst>
          <pc:docMk/>
          <pc:sldMk cId="856191039" sldId="647"/>
        </pc:sldMkLst>
      </pc:sldChg>
      <pc:sldChg chg="del">
        <pc:chgData name="Ana Da Silva, Communications Officer - See Me" userId="S::ana.dasilva@samh.org.uk::5d1cbd3a-5e13-4045-b8b8-45c055070475" providerId="AD" clId="Web-{084C40B3-167B-62B0-E889-14D7350783F6}" dt="2025-10-02T15:35:22.911" v="89"/>
        <pc:sldMkLst>
          <pc:docMk/>
          <pc:sldMk cId="1045450867" sldId="655"/>
        </pc:sldMkLst>
      </pc:sldChg>
      <pc:sldChg chg="del">
        <pc:chgData name="Ana Da Silva, Communications Officer - See Me" userId="S::ana.dasilva@samh.org.uk::5d1cbd3a-5e13-4045-b8b8-45c055070475" providerId="AD" clId="Web-{084C40B3-167B-62B0-E889-14D7350783F6}" dt="2025-10-02T15:35:22.833" v="72"/>
        <pc:sldMkLst>
          <pc:docMk/>
          <pc:sldMk cId="1095878528" sldId="656"/>
        </pc:sldMkLst>
      </pc:sldChg>
      <pc:sldChg chg="del">
        <pc:chgData name="Ana Da Silva, Communications Officer - See Me" userId="S::ana.dasilva@samh.org.uk::5d1cbd3a-5e13-4045-b8b8-45c055070475" providerId="AD" clId="Web-{084C40B3-167B-62B0-E889-14D7350783F6}" dt="2025-10-02T15:35:22.802" v="55"/>
        <pc:sldMkLst>
          <pc:docMk/>
          <pc:sldMk cId="125446296" sldId="658"/>
        </pc:sldMkLst>
      </pc:sldChg>
      <pc:sldChg chg="del">
        <pc:chgData name="Ana Da Silva, Communications Officer - See Me" userId="S::ana.dasilva@samh.org.uk::5d1cbd3a-5e13-4045-b8b8-45c055070475" providerId="AD" clId="Web-{084C40B3-167B-62B0-E889-14D7350783F6}" dt="2025-10-02T15:35:22.802" v="54"/>
        <pc:sldMkLst>
          <pc:docMk/>
          <pc:sldMk cId="213644142" sldId="659"/>
        </pc:sldMkLst>
      </pc:sldChg>
      <pc:sldChg chg="del">
        <pc:chgData name="Ana Da Silva, Communications Officer - See Me" userId="S::ana.dasilva@samh.org.uk::5d1cbd3a-5e13-4045-b8b8-45c055070475" providerId="AD" clId="Web-{084C40B3-167B-62B0-E889-14D7350783F6}" dt="2025-10-02T15:35:22.802" v="53"/>
        <pc:sldMkLst>
          <pc:docMk/>
          <pc:sldMk cId="3900661365" sldId="660"/>
        </pc:sldMkLst>
      </pc:sldChg>
      <pc:sldChg chg="del">
        <pc:chgData name="Ana Da Silva, Communications Officer - See Me" userId="S::ana.dasilva@samh.org.uk::5d1cbd3a-5e13-4045-b8b8-45c055070475" providerId="AD" clId="Web-{084C40B3-167B-62B0-E889-14D7350783F6}" dt="2025-10-02T15:35:22.786" v="52"/>
        <pc:sldMkLst>
          <pc:docMk/>
          <pc:sldMk cId="2640192195" sldId="661"/>
        </pc:sldMkLst>
      </pc:sldChg>
      <pc:sldChg chg="del">
        <pc:chgData name="Ana Da Silva, Communications Officer - See Me" userId="S::ana.dasilva@samh.org.uk::5d1cbd3a-5e13-4045-b8b8-45c055070475" providerId="AD" clId="Web-{084C40B3-167B-62B0-E889-14D7350783F6}" dt="2025-10-02T15:35:22.786" v="51"/>
        <pc:sldMkLst>
          <pc:docMk/>
          <pc:sldMk cId="7313667" sldId="662"/>
        </pc:sldMkLst>
      </pc:sldChg>
      <pc:sldChg chg="del">
        <pc:chgData name="Ana Da Silva, Communications Officer - See Me" userId="S::ana.dasilva@samh.org.uk::5d1cbd3a-5e13-4045-b8b8-45c055070475" providerId="AD" clId="Web-{084C40B3-167B-62B0-E889-14D7350783F6}" dt="2025-10-02T15:35:22.786" v="49"/>
        <pc:sldMkLst>
          <pc:docMk/>
          <pc:sldMk cId="2438416618" sldId="663"/>
        </pc:sldMkLst>
      </pc:sldChg>
      <pc:sldChg chg="del">
        <pc:chgData name="Ana Da Silva, Communications Officer - See Me" userId="S::ana.dasilva@samh.org.uk::5d1cbd3a-5e13-4045-b8b8-45c055070475" providerId="AD" clId="Web-{084C40B3-167B-62B0-E889-14D7350783F6}" dt="2025-10-02T15:35:22.786" v="48"/>
        <pc:sldMkLst>
          <pc:docMk/>
          <pc:sldMk cId="279528749" sldId="664"/>
        </pc:sldMkLst>
      </pc:sldChg>
      <pc:sldChg chg="del">
        <pc:chgData name="Ana Da Silva, Communications Officer - See Me" userId="S::ana.dasilva@samh.org.uk::5d1cbd3a-5e13-4045-b8b8-45c055070475" providerId="AD" clId="Web-{084C40B3-167B-62B0-E889-14D7350783F6}" dt="2025-10-02T15:35:22.786" v="47"/>
        <pc:sldMkLst>
          <pc:docMk/>
          <pc:sldMk cId="1103409352" sldId="665"/>
        </pc:sldMkLst>
      </pc:sldChg>
      <pc:sldChg chg="del">
        <pc:chgData name="Ana Da Silva, Communications Officer - See Me" userId="S::ana.dasilva@samh.org.uk::5d1cbd3a-5e13-4045-b8b8-45c055070475" providerId="AD" clId="Web-{084C40B3-167B-62B0-E889-14D7350783F6}" dt="2025-10-02T15:35:22.786" v="46"/>
        <pc:sldMkLst>
          <pc:docMk/>
          <pc:sldMk cId="3547726242" sldId="666"/>
        </pc:sldMkLst>
      </pc:sldChg>
      <pc:sldChg chg="del">
        <pc:chgData name="Ana Da Silva, Communications Officer - See Me" userId="S::ana.dasilva@samh.org.uk::5d1cbd3a-5e13-4045-b8b8-45c055070475" providerId="AD" clId="Web-{084C40B3-167B-62B0-E889-14D7350783F6}" dt="2025-10-02T15:35:22.786" v="45"/>
        <pc:sldMkLst>
          <pc:docMk/>
          <pc:sldMk cId="2663489709" sldId="667"/>
        </pc:sldMkLst>
      </pc:sldChg>
      <pc:sldChg chg="del">
        <pc:chgData name="Ana Da Silva, Communications Officer - See Me" userId="S::ana.dasilva@samh.org.uk::5d1cbd3a-5e13-4045-b8b8-45c055070475" providerId="AD" clId="Web-{084C40B3-167B-62B0-E889-14D7350783F6}" dt="2025-10-02T15:35:22.786" v="44"/>
        <pc:sldMkLst>
          <pc:docMk/>
          <pc:sldMk cId="3397219528" sldId="668"/>
        </pc:sldMkLst>
      </pc:sldChg>
      <pc:sldChg chg="del">
        <pc:chgData name="Ana Da Silva, Communications Officer - See Me" userId="S::ana.dasilva@samh.org.uk::5d1cbd3a-5e13-4045-b8b8-45c055070475" providerId="AD" clId="Web-{084C40B3-167B-62B0-E889-14D7350783F6}" dt="2025-10-02T15:35:22.771" v="41"/>
        <pc:sldMkLst>
          <pc:docMk/>
          <pc:sldMk cId="2515977730" sldId="669"/>
        </pc:sldMkLst>
      </pc:sldChg>
      <pc:sldChg chg="del">
        <pc:chgData name="Ana Da Silva, Communications Officer - See Me" userId="S::ana.dasilva@samh.org.uk::5d1cbd3a-5e13-4045-b8b8-45c055070475" providerId="AD" clId="Web-{084C40B3-167B-62B0-E889-14D7350783F6}" dt="2025-10-02T15:35:22.771" v="40"/>
        <pc:sldMkLst>
          <pc:docMk/>
          <pc:sldMk cId="4052565180" sldId="670"/>
        </pc:sldMkLst>
      </pc:sldChg>
      <pc:sldChg chg="del">
        <pc:chgData name="Ana Da Silva, Communications Officer - See Me" userId="S::ana.dasilva@samh.org.uk::5d1cbd3a-5e13-4045-b8b8-45c055070475" providerId="AD" clId="Web-{084C40B3-167B-62B0-E889-14D7350783F6}" dt="2025-10-02T15:35:22.802" v="56"/>
        <pc:sldMkLst>
          <pc:docMk/>
          <pc:sldMk cId="1190543615" sldId="671"/>
        </pc:sldMkLst>
      </pc:sldChg>
      <pc:sldChg chg="del">
        <pc:chgData name="Ana Da Silva, Communications Officer - See Me" userId="S::ana.dasilva@samh.org.uk::5d1cbd3a-5e13-4045-b8b8-45c055070475" providerId="AD" clId="Web-{084C40B3-167B-62B0-E889-14D7350783F6}" dt="2025-10-02T15:35:22.833" v="71"/>
        <pc:sldMkLst>
          <pc:docMk/>
          <pc:sldMk cId="109857222" sldId="672"/>
        </pc:sldMkLst>
      </pc:sldChg>
      <pc:sldChg chg="del">
        <pc:chgData name="Ana Da Silva, Communications Officer - See Me" userId="S::ana.dasilva@samh.org.uk::5d1cbd3a-5e13-4045-b8b8-45c055070475" providerId="AD" clId="Web-{084C40B3-167B-62B0-E889-14D7350783F6}" dt="2025-10-02T15:35:22.802" v="61"/>
        <pc:sldMkLst>
          <pc:docMk/>
          <pc:sldMk cId="1160120261" sldId="673"/>
        </pc:sldMkLst>
      </pc:sldChg>
      <pc:sldChg chg="del">
        <pc:chgData name="Ana Da Silva, Communications Officer - See Me" userId="S::ana.dasilva@samh.org.uk::5d1cbd3a-5e13-4045-b8b8-45c055070475" providerId="AD" clId="Web-{084C40B3-167B-62B0-E889-14D7350783F6}" dt="2025-10-02T15:35:22.802" v="60"/>
        <pc:sldMkLst>
          <pc:docMk/>
          <pc:sldMk cId="2415922300" sldId="674"/>
        </pc:sldMkLst>
      </pc:sldChg>
      <pc:sldChg chg="del">
        <pc:chgData name="Ana Da Silva, Communications Officer - See Me" userId="S::ana.dasilva@samh.org.uk::5d1cbd3a-5e13-4045-b8b8-45c055070475" providerId="AD" clId="Web-{084C40B3-167B-62B0-E889-14D7350783F6}" dt="2025-10-02T15:35:22.739" v="21"/>
        <pc:sldMkLst>
          <pc:docMk/>
          <pc:sldMk cId="584063214" sldId="675"/>
        </pc:sldMkLst>
      </pc:sldChg>
      <pc:sldChg chg="del">
        <pc:chgData name="Ana Da Silva, Communications Officer - See Me" userId="S::ana.dasilva@samh.org.uk::5d1cbd3a-5e13-4045-b8b8-45c055070475" providerId="AD" clId="Web-{084C40B3-167B-62B0-E889-14D7350783F6}" dt="2025-10-02T15:35:22.911" v="88"/>
        <pc:sldMkLst>
          <pc:docMk/>
          <pc:sldMk cId="3537405033" sldId="676"/>
        </pc:sldMkLst>
      </pc:sldChg>
      <pc:sldChg chg="del">
        <pc:chgData name="Ana Da Silva, Communications Officer - See Me" userId="S::ana.dasilva@samh.org.uk::5d1cbd3a-5e13-4045-b8b8-45c055070475" providerId="AD" clId="Web-{084C40B3-167B-62B0-E889-14D7350783F6}" dt="2025-10-02T15:35:22.911" v="87"/>
        <pc:sldMkLst>
          <pc:docMk/>
          <pc:sldMk cId="987844022" sldId="677"/>
        </pc:sldMkLst>
      </pc:sldChg>
      <pc:sldChg chg="del">
        <pc:chgData name="Ana Da Silva, Communications Officer - See Me" userId="S::ana.dasilva@samh.org.uk::5d1cbd3a-5e13-4045-b8b8-45c055070475" providerId="AD" clId="Web-{084C40B3-167B-62B0-E889-14D7350783F6}" dt="2025-10-02T15:35:22.911" v="86"/>
        <pc:sldMkLst>
          <pc:docMk/>
          <pc:sldMk cId="3913665289" sldId="678"/>
        </pc:sldMkLst>
      </pc:sldChg>
      <pc:sldChg chg="del">
        <pc:chgData name="Ana Da Silva, Communications Officer - See Me" userId="S::ana.dasilva@samh.org.uk::5d1cbd3a-5e13-4045-b8b8-45c055070475" providerId="AD" clId="Web-{084C40B3-167B-62B0-E889-14D7350783F6}" dt="2025-10-02T15:35:22.911" v="85"/>
        <pc:sldMkLst>
          <pc:docMk/>
          <pc:sldMk cId="3930858397" sldId="679"/>
        </pc:sldMkLst>
      </pc:sldChg>
      <pc:sldChg chg="del">
        <pc:chgData name="Ana Da Silva, Communications Officer - See Me" userId="S::ana.dasilva@samh.org.uk::5d1cbd3a-5e13-4045-b8b8-45c055070475" providerId="AD" clId="Web-{084C40B3-167B-62B0-E889-14D7350783F6}" dt="2025-10-02T15:35:22.896" v="84"/>
        <pc:sldMkLst>
          <pc:docMk/>
          <pc:sldMk cId="1873107927" sldId="680"/>
        </pc:sldMkLst>
      </pc:sldChg>
      <pc:sldChg chg="del">
        <pc:chgData name="Ana Da Silva, Communications Officer - See Me" userId="S::ana.dasilva@samh.org.uk::5d1cbd3a-5e13-4045-b8b8-45c055070475" providerId="AD" clId="Web-{084C40B3-167B-62B0-E889-14D7350783F6}" dt="2025-10-02T15:35:22.896" v="82"/>
        <pc:sldMkLst>
          <pc:docMk/>
          <pc:sldMk cId="1578528073" sldId="681"/>
        </pc:sldMkLst>
      </pc:sldChg>
      <pc:sldChg chg="del">
        <pc:chgData name="Ana Da Silva, Communications Officer - See Me" userId="S::ana.dasilva@samh.org.uk::5d1cbd3a-5e13-4045-b8b8-45c055070475" providerId="AD" clId="Web-{084C40B3-167B-62B0-E889-14D7350783F6}" dt="2025-10-02T15:35:22.833" v="73"/>
        <pc:sldMkLst>
          <pc:docMk/>
          <pc:sldMk cId="2304007855" sldId="682"/>
        </pc:sldMkLst>
      </pc:sldChg>
      <pc:sldChg chg="del">
        <pc:chgData name="Ana Da Silva, Communications Officer - See Me" userId="S::ana.dasilva@samh.org.uk::5d1cbd3a-5e13-4045-b8b8-45c055070475" providerId="AD" clId="Web-{084C40B3-167B-62B0-E889-14D7350783F6}" dt="2025-10-02T15:33:59.550" v="1"/>
        <pc:sldMkLst>
          <pc:docMk/>
          <pc:sldMk cId="1043032567" sldId="683"/>
        </pc:sldMkLst>
      </pc:sldChg>
      <pc:sldChg chg="del">
        <pc:chgData name="Ana Da Silva, Communications Officer - See Me" userId="S::ana.dasilva@samh.org.uk::5d1cbd3a-5e13-4045-b8b8-45c055070475" providerId="AD" clId="Web-{084C40B3-167B-62B0-E889-14D7350783F6}" dt="2025-10-02T15:34:00.831" v="2"/>
        <pc:sldMkLst>
          <pc:docMk/>
          <pc:sldMk cId="3797194985" sldId="684"/>
        </pc:sldMkLst>
      </pc:sldChg>
      <pc:sldChg chg="del">
        <pc:chgData name="Ana Da Silva, Communications Officer - See Me" userId="S::ana.dasilva@samh.org.uk::5d1cbd3a-5e13-4045-b8b8-45c055070475" providerId="AD" clId="Web-{084C40B3-167B-62B0-E889-14D7350783F6}" dt="2025-10-02T15:34:10.284" v="8"/>
        <pc:sldMkLst>
          <pc:docMk/>
          <pc:sldMk cId="4278802717" sldId="685"/>
        </pc:sldMkLst>
      </pc:sldChg>
      <pc:sldChg chg="del">
        <pc:chgData name="Ana Da Silva, Communications Officer - See Me" userId="S::ana.dasilva@samh.org.uk::5d1cbd3a-5e13-4045-b8b8-45c055070475" providerId="AD" clId="Web-{084C40B3-167B-62B0-E889-14D7350783F6}" dt="2025-10-02T15:34:14.363" v="11"/>
        <pc:sldMkLst>
          <pc:docMk/>
          <pc:sldMk cId="3039382196" sldId="720"/>
        </pc:sldMkLst>
      </pc:sldChg>
      <pc:sldChg chg="del">
        <pc:chgData name="Ana Da Silva, Communications Officer - See Me" userId="S::ana.dasilva@samh.org.uk::5d1cbd3a-5e13-4045-b8b8-45c055070475" providerId="AD" clId="Web-{084C40B3-167B-62B0-E889-14D7350783F6}" dt="2025-10-02T15:34:11.488" v="9"/>
        <pc:sldMkLst>
          <pc:docMk/>
          <pc:sldMk cId="628575929" sldId="721"/>
        </pc:sldMkLst>
      </pc:sldChg>
      <pc:sldChg chg="del">
        <pc:chgData name="Ana Da Silva, Communications Officer - See Me" userId="S::ana.dasilva@samh.org.uk::5d1cbd3a-5e13-4045-b8b8-45c055070475" providerId="AD" clId="Web-{084C40B3-167B-62B0-E889-14D7350783F6}" dt="2025-10-02T15:34:13.097" v="10"/>
        <pc:sldMkLst>
          <pc:docMk/>
          <pc:sldMk cId="3015311697" sldId="722"/>
        </pc:sldMkLst>
      </pc:sldChg>
      <pc:sldChg chg="del">
        <pc:chgData name="Ana Da Silva, Communications Officer - See Me" userId="S::ana.dasilva@samh.org.uk::5d1cbd3a-5e13-4045-b8b8-45c055070475" providerId="AD" clId="Web-{084C40B3-167B-62B0-E889-14D7350783F6}" dt="2025-10-02T15:34:18.066" v="12"/>
        <pc:sldMkLst>
          <pc:docMk/>
          <pc:sldMk cId="1636609483" sldId="723"/>
        </pc:sldMkLst>
      </pc:sldChg>
      <pc:sldChg chg="del">
        <pc:chgData name="Ana Da Silva, Communications Officer - See Me" userId="S::ana.dasilva@samh.org.uk::5d1cbd3a-5e13-4045-b8b8-45c055070475" providerId="AD" clId="Web-{084C40B3-167B-62B0-E889-14D7350783F6}" dt="2025-10-02T15:34:22.113" v="13"/>
        <pc:sldMkLst>
          <pc:docMk/>
          <pc:sldMk cId="2604238637" sldId="724"/>
        </pc:sldMkLst>
      </pc:sldChg>
      <pc:sldChg chg="del">
        <pc:chgData name="Ana Da Silva, Communications Officer - See Me" userId="S::ana.dasilva@samh.org.uk::5d1cbd3a-5e13-4045-b8b8-45c055070475" providerId="AD" clId="Web-{084C40B3-167B-62B0-E889-14D7350783F6}" dt="2025-10-02T15:34:27.597" v="16"/>
        <pc:sldMkLst>
          <pc:docMk/>
          <pc:sldMk cId="4215036107" sldId="725"/>
        </pc:sldMkLst>
      </pc:sldChg>
      <pc:sldChg chg="del">
        <pc:chgData name="Ana Da Silva, Communications Officer - See Me" userId="S::ana.dasilva@samh.org.uk::5d1cbd3a-5e13-4045-b8b8-45c055070475" providerId="AD" clId="Web-{084C40B3-167B-62B0-E889-14D7350783F6}" dt="2025-10-02T15:34:29.519" v="17"/>
        <pc:sldMkLst>
          <pc:docMk/>
          <pc:sldMk cId="3901862326"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8F0AC-46E9-431B-B87D-AE0EDF5B9D7C}" type="datetimeFigureOut">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F6C9C-2516-42B8-9BB7-8B91D58C8219}" type="slidenum">
              <a:t>‹#›</a:t>
            </a:fld>
            <a:endParaRPr lang="en-US"/>
          </a:p>
        </p:txBody>
      </p:sp>
    </p:spTree>
    <p:extLst>
      <p:ext uri="{BB962C8B-B14F-4D97-AF65-F5344CB8AC3E}">
        <p14:creationId xmlns:p14="http://schemas.microsoft.com/office/powerpoint/2010/main" val="297451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81D0CD0-23CF-4FFB-A171-85AD916814AB}" type="slidenum">
              <a:rPr lang="en-US"/>
              <a:t>26</a:t>
            </a:fld>
            <a:endParaRPr lang="en-US"/>
          </a:p>
        </p:txBody>
      </p:sp>
    </p:spTree>
    <p:extLst>
      <p:ext uri="{BB962C8B-B14F-4D97-AF65-F5344CB8AC3E}">
        <p14:creationId xmlns:p14="http://schemas.microsoft.com/office/powerpoint/2010/main" val="21706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Looking sideways’ </a:t>
            </a:r>
            <a:r>
              <a:rPr lang="en-US"/>
              <a:t>-  photographic technique that involves going beyond the first way of seeing an image and photographing it in several different ways that often involves breaking rules of what is often considered ‘‘good photography’’ (Cranton &amp; Lipson-Lawrence, 2009: 317). </a:t>
            </a:r>
            <a:endParaRPr lang="en-GB"/>
          </a:p>
          <a:p>
            <a:endParaRPr lang="en-US"/>
          </a:p>
          <a:p>
            <a:r>
              <a:rPr lang="en-US"/>
              <a:t>It is thought that this technique allows the photographer to reconsider “taken for granted assumptions” (Mezirow, 2000 in Cranton &amp; Lipson-Lawrence, 2009) thus allowing space for transformative learning. This can, in turn, foster the “acceptance of other ways of seeing” and “integrate that ‘‘otherness’’ with our own way of being”. This integration can be a transformative experience (Cranton &amp; Lipson-Lawrence, 2009: 317). </a:t>
            </a:r>
          </a:p>
          <a:p>
            <a:endParaRPr lang="en-US">
              <a:ea typeface="Calibri"/>
              <a:cs typeface="Calibri"/>
            </a:endParaRPr>
          </a:p>
          <a:p>
            <a:r>
              <a:rPr lang="en-US" b="1" u="sng">
                <a:ea typeface="Calibri"/>
                <a:cs typeface="Calibri"/>
              </a:rPr>
              <a:t>Activity:</a:t>
            </a:r>
          </a:p>
          <a:p>
            <a:endParaRPr lang="en-US" b="1">
              <a:ea typeface="Calibri"/>
              <a:cs typeface="Calibri"/>
            </a:endParaRPr>
          </a:p>
          <a:p>
            <a:r>
              <a:rPr lang="en-US" b="1" u="sng">
                <a:ea typeface="Calibri"/>
                <a:cs typeface="Calibri"/>
              </a:rPr>
              <a:t>In your groups of 4</a:t>
            </a:r>
          </a:p>
          <a:p>
            <a:endParaRPr lang="en-US" b="1" u="sng">
              <a:ea typeface="Calibri"/>
              <a:cs typeface="Calibri"/>
            </a:endParaRPr>
          </a:p>
          <a:p>
            <a:pPr marL="171450" indent="-171450">
              <a:buFont typeface="Arial"/>
              <a:buChar char="•"/>
            </a:pPr>
            <a:r>
              <a:rPr lang="en-US" b="1">
                <a:ea typeface="Calibri"/>
                <a:cs typeface="Calibri"/>
              </a:rPr>
              <a:t>Take turns to flick through the pages and choose an image that speaks to you. Explain why you chose it to the rest of your group. </a:t>
            </a:r>
            <a:endParaRPr lang="en-US">
              <a:ea typeface="Calibri"/>
              <a:cs typeface="Calibri"/>
            </a:endParaRPr>
          </a:p>
          <a:p>
            <a:pPr lvl="1" indent="-171450">
              <a:buFont typeface="Courier New"/>
              <a:buChar char="o"/>
            </a:pPr>
            <a:r>
              <a:rPr lang="en-US" b="1">
                <a:ea typeface="Calibri"/>
                <a:cs typeface="Calibri"/>
              </a:rPr>
              <a:t>Did something about it surprise you? </a:t>
            </a:r>
            <a:endParaRPr lang="en-US">
              <a:ea typeface="Calibri"/>
              <a:cs typeface="Calibri"/>
            </a:endParaRPr>
          </a:p>
          <a:p>
            <a:pPr lvl="1" indent="-171450">
              <a:buFont typeface="Courier New"/>
              <a:buChar char="o"/>
            </a:pPr>
            <a:r>
              <a:rPr lang="en-US" b="1">
                <a:ea typeface="Calibri"/>
                <a:cs typeface="Calibri"/>
              </a:rPr>
              <a:t>Chime with you? </a:t>
            </a:r>
            <a:endParaRPr lang="en-US">
              <a:ea typeface="Calibri"/>
              <a:cs typeface="Calibri"/>
            </a:endParaRPr>
          </a:p>
          <a:p>
            <a:pPr lvl="1" indent="-171450">
              <a:buFont typeface="Courier New"/>
              <a:buChar char="o"/>
            </a:pPr>
            <a:r>
              <a:rPr lang="en-US" b="1">
                <a:ea typeface="Calibri"/>
                <a:cs typeface="Calibri"/>
              </a:rPr>
              <a:t>Attract you to it visually? </a:t>
            </a:r>
            <a:endParaRPr lang="en-US">
              <a:ea typeface="Calibri"/>
              <a:cs typeface="Calibri"/>
            </a:endParaRPr>
          </a:p>
          <a:p>
            <a:pPr lvl="1" indent="-171450">
              <a:buFont typeface="Courier New"/>
              <a:buChar char="o"/>
            </a:pPr>
            <a:r>
              <a:rPr lang="en-US" b="1">
                <a:ea typeface="Calibri"/>
                <a:cs typeface="Calibri"/>
              </a:rPr>
              <a:t>What do the captions say? What does this add to your interpretation?</a:t>
            </a:r>
            <a:endParaRPr lang="en-US">
              <a:ea typeface="Calibri"/>
              <a:cs typeface="Calibri"/>
            </a:endParaRP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If you have time, move on to reading one of the reflections together.</a:t>
            </a:r>
          </a:p>
          <a:p>
            <a:pPr lvl="1" indent="-171450">
              <a:buFont typeface="Courier New"/>
              <a:buChar char="o"/>
            </a:pPr>
            <a:r>
              <a:rPr lang="en-US" b="1">
                <a:ea typeface="Calibri"/>
                <a:cs typeface="Calibri"/>
              </a:rPr>
              <a:t> Again, what struck you?</a:t>
            </a: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Creativity helps us to move into a different mindset and way of engaging and this is what we are inviting today: curiosity, emotional connection and critical thinking.</a:t>
            </a:r>
          </a:p>
        </p:txBody>
      </p:sp>
      <p:sp>
        <p:nvSpPr>
          <p:cNvPr id="4" name="Slide Number Placeholder 3"/>
          <p:cNvSpPr>
            <a:spLocks noGrp="1"/>
          </p:cNvSpPr>
          <p:nvPr>
            <p:ph type="sldNum" sz="quarter" idx="5"/>
          </p:nvPr>
        </p:nvSpPr>
        <p:spPr/>
        <p:txBody>
          <a:bodyPr/>
          <a:lstStyle/>
          <a:p>
            <a:fld id="{281D0CD0-23CF-4FFB-A171-85AD916814AB}" type="slidenum">
              <a:rPr lang="en-GB"/>
              <a:t>35</a:t>
            </a:fld>
            <a:endParaRPr lang="en-GB"/>
          </a:p>
        </p:txBody>
      </p:sp>
    </p:spTree>
    <p:extLst>
      <p:ext uri="{BB962C8B-B14F-4D97-AF65-F5344CB8AC3E}">
        <p14:creationId xmlns:p14="http://schemas.microsoft.com/office/powerpoint/2010/main" val="195276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17B8-E087-E619-61D3-C67C1B869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A6D56-9002-6507-C3DD-EC81A7127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D016-50F3-321D-CAE3-70C01C75F6AA}"/>
              </a:ext>
            </a:extLst>
          </p:cNvPr>
          <p:cNvSpPr>
            <a:spLocks noGrp="1"/>
          </p:cNvSpPr>
          <p:nvPr>
            <p:ph type="body" idx="1"/>
          </p:nvPr>
        </p:nvSpPr>
        <p:spPr/>
        <p:txBody>
          <a:bodyPr/>
          <a:lstStyle/>
          <a:p>
            <a:r>
              <a:rPr lang="en-US"/>
              <a:t>‘</a:t>
            </a:r>
            <a:r>
              <a:rPr lang="en-US" b="1"/>
              <a:t>Looking sideways’ </a:t>
            </a:r>
            <a:r>
              <a:rPr lang="en-US"/>
              <a:t>-  photographic technique that involves going beyond the first way of seeing an image and photographing it in several different ways that often involves breaking rules of what is often considered ‘‘good photography’’ (Cranton &amp; Lipson-Lawrence, 2009: 317). </a:t>
            </a:r>
            <a:endParaRPr lang="en-GB"/>
          </a:p>
          <a:p>
            <a:endParaRPr lang="en-US"/>
          </a:p>
          <a:p>
            <a:r>
              <a:rPr lang="en-US"/>
              <a:t>It is thought that this technique allows the photographer to reconsider “taken for granted assumptions” (Mezirow, 2000 in Cranton &amp; Lipson-Lawrence, 2009) thus allowing space for transformative learning. This can, in turn, foster the “acceptance of other ways of seeing” and “integrate that ‘‘otherness’’ with our own way of being”. This integration can be a transformative experience (Cranton &amp; Lipson-Lawrence, 2009: 317). </a:t>
            </a:r>
          </a:p>
          <a:p>
            <a:endParaRPr lang="en-US">
              <a:ea typeface="Calibri"/>
              <a:cs typeface="Calibri"/>
            </a:endParaRPr>
          </a:p>
          <a:p>
            <a:r>
              <a:rPr lang="en-US" b="1" u="sng">
                <a:ea typeface="Calibri"/>
                <a:cs typeface="Calibri"/>
              </a:rPr>
              <a:t>Activity:</a:t>
            </a:r>
          </a:p>
          <a:p>
            <a:endParaRPr lang="en-US" b="1">
              <a:ea typeface="Calibri"/>
              <a:cs typeface="Calibri"/>
            </a:endParaRPr>
          </a:p>
          <a:p>
            <a:r>
              <a:rPr lang="en-US" b="1" u="sng">
                <a:ea typeface="Calibri"/>
                <a:cs typeface="Calibri"/>
              </a:rPr>
              <a:t>In your groups of 4</a:t>
            </a:r>
          </a:p>
          <a:p>
            <a:endParaRPr lang="en-US" b="1" u="sng">
              <a:ea typeface="Calibri"/>
              <a:cs typeface="Calibri"/>
            </a:endParaRPr>
          </a:p>
          <a:p>
            <a:pPr marL="171450" indent="-171450">
              <a:buFont typeface="Arial"/>
              <a:buChar char="•"/>
            </a:pPr>
            <a:r>
              <a:rPr lang="en-US" b="1">
                <a:ea typeface="Calibri"/>
                <a:cs typeface="Calibri"/>
              </a:rPr>
              <a:t>Take turns to flick through the pages and choose an image that speaks to you. Explain why you chose it to the rest of your group. </a:t>
            </a:r>
            <a:endParaRPr lang="en-US">
              <a:ea typeface="Calibri"/>
              <a:cs typeface="Calibri"/>
            </a:endParaRPr>
          </a:p>
          <a:p>
            <a:pPr lvl="1" indent="-171450">
              <a:buFont typeface="Courier New"/>
              <a:buChar char="o"/>
            </a:pPr>
            <a:r>
              <a:rPr lang="en-US" b="1">
                <a:ea typeface="Calibri"/>
                <a:cs typeface="Calibri"/>
              </a:rPr>
              <a:t>Did something about it surprise you? </a:t>
            </a:r>
            <a:endParaRPr lang="en-US">
              <a:ea typeface="Calibri"/>
              <a:cs typeface="Calibri"/>
            </a:endParaRPr>
          </a:p>
          <a:p>
            <a:pPr lvl="1" indent="-171450">
              <a:buFont typeface="Courier New"/>
              <a:buChar char="o"/>
            </a:pPr>
            <a:r>
              <a:rPr lang="en-US" b="1">
                <a:ea typeface="Calibri"/>
                <a:cs typeface="Calibri"/>
              </a:rPr>
              <a:t>Chime with you? </a:t>
            </a:r>
            <a:endParaRPr lang="en-US">
              <a:ea typeface="Calibri"/>
              <a:cs typeface="Calibri"/>
            </a:endParaRPr>
          </a:p>
          <a:p>
            <a:pPr lvl="1" indent="-171450">
              <a:buFont typeface="Courier New"/>
              <a:buChar char="o"/>
            </a:pPr>
            <a:r>
              <a:rPr lang="en-US" b="1">
                <a:ea typeface="Calibri"/>
                <a:cs typeface="Calibri"/>
              </a:rPr>
              <a:t>Attract you to it visually? </a:t>
            </a:r>
            <a:endParaRPr lang="en-US">
              <a:ea typeface="Calibri"/>
              <a:cs typeface="Calibri"/>
            </a:endParaRPr>
          </a:p>
          <a:p>
            <a:pPr lvl="1" indent="-171450">
              <a:buFont typeface="Courier New"/>
              <a:buChar char="o"/>
            </a:pPr>
            <a:r>
              <a:rPr lang="en-US" b="1">
                <a:ea typeface="Calibri"/>
                <a:cs typeface="Calibri"/>
              </a:rPr>
              <a:t>What do the captions say? What does this add to your interpretation?</a:t>
            </a:r>
            <a:endParaRPr lang="en-US">
              <a:ea typeface="Calibri"/>
              <a:cs typeface="Calibri"/>
            </a:endParaRP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If you have time, move on to reading one of the reflections together.</a:t>
            </a:r>
          </a:p>
          <a:p>
            <a:pPr lvl="1" indent="-171450">
              <a:buFont typeface="Courier New"/>
              <a:buChar char="o"/>
            </a:pPr>
            <a:r>
              <a:rPr lang="en-US" b="1">
                <a:ea typeface="Calibri"/>
                <a:cs typeface="Calibri"/>
              </a:rPr>
              <a:t> Again, what struck you?</a:t>
            </a: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Creativity helps us to move into a different mindset and way of engaging and this is what we are inviting today: curiosity, emotional connection and critical thinking.</a:t>
            </a:r>
          </a:p>
        </p:txBody>
      </p:sp>
      <p:sp>
        <p:nvSpPr>
          <p:cNvPr id="4" name="Slide Number Placeholder 3">
            <a:extLst>
              <a:ext uri="{FF2B5EF4-FFF2-40B4-BE49-F238E27FC236}">
                <a16:creationId xmlns:a16="http://schemas.microsoft.com/office/drawing/2014/main" id="{FCD4B8F7-A7A4-0611-DD6C-1416845F011F}"/>
              </a:ext>
            </a:extLst>
          </p:cNvPr>
          <p:cNvSpPr>
            <a:spLocks noGrp="1"/>
          </p:cNvSpPr>
          <p:nvPr>
            <p:ph type="sldNum" sz="quarter" idx="5"/>
          </p:nvPr>
        </p:nvSpPr>
        <p:spPr/>
        <p:txBody>
          <a:bodyPr/>
          <a:lstStyle/>
          <a:p>
            <a:fld id="{281D0CD0-23CF-4FFB-A171-85AD916814AB}" type="slidenum">
              <a:rPr lang="en-GB"/>
              <a:t>36</a:t>
            </a:fld>
            <a:endParaRPr lang="en-GB"/>
          </a:p>
        </p:txBody>
      </p:sp>
    </p:spTree>
    <p:extLst>
      <p:ext uri="{BB962C8B-B14F-4D97-AF65-F5344CB8AC3E}">
        <p14:creationId xmlns:p14="http://schemas.microsoft.com/office/powerpoint/2010/main" val="74219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E4FD-E4B0-6EFE-C30B-A2C8AEF56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438F5-74D2-D89C-711E-77EAA3FB2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A7C08-9297-F605-DF73-3854BE74CF31}"/>
              </a:ext>
            </a:extLst>
          </p:cNvPr>
          <p:cNvSpPr>
            <a:spLocks noGrp="1"/>
          </p:cNvSpPr>
          <p:nvPr>
            <p:ph type="body" idx="1"/>
          </p:nvPr>
        </p:nvSpPr>
        <p:spPr/>
        <p:txBody>
          <a:bodyPr/>
          <a:lstStyle/>
          <a:p>
            <a:r>
              <a:rPr lang="en-US"/>
              <a:t>‘</a:t>
            </a:r>
            <a:r>
              <a:rPr lang="en-US" b="1"/>
              <a:t>Looking sideways’ </a:t>
            </a:r>
            <a:r>
              <a:rPr lang="en-US"/>
              <a:t>-  photographic technique that involves going beyond the first way of seeing an image and photographing it in several different ways that often involves breaking rules of what is often considered ‘‘good photography’’ (Cranton &amp; Lipson-Lawrence, 2009: 317). </a:t>
            </a:r>
            <a:endParaRPr lang="en-GB"/>
          </a:p>
          <a:p>
            <a:endParaRPr lang="en-US"/>
          </a:p>
          <a:p>
            <a:r>
              <a:rPr lang="en-US"/>
              <a:t>It is thought that this technique allows the photographer to reconsider “taken for granted assumptions” (Mezirow, 2000 in Cranton &amp; Lipson-Lawrence, 2009) thus allowing space for transformative learning. This can, in turn, foster the “acceptance of other ways of seeing” and “integrate that ‘‘otherness’’ with our own way of being”. This integration can be a transformative experience (Cranton &amp; Lipson-Lawrence, 2009: 317). </a:t>
            </a:r>
          </a:p>
          <a:p>
            <a:endParaRPr lang="en-US">
              <a:ea typeface="Calibri"/>
              <a:cs typeface="Calibri"/>
            </a:endParaRPr>
          </a:p>
          <a:p>
            <a:r>
              <a:rPr lang="en-US" b="1" u="sng">
                <a:ea typeface="Calibri"/>
                <a:cs typeface="Calibri"/>
              </a:rPr>
              <a:t>Activity:</a:t>
            </a:r>
          </a:p>
          <a:p>
            <a:endParaRPr lang="en-US" b="1">
              <a:ea typeface="Calibri"/>
              <a:cs typeface="Calibri"/>
            </a:endParaRPr>
          </a:p>
          <a:p>
            <a:r>
              <a:rPr lang="en-US" b="1" u="sng">
                <a:ea typeface="Calibri"/>
                <a:cs typeface="Calibri"/>
              </a:rPr>
              <a:t>In your groups of 4</a:t>
            </a:r>
          </a:p>
          <a:p>
            <a:endParaRPr lang="en-US" b="1" u="sng">
              <a:ea typeface="Calibri"/>
              <a:cs typeface="Calibri"/>
            </a:endParaRPr>
          </a:p>
          <a:p>
            <a:pPr marL="171450" indent="-171450">
              <a:buFont typeface="Arial"/>
              <a:buChar char="•"/>
            </a:pPr>
            <a:r>
              <a:rPr lang="en-US" b="1">
                <a:ea typeface="Calibri"/>
                <a:cs typeface="Calibri"/>
              </a:rPr>
              <a:t>Take turns to flick through the pages and choose an image that speaks to you. Explain why you chose it to the rest of your group. </a:t>
            </a:r>
            <a:endParaRPr lang="en-US">
              <a:ea typeface="Calibri"/>
              <a:cs typeface="Calibri"/>
            </a:endParaRPr>
          </a:p>
          <a:p>
            <a:pPr lvl="1" indent="-171450">
              <a:buFont typeface="Courier New"/>
              <a:buChar char="o"/>
            </a:pPr>
            <a:r>
              <a:rPr lang="en-US" b="1">
                <a:ea typeface="Calibri"/>
                <a:cs typeface="Calibri"/>
              </a:rPr>
              <a:t>Did something about it surprise you? </a:t>
            </a:r>
            <a:endParaRPr lang="en-US">
              <a:ea typeface="Calibri"/>
              <a:cs typeface="Calibri"/>
            </a:endParaRPr>
          </a:p>
          <a:p>
            <a:pPr lvl="1" indent="-171450">
              <a:buFont typeface="Courier New"/>
              <a:buChar char="o"/>
            </a:pPr>
            <a:r>
              <a:rPr lang="en-US" b="1">
                <a:ea typeface="Calibri"/>
                <a:cs typeface="Calibri"/>
              </a:rPr>
              <a:t>Chime with you? </a:t>
            </a:r>
            <a:endParaRPr lang="en-US">
              <a:ea typeface="Calibri"/>
              <a:cs typeface="Calibri"/>
            </a:endParaRPr>
          </a:p>
          <a:p>
            <a:pPr lvl="1" indent="-171450">
              <a:buFont typeface="Courier New"/>
              <a:buChar char="o"/>
            </a:pPr>
            <a:r>
              <a:rPr lang="en-US" b="1">
                <a:ea typeface="Calibri"/>
                <a:cs typeface="Calibri"/>
              </a:rPr>
              <a:t>Attract you to it visually? </a:t>
            </a:r>
            <a:endParaRPr lang="en-US">
              <a:ea typeface="Calibri"/>
              <a:cs typeface="Calibri"/>
            </a:endParaRPr>
          </a:p>
          <a:p>
            <a:pPr lvl="1" indent="-171450">
              <a:buFont typeface="Courier New"/>
              <a:buChar char="o"/>
            </a:pPr>
            <a:r>
              <a:rPr lang="en-US" b="1">
                <a:ea typeface="Calibri"/>
                <a:cs typeface="Calibri"/>
              </a:rPr>
              <a:t>What do the captions say? What does this add to your interpretation?</a:t>
            </a:r>
            <a:endParaRPr lang="en-US">
              <a:ea typeface="Calibri"/>
              <a:cs typeface="Calibri"/>
            </a:endParaRP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If you have time, move on to reading one of the reflections together.</a:t>
            </a:r>
          </a:p>
          <a:p>
            <a:pPr lvl="1" indent="-171450">
              <a:buFont typeface="Courier New"/>
              <a:buChar char="o"/>
            </a:pPr>
            <a:r>
              <a:rPr lang="en-US" b="1">
                <a:ea typeface="Calibri"/>
                <a:cs typeface="Calibri"/>
              </a:rPr>
              <a:t> Again, what struck you?</a:t>
            </a:r>
          </a:p>
          <a:p>
            <a:pPr marL="171450" indent="-171450">
              <a:buFont typeface="Arial"/>
              <a:buChar char="•"/>
            </a:pPr>
            <a:endParaRPr lang="en-US" b="1">
              <a:ea typeface="Calibri"/>
              <a:cs typeface="Calibri"/>
            </a:endParaRPr>
          </a:p>
          <a:p>
            <a:pPr marL="171450" indent="-171450">
              <a:buFont typeface="Arial"/>
              <a:buChar char="•"/>
            </a:pPr>
            <a:r>
              <a:rPr lang="en-US" b="1">
                <a:ea typeface="Calibri"/>
                <a:cs typeface="Calibri"/>
              </a:rPr>
              <a:t>Creativity helps us to move into a different mindset and way of engaging and this is what we are inviting today: curiosity, emotional connection and critical thinking.</a:t>
            </a:r>
          </a:p>
        </p:txBody>
      </p:sp>
      <p:sp>
        <p:nvSpPr>
          <p:cNvPr id="4" name="Slide Number Placeholder 3">
            <a:extLst>
              <a:ext uri="{FF2B5EF4-FFF2-40B4-BE49-F238E27FC236}">
                <a16:creationId xmlns:a16="http://schemas.microsoft.com/office/drawing/2014/main" id="{EC6A5D23-1434-2C92-F285-719132E88592}"/>
              </a:ext>
            </a:extLst>
          </p:cNvPr>
          <p:cNvSpPr>
            <a:spLocks noGrp="1"/>
          </p:cNvSpPr>
          <p:nvPr>
            <p:ph type="sldNum" sz="quarter" idx="5"/>
          </p:nvPr>
        </p:nvSpPr>
        <p:spPr/>
        <p:txBody>
          <a:bodyPr/>
          <a:lstStyle/>
          <a:p>
            <a:fld id="{281D0CD0-23CF-4FFB-A171-85AD916814AB}" type="slidenum">
              <a:rPr lang="en-GB"/>
              <a:t>37</a:t>
            </a:fld>
            <a:endParaRPr lang="en-GB"/>
          </a:p>
        </p:txBody>
      </p:sp>
    </p:spTree>
    <p:extLst>
      <p:ext uri="{BB962C8B-B14F-4D97-AF65-F5344CB8AC3E}">
        <p14:creationId xmlns:p14="http://schemas.microsoft.com/office/powerpoint/2010/main" val="260948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716C-BA03-80CA-C69B-DC4BCDA4B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E2B8F-919B-6975-4BAA-55CEA6F3E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069EB-5101-93CD-6EC8-AE290DF9F9B2}"/>
              </a:ext>
            </a:extLst>
          </p:cNvPr>
          <p:cNvSpPr>
            <a:spLocks noGrp="1"/>
          </p:cNvSpPr>
          <p:nvPr>
            <p:ph type="body" idx="1"/>
          </p:nvPr>
        </p:nvSpPr>
        <p:spPr/>
        <p:txBody>
          <a:bodyPr/>
          <a:lstStyle/>
          <a:p>
            <a:pPr marL="285750" indent="-285750">
              <a:buFont typeface="Symbol,Sans-Serif"/>
              <a:buChar char="•"/>
            </a:pPr>
            <a:r>
              <a:rPr lang="en-US"/>
              <a:t>Who by and for what purpose is this problem statement created and perpetuated? </a:t>
            </a:r>
            <a:endParaRPr lang="en-US">
              <a:solidFill>
                <a:srgbClr val="444444"/>
              </a:solidFill>
            </a:endParaRPr>
          </a:p>
          <a:p>
            <a:pPr marL="285750" indent="-285750">
              <a:buFont typeface="Symbol,Sans-Serif"/>
              <a:buChar char="•"/>
            </a:pPr>
            <a:r>
              <a:rPr lang="en-US"/>
              <a:t>Who are services designed by and for who?</a:t>
            </a:r>
            <a:endParaRPr lang="en-US">
              <a:solidFill>
                <a:srgbClr val="444444"/>
              </a:solidFill>
            </a:endParaRPr>
          </a:p>
          <a:p>
            <a:pPr marL="285750" indent="-285750">
              <a:buFont typeface="Symbol,Sans-Serif"/>
              <a:buChar char="•"/>
            </a:pPr>
            <a:r>
              <a:rPr lang="en-US"/>
              <a:t>Who should they be for and designed by? </a:t>
            </a:r>
            <a:endParaRPr lang="en-US">
              <a:solidFill>
                <a:srgbClr val="444444"/>
              </a:solidFill>
            </a:endParaRPr>
          </a:p>
          <a:p>
            <a:pPr marL="285750" indent="-285750">
              <a:buFont typeface="Symbol,Sans-Serif"/>
              <a:buChar char="•"/>
            </a:pPr>
            <a:r>
              <a:rPr lang="en-US"/>
              <a:t>What assumptions underpin this statement?</a:t>
            </a:r>
            <a:endParaRPr lang="en-US">
              <a:solidFill>
                <a:srgbClr val="444444"/>
              </a:solidFill>
            </a:endParaRPr>
          </a:p>
          <a:p>
            <a:pPr marL="285750" indent="-285750">
              <a:buFont typeface="Symbol,Sans-Serif"/>
              <a:buChar char="•"/>
            </a:pPr>
            <a:r>
              <a:rPr lang="en-US"/>
              <a:t>What about the role or structural discrimination? Resources allocation? Poverty? Systemic racism?</a:t>
            </a:r>
            <a:endParaRPr lang="en-US">
              <a:solidFill>
                <a:srgbClr val="444444"/>
              </a:solidFill>
            </a:endParaRPr>
          </a:p>
          <a:p>
            <a:pPr marL="285750" indent="-285750">
              <a:buFont typeface="Symbol,Sans-Serif"/>
              <a:buChar char="•"/>
            </a:pPr>
            <a:endParaRPr lang="en-US">
              <a:solidFill>
                <a:srgbClr val="444444"/>
              </a:solidFill>
            </a:endParaRPr>
          </a:p>
          <a:p>
            <a:r>
              <a:rPr lang="en-GB"/>
              <a:t>It may be that this statement was developed through engagement… but! </a:t>
            </a:r>
            <a:r>
              <a:rPr lang="en-US"/>
              <a:t>If we go back to our ‘problem statement’, this is an example of epistemic injustice, resulting in unfair representation of groups’ experiences.</a:t>
            </a:r>
            <a:endParaRPr lang="en-GB">
              <a:solidFill>
                <a:srgbClr val="444444"/>
              </a:solidFill>
            </a:endParaRPr>
          </a:p>
          <a:p>
            <a:endParaRPr lang="en-US">
              <a:solidFill>
                <a:srgbClr val="444444"/>
              </a:solidFill>
            </a:endParaRPr>
          </a:p>
          <a:p>
            <a:r>
              <a:rPr lang="en-US" b="1"/>
              <a:t>Epistemic injustice</a:t>
            </a:r>
            <a:r>
              <a:rPr lang="en-US"/>
              <a:t> is a framework explaining lack of trust in the mainstream – injustice targeting an individual as a knower based on prejudice: 1. testimonial – deflated credibility to the knower's word; 2. hermeneutical – gap in collective interpretation puts someone at a disadvantage when making sense of their social experience. – even in well intentioned engagements. </a:t>
            </a:r>
            <a:endParaRPr lang="en-US">
              <a:solidFill>
                <a:srgbClr val="444444"/>
              </a:solidFill>
            </a:endParaRPr>
          </a:p>
          <a:p>
            <a:r>
              <a:rPr lang="en-US"/>
              <a:t>5 conditions – </a:t>
            </a:r>
            <a:endParaRPr lang="en-US">
              <a:solidFill>
                <a:srgbClr val="444444"/>
              </a:solidFill>
            </a:endParaRPr>
          </a:p>
          <a:p>
            <a:pPr marL="285750" indent="-285750">
              <a:buFont typeface="Symbol,Sans-Serif"/>
              <a:buChar char="•"/>
            </a:pPr>
            <a:r>
              <a:rPr lang="en-US"/>
              <a:t>Failure to understand epistemic justice means engagement is unjust</a:t>
            </a:r>
            <a:endParaRPr lang="en-US">
              <a:solidFill>
                <a:srgbClr val="444444"/>
              </a:solidFill>
            </a:endParaRPr>
          </a:p>
          <a:p>
            <a:pPr marL="285750" indent="-285750">
              <a:buFont typeface="Symbol,Sans-Serif"/>
              <a:buChar char="•"/>
            </a:pPr>
            <a:r>
              <a:rPr lang="en-US"/>
              <a:t>Power imbalances must be addressed in – access to information, knowledge, interactional opportunities, comms channels</a:t>
            </a:r>
            <a:endParaRPr lang="en-US">
              <a:solidFill>
                <a:srgbClr val="444444"/>
              </a:solidFill>
            </a:endParaRPr>
          </a:p>
          <a:p>
            <a:pPr marL="285750" indent="-285750">
              <a:buFont typeface="Symbol,Sans-Serif"/>
              <a:buChar char="•"/>
            </a:pPr>
            <a:r>
              <a:rPr lang="en-US"/>
              <a:t>Exclusion, silencing, prejudicial distortion – must be adequately addressed in the formulation of policies</a:t>
            </a:r>
            <a:endParaRPr lang="en-US">
              <a:solidFill>
                <a:srgbClr val="444444"/>
              </a:solidFill>
            </a:endParaRPr>
          </a:p>
          <a:p>
            <a:pPr marL="285750" indent="-285750">
              <a:buFont typeface="Symbol,Sans-Serif"/>
              <a:buChar char="•"/>
            </a:pPr>
            <a:r>
              <a:rPr lang="en-US"/>
              <a:t>Fear, distrust and perceived injustice – where does this come from?</a:t>
            </a:r>
            <a:endParaRPr lang="en-US">
              <a:solidFill>
                <a:srgbClr val="444444"/>
              </a:solidFill>
            </a:endParaRPr>
          </a:p>
          <a:p>
            <a:pPr marL="285750" indent="-285750">
              <a:buFont typeface="Symbol,Sans-Serif"/>
              <a:buChar char="•"/>
            </a:pPr>
            <a:r>
              <a:rPr lang="en-US"/>
              <a:t>One aspect may be cultural, and this applies to the majority culture too in any context, but there are many others – systemic racism, logistics, poverty </a:t>
            </a:r>
            <a:r>
              <a:rPr lang="en-US" err="1"/>
              <a:t>etc</a:t>
            </a:r>
            <a:r>
              <a:rPr lang="en-US"/>
              <a:t> – often dismissed.</a:t>
            </a:r>
            <a:endParaRPr lang="en-US">
              <a:solidFill>
                <a:srgbClr val="444444"/>
              </a:solidFill>
            </a:endParaRPr>
          </a:p>
          <a:p>
            <a:pPr marL="285750" indent="-285750">
              <a:buFont typeface="Symbol,Sans-Serif"/>
              <a:buChar char="•"/>
            </a:pPr>
            <a:r>
              <a:rPr lang="en-US"/>
              <a:t>Are your engagements '</a:t>
            </a:r>
            <a:r>
              <a:rPr lang="en-US" err="1"/>
              <a:t>rationalising</a:t>
            </a:r>
            <a:r>
              <a:rPr lang="en-US"/>
              <a:t> pre-existing ideas or decision? Are you looking for consensus or deliberation?</a:t>
            </a:r>
            <a:endParaRPr lang="en-US">
              <a:ea typeface="Calibri"/>
              <a:cs typeface="Calibri"/>
            </a:endParaRPr>
          </a:p>
        </p:txBody>
      </p:sp>
      <p:sp>
        <p:nvSpPr>
          <p:cNvPr id="4" name="Slide Number Placeholder 3">
            <a:extLst>
              <a:ext uri="{FF2B5EF4-FFF2-40B4-BE49-F238E27FC236}">
                <a16:creationId xmlns:a16="http://schemas.microsoft.com/office/drawing/2014/main" id="{86998AF1-2FB3-B7BA-F1AF-9E2A2A11D972}"/>
              </a:ext>
            </a:extLst>
          </p:cNvPr>
          <p:cNvSpPr>
            <a:spLocks noGrp="1"/>
          </p:cNvSpPr>
          <p:nvPr>
            <p:ph type="sldNum" sz="quarter" idx="5"/>
          </p:nvPr>
        </p:nvSpPr>
        <p:spPr/>
        <p:txBody>
          <a:bodyPr/>
          <a:lstStyle/>
          <a:p>
            <a:fld id="{281D0CD0-23CF-4FFB-A171-85AD916814AB}" type="slidenum">
              <a:rPr lang="en-GB"/>
              <a:t>38</a:t>
            </a:fld>
            <a:endParaRPr lang="en-GB"/>
          </a:p>
        </p:txBody>
      </p:sp>
    </p:spTree>
    <p:extLst>
      <p:ext uri="{BB962C8B-B14F-4D97-AF65-F5344CB8AC3E}">
        <p14:creationId xmlns:p14="http://schemas.microsoft.com/office/powerpoint/2010/main" val="327528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Rachel 30 secs</a:t>
            </a:r>
          </a:p>
          <a:p>
            <a:r>
              <a:rPr lang="en-US" i="1"/>
              <a:t>In taking an intersectional approach to mental health stigma and discrimination - we have been met with a myriad of </a:t>
            </a:r>
            <a:r>
              <a:rPr lang="en-GB" i="1"/>
              <a:t>Myths, Mantras, and </a:t>
            </a:r>
            <a:r>
              <a:rPr lang="en-GB" i="1" err="1"/>
              <a:t>Misdirections</a:t>
            </a:r>
            <a:r>
              <a:rPr lang="en-GB" i="1"/>
              <a:t>. We're sure that this be familiar to you in your own work. </a:t>
            </a:r>
            <a:endParaRPr lang="en-US" i="1"/>
          </a:p>
          <a:p>
            <a:endParaRPr lang="en-GB" i="1"/>
          </a:p>
          <a:p>
            <a:r>
              <a:rPr lang="en-GB" i="1"/>
              <a:t>We want to n</a:t>
            </a:r>
            <a:r>
              <a:rPr lang="en-US" i="1" err="1"/>
              <a:t>ame</a:t>
            </a:r>
            <a:r>
              <a:rPr lang="en-US" i="1"/>
              <a:t> the tension that we are experiencing.</a:t>
            </a:r>
            <a:r>
              <a:rPr lang="en-GB" i="1"/>
              <a:t> We want to face these Myths, Mantras, and </a:t>
            </a:r>
            <a:r>
              <a:rPr lang="en-GB" i="1" err="1"/>
              <a:t>Misdirections</a:t>
            </a:r>
            <a:r>
              <a:rPr lang="en-GB" i="1"/>
              <a:t> head on</a:t>
            </a:r>
            <a:r>
              <a:rPr lang="en-US" i="1"/>
              <a:t>. We do this </a:t>
            </a:r>
            <a:r>
              <a:rPr lang="en-GB" i="1"/>
              <a:t>to address what an intersectional approach </a:t>
            </a:r>
            <a:r>
              <a:rPr lang="en-GB" i="1" u="sng"/>
              <a:t>actually</a:t>
            </a:r>
            <a:r>
              <a:rPr lang="en-GB" i="1"/>
              <a:t> allows us to do. </a:t>
            </a:r>
            <a:endParaRPr lang="en-US" i="1">
              <a:ea typeface="Calibri"/>
              <a:cs typeface="Calibri"/>
            </a:endParaRPr>
          </a:p>
          <a:p>
            <a:endParaRPr lang="en-GB" i="1"/>
          </a:p>
          <a:p>
            <a:r>
              <a:rPr lang="en-GB" i="1"/>
              <a:t>In doing this we want to reiterate our safer spaces commitment. </a:t>
            </a:r>
            <a:endParaRPr lang="en-US" i="1">
              <a:ea typeface="Calibri"/>
              <a:cs typeface="Calibri"/>
            </a:endParaRPr>
          </a:p>
          <a:p>
            <a:r>
              <a:rPr lang="en-GB" i="1"/>
              <a:t>We acknowledge that difficult feelings may arise in the issues we address here, and we urge you to honour those feelings by noting down anything that comes up for you. </a:t>
            </a:r>
            <a:endParaRPr lang="en-US" i="1">
              <a:ea typeface="Calibri"/>
              <a:cs typeface="Calibri"/>
            </a:endParaRPr>
          </a:p>
        </p:txBody>
      </p:sp>
      <p:sp>
        <p:nvSpPr>
          <p:cNvPr id="4" name="Slide Number Placeholder 3"/>
          <p:cNvSpPr>
            <a:spLocks noGrp="1"/>
          </p:cNvSpPr>
          <p:nvPr>
            <p:ph type="sldNum" sz="quarter" idx="5"/>
          </p:nvPr>
        </p:nvSpPr>
        <p:spPr/>
        <p:txBody>
          <a:bodyPr/>
          <a:lstStyle/>
          <a:p>
            <a:fld id="{281D0CD0-23CF-4FFB-A171-85AD916814AB}" type="slidenum">
              <a:rPr lang="en-US"/>
              <a:t>27</a:t>
            </a:fld>
            <a:endParaRPr lang="en-US"/>
          </a:p>
        </p:txBody>
      </p:sp>
    </p:spTree>
    <p:extLst>
      <p:ext uri="{BB962C8B-B14F-4D97-AF65-F5344CB8AC3E}">
        <p14:creationId xmlns:p14="http://schemas.microsoft.com/office/powerpoint/2010/main" val="15713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Rachel</a:t>
            </a:r>
            <a:r>
              <a:rPr lang="en-US" b="1">
                <a:ea typeface="Calibri" panose="020F0502020204030204"/>
                <a:cs typeface="Calibri" panose="020F0502020204030204"/>
              </a:rPr>
              <a:t> </a:t>
            </a:r>
            <a:r>
              <a:rPr lang="en-GB" b="1">
                <a:ea typeface="Calibri" panose="020F0502020204030204"/>
                <a:cs typeface="Calibri" panose="020F0502020204030204"/>
              </a:rPr>
              <a:t>1 min</a:t>
            </a:r>
            <a:endParaRPr lang="en-US"/>
          </a:p>
          <a:p>
            <a:pPr marL="171450" indent="-171450">
              <a:buFont typeface="Arial"/>
              <a:buChar char="•"/>
            </a:pPr>
            <a:r>
              <a:rPr lang="en-GB" b="1" i="1"/>
              <a:t>We have been told the myth that an intersectional approach - "...</a:t>
            </a:r>
            <a:r>
              <a:rPr lang="en-GB" i="1"/>
              <a:t>doesn't focus on mental health stigma and discrimination"</a:t>
            </a:r>
            <a:endParaRPr lang="en-US" i="1">
              <a:ea typeface="Calibri"/>
              <a:cs typeface="Calibri"/>
            </a:endParaRPr>
          </a:p>
          <a:p>
            <a:pPr marL="171450" indent="-171450">
              <a:buFont typeface="Arial"/>
              <a:buChar char="•"/>
            </a:pPr>
            <a:r>
              <a:rPr lang="en-GB" b="1" i="1"/>
              <a:t>We have been told the myth that an intersectional approach is - "...</a:t>
            </a:r>
            <a:r>
              <a:rPr lang="en-GB" i="1"/>
              <a:t>'mission drift/creep' and 'out of scope''' when addressing mental health stigma and discrimination.</a:t>
            </a:r>
            <a:endParaRPr lang="en-US" i="1">
              <a:ea typeface="Calibri" panose="020F0502020204030204"/>
              <a:cs typeface="Calibri" panose="020F0502020204030204"/>
            </a:endParaRPr>
          </a:p>
          <a:p>
            <a:pPr marL="171450" indent="-171450">
              <a:buFont typeface="Arial"/>
              <a:buChar char="•"/>
            </a:pPr>
            <a:r>
              <a:rPr lang="en-GB" b="1" i="1"/>
              <a:t>And we have heard the misdirection </a:t>
            </a:r>
            <a:r>
              <a:rPr lang="en-GB" i="1"/>
              <a:t>that intersectionality overlooks white, Scottish, working class indigenous populations, and overly focuses on racialised communities. </a:t>
            </a:r>
          </a:p>
          <a:p>
            <a:pPr marL="171450" indent="-171450">
              <a:buFont typeface="Arial"/>
              <a:buChar char="•"/>
            </a:pPr>
            <a:endParaRPr lang="en-GB" i="1">
              <a:ea typeface="Calibri"/>
              <a:cs typeface="Calibri"/>
            </a:endParaRPr>
          </a:p>
          <a:p>
            <a:r>
              <a:rPr lang="en-GB" i="1">
                <a:ea typeface="Calibri"/>
                <a:cs typeface="Calibri"/>
              </a:rPr>
              <a:t>We would like to invite you now to document some of the myths, mantras and </a:t>
            </a:r>
            <a:r>
              <a:rPr lang="en-GB" i="1" err="1">
                <a:ea typeface="Calibri"/>
                <a:cs typeface="Calibri"/>
              </a:rPr>
              <a:t>misdirections</a:t>
            </a:r>
            <a:r>
              <a:rPr lang="en-GB" i="1">
                <a:ea typeface="Calibri"/>
                <a:cs typeface="Calibri"/>
              </a:rPr>
              <a:t> that you are facing in your work on the </a:t>
            </a:r>
            <a:r>
              <a:rPr lang="en-GB" i="1" err="1">
                <a:ea typeface="Calibri"/>
                <a:cs typeface="Calibri"/>
              </a:rPr>
              <a:t>post-its</a:t>
            </a:r>
            <a:r>
              <a:rPr lang="en-GB" i="1">
                <a:ea typeface="Calibri"/>
                <a:cs typeface="Calibri"/>
              </a:rPr>
              <a:t> on the table.</a:t>
            </a:r>
          </a:p>
        </p:txBody>
      </p:sp>
      <p:sp>
        <p:nvSpPr>
          <p:cNvPr id="4" name="Slide Number Placeholder 3"/>
          <p:cNvSpPr>
            <a:spLocks noGrp="1"/>
          </p:cNvSpPr>
          <p:nvPr>
            <p:ph type="sldNum" sz="quarter" idx="5"/>
          </p:nvPr>
        </p:nvSpPr>
        <p:spPr/>
        <p:txBody>
          <a:bodyPr/>
          <a:lstStyle/>
          <a:p>
            <a:fld id="{281D0CD0-23CF-4FFB-A171-85AD916814AB}" type="slidenum">
              <a:rPr lang="en-US"/>
              <a:t>28</a:t>
            </a:fld>
            <a:endParaRPr lang="en-US"/>
          </a:p>
        </p:txBody>
      </p:sp>
    </p:spTree>
    <p:extLst>
      <p:ext uri="{BB962C8B-B14F-4D97-AF65-F5344CB8AC3E}">
        <p14:creationId xmlns:p14="http://schemas.microsoft.com/office/powerpoint/2010/main" val="317863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Rachel </a:t>
            </a:r>
            <a:r>
              <a:rPr lang="en-GB" b="1"/>
              <a:t>1 min</a:t>
            </a:r>
            <a:endParaRPr lang="en-US"/>
          </a:p>
          <a:p>
            <a:endParaRPr lang="en-GB"/>
          </a:p>
          <a:p>
            <a:r>
              <a:rPr lang="en-GB"/>
              <a:t>Our work is </a:t>
            </a:r>
            <a:r>
              <a:rPr lang="en-GB" b="1"/>
              <a:t>twofold – We are doing the work of addressing myths, mantras and </a:t>
            </a:r>
            <a:r>
              <a:rPr lang="en-GB" b="1" err="1"/>
              <a:t>misdirections</a:t>
            </a:r>
            <a:endParaRPr lang="en-US">
              <a:ea typeface="Calibri"/>
              <a:cs typeface="Calibri"/>
            </a:endParaRPr>
          </a:p>
          <a:p>
            <a:pPr marL="171450" indent="-171450">
              <a:buFont typeface="Arial"/>
              <a:buChar char="•"/>
            </a:pPr>
            <a:r>
              <a:rPr lang="en-US">
                <a:ea typeface="Calibri"/>
                <a:cs typeface="Calibri"/>
              </a:rPr>
              <a:t>We are constantly debating, constantly convincing</a:t>
            </a:r>
            <a:endParaRPr lang="en-GB" b="1">
              <a:ea typeface="Calibri"/>
              <a:cs typeface="Calibri"/>
            </a:endParaRPr>
          </a:p>
          <a:p>
            <a:pPr marL="171450" indent="-171450">
              <a:buFont typeface="Arial"/>
              <a:buChar char="•"/>
            </a:pPr>
            <a:r>
              <a:rPr lang="en-US">
                <a:solidFill>
                  <a:srgbClr val="000000"/>
                </a:solidFill>
                <a:ea typeface="Calibri"/>
                <a:cs typeface="Calibri"/>
              </a:rPr>
              <a:t>We are constantly - evidencing</a:t>
            </a:r>
          </a:p>
          <a:p>
            <a:pPr marL="171450" indent="-171450">
              <a:buFont typeface="Arial"/>
              <a:buChar char="•"/>
            </a:pPr>
            <a:r>
              <a:rPr lang="en-US">
                <a:solidFill>
                  <a:srgbClr val="000000"/>
                </a:solidFill>
                <a:ea typeface="Calibri"/>
                <a:cs typeface="Calibri"/>
              </a:rPr>
              <a:t>We are </a:t>
            </a:r>
            <a:r>
              <a:rPr lang="en-US"/>
              <a:t>constantly - </a:t>
            </a:r>
            <a:r>
              <a:rPr lang="en-GB"/>
              <a:t>Re-writing, Re-positioning, Re-explaining</a:t>
            </a:r>
            <a:endParaRPr lang="en-US">
              <a:ea typeface="Calibri"/>
              <a:cs typeface="Calibri"/>
            </a:endParaRPr>
          </a:p>
          <a:p>
            <a:pPr marL="171450" indent="-171450">
              <a:buFont typeface="Arial"/>
              <a:buChar char="•"/>
            </a:pPr>
            <a:r>
              <a:rPr lang="en-GB"/>
              <a:t>And while our approach is being dismissed, while we are being distracted in our thinking the larger potential of the work is being Stalled and Delayed. </a:t>
            </a:r>
            <a:endParaRPr lang="en-GB">
              <a:ea typeface="Calibri"/>
              <a:cs typeface="Calibri"/>
            </a:endParaRPr>
          </a:p>
          <a:p>
            <a:pPr marL="171450" indent="-171450">
              <a:buFont typeface="Arial"/>
              <a:buChar char="•"/>
            </a:pPr>
            <a:r>
              <a:rPr lang="en-GB">
                <a:solidFill>
                  <a:srgbClr val="000000"/>
                </a:solidFill>
                <a:ea typeface="Calibri" panose="020F0502020204030204"/>
                <a:cs typeface="Calibri" panose="020F0502020204030204"/>
              </a:rPr>
              <a:t>And it is stopping institutions from doing the work.</a:t>
            </a:r>
          </a:p>
          <a:p>
            <a:pPr marL="171450" indent="-171450">
              <a:buFont typeface="Arial"/>
              <a:buChar char="•"/>
            </a:pPr>
            <a:endParaRPr lang="en-GB">
              <a:solidFill>
                <a:srgbClr val="000000"/>
              </a:solidFill>
              <a:ea typeface="Calibri" panose="020F0502020204030204"/>
              <a:cs typeface="Calibri" panose="020F0502020204030204"/>
            </a:endParaRPr>
          </a:p>
          <a:p>
            <a:r>
              <a:rPr lang="en-GB">
                <a:solidFill>
                  <a:srgbClr val="000000"/>
                </a:solidFill>
                <a:ea typeface="Calibri" panose="020F0502020204030204"/>
                <a:cs typeface="Calibri" panose="020F0502020204030204"/>
              </a:rPr>
              <a:t>Meanwhile </a:t>
            </a:r>
            <a:r>
              <a:rPr lang="en-GB" b="1">
                <a:solidFill>
                  <a:srgbClr val="000000"/>
                </a:solidFill>
                <a:ea typeface="Calibri" panose="020F0502020204030204"/>
                <a:cs typeface="Calibri" panose="020F0502020204030204"/>
              </a:rPr>
              <a:t>we are doing the work</a:t>
            </a:r>
            <a:r>
              <a:rPr lang="en-GB">
                <a:solidFill>
                  <a:srgbClr val="000000"/>
                </a:solidFill>
                <a:ea typeface="Calibri" panose="020F0502020204030204"/>
                <a:cs typeface="Calibri" panose="020F0502020204030204"/>
              </a:rPr>
              <a:t> alongside institutions and practitioners who do understand the potential of an intersectional approach:</a:t>
            </a:r>
          </a:p>
          <a:p>
            <a:r>
              <a:rPr lang="en-GB">
                <a:solidFill>
                  <a:srgbClr val="000000"/>
                </a:solidFill>
                <a:ea typeface="Calibri" panose="020F0502020204030204"/>
                <a:cs typeface="Calibri" panose="020F0502020204030204"/>
              </a:rPr>
              <a:t>An approach</a:t>
            </a:r>
          </a:p>
          <a:p>
            <a:pPr marL="171450" indent="-171450">
              <a:buFont typeface="Arial"/>
              <a:buChar char="•"/>
            </a:pPr>
            <a:r>
              <a:rPr lang="en-GB">
                <a:solidFill>
                  <a:srgbClr val="000000"/>
                </a:solidFill>
              </a:rPr>
              <a:t>in which </a:t>
            </a:r>
            <a:r>
              <a:rPr lang="en-US">
                <a:solidFill>
                  <a:srgbClr val="000000"/>
                </a:solidFill>
              </a:rPr>
              <a:t>People’s real, lived experience is seen, respected and meaningfully addressed</a:t>
            </a:r>
            <a:endParaRPr lang="en-GB">
              <a:ea typeface="Calibri"/>
              <a:cs typeface="Calibri"/>
            </a:endParaRPr>
          </a:p>
          <a:p>
            <a:pPr marL="171450" indent="-171450">
              <a:buFont typeface="Arial"/>
              <a:buChar char="•"/>
            </a:pPr>
            <a:r>
              <a:rPr lang="en-US">
                <a:solidFill>
                  <a:srgbClr val="000000"/>
                </a:solidFill>
                <a:ea typeface="Calibri" panose="020F0502020204030204"/>
                <a:cs typeface="Calibri" panose="020F0502020204030204"/>
              </a:rPr>
              <a:t>That is ethical and grounded in justice, equity and human dignity</a:t>
            </a:r>
          </a:p>
          <a:p>
            <a:pPr marL="171450" indent="-171450">
              <a:buFont typeface="Arial"/>
              <a:buChar char="•"/>
            </a:pPr>
            <a:r>
              <a:rPr lang="en-US">
                <a:solidFill>
                  <a:srgbClr val="000000"/>
                </a:solidFill>
                <a:ea typeface="Calibri" panose="020F0502020204030204"/>
                <a:cs typeface="Calibri" panose="020F0502020204030204"/>
              </a:rPr>
              <a:t>That is aligned with international mental health stigma and discrimination evidence and momentum</a:t>
            </a:r>
          </a:p>
          <a:p>
            <a:pPr marL="171450" indent="-171450">
              <a:buFont typeface="Arial"/>
              <a:buChar char="•"/>
            </a:pPr>
            <a:r>
              <a:rPr lang="en-US">
                <a:solidFill>
                  <a:srgbClr val="000000"/>
                </a:solidFill>
                <a:ea typeface="Calibri" panose="020F0502020204030204"/>
                <a:cs typeface="Calibri" panose="020F0502020204030204"/>
              </a:rPr>
              <a:t>And that meets the demand and needs of our partners</a:t>
            </a:r>
          </a:p>
          <a:p>
            <a:endParaRPr lang="en-US" b="1">
              <a:solidFill>
                <a:srgbClr val="000000"/>
              </a:solidFill>
              <a:ea typeface="Calibri" panose="020F0502020204030204"/>
              <a:cs typeface="Calibri" panose="020F0502020204030204"/>
            </a:endParaRPr>
          </a:p>
          <a:p>
            <a:endParaRPr lang="en-US" b="1">
              <a:solidFill>
                <a:srgbClr val="000000"/>
              </a:solidFill>
              <a:ea typeface="Calibri" panose="020F0502020204030204"/>
              <a:cs typeface="Calibri" panose="020F0502020204030204"/>
            </a:endParaRPr>
          </a:p>
          <a:p>
            <a:endParaRPr lang="en-US">
              <a:solidFill>
                <a:srgbClr val="B5082E"/>
              </a:solidFill>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81D0CD0-23CF-4FFB-A171-85AD916814AB}" type="slidenum">
              <a:rPr lang="en-US"/>
              <a:t>29</a:t>
            </a:fld>
            <a:endParaRPr lang="en-US"/>
          </a:p>
        </p:txBody>
      </p:sp>
    </p:spTree>
    <p:extLst>
      <p:ext uri="{BB962C8B-B14F-4D97-AF65-F5344CB8AC3E}">
        <p14:creationId xmlns:p14="http://schemas.microsoft.com/office/powerpoint/2010/main" val="417966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AB232-88C6-D389-DC5A-80EC4FA3D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94B23-CCD3-3DD4-0D5C-44A78A763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65C24-94D2-7A99-15B7-0EFDD942114B}"/>
              </a:ext>
            </a:extLst>
          </p:cNvPr>
          <p:cNvSpPr>
            <a:spLocks noGrp="1"/>
          </p:cNvSpPr>
          <p:nvPr>
            <p:ph type="body" idx="1"/>
          </p:nvPr>
        </p:nvSpPr>
        <p:spPr/>
        <p:txBody>
          <a:bodyPr/>
          <a:lstStyle/>
          <a:p>
            <a:r>
              <a:rPr lang="en-US" b="1">
                <a:solidFill>
                  <a:srgbClr val="000000"/>
                </a:solidFill>
              </a:rPr>
              <a:t>Rachel </a:t>
            </a:r>
            <a:r>
              <a:rPr lang="en-GB" b="1">
                <a:solidFill>
                  <a:srgbClr val="000000"/>
                </a:solidFill>
              </a:rPr>
              <a:t>1 min</a:t>
            </a:r>
            <a:endParaRPr lang="en-US">
              <a:solidFill>
                <a:srgbClr val="000000"/>
              </a:solidFill>
            </a:endParaRPr>
          </a:p>
          <a:p>
            <a:endParaRPr lang="en-US">
              <a:solidFill>
                <a:srgbClr val="B5082E"/>
              </a:solidFill>
            </a:endParaRPr>
          </a:p>
          <a:p>
            <a:r>
              <a:rPr lang="en-GB"/>
              <a:t>Those demands include delivery for under- and postgraduate pre-registration healthcare students at Strathclyde, Glasgow, Robert Gordon, and Dundee universities. </a:t>
            </a:r>
            <a:endParaRPr lang="en-US">
              <a:ea typeface="Calibri"/>
              <a:cs typeface="Calibri"/>
            </a:endParaRPr>
          </a:p>
          <a:p>
            <a:r>
              <a:rPr lang="en-GB"/>
              <a:t>These partners requested content on mental health stigma and discrimination intersecting with:</a:t>
            </a:r>
            <a:r>
              <a:rPr lang="en-US"/>
              <a:t> </a:t>
            </a:r>
            <a:endParaRPr lang="en-GB">
              <a:ea typeface="Calibri" panose="020F0502020204030204"/>
              <a:cs typeface="Calibri" panose="020F0502020204030204"/>
            </a:endParaRPr>
          </a:p>
          <a:p>
            <a:pPr marL="342900" indent="-342900">
              <a:buFont typeface="Arial,Sans-Serif"/>
              <a:buChar char="•"/>
            </a:pPr>
            <a:r>
              <a:rPr lang="en-GB"/>
              <a:t>global health inequalities</a:t>
            </a:r>
            <a:r>
              <a:rPr lang="en-US"/>
              <a:t>  </a:t>
            </a:r>
            <a:endParaRPr lang="en-US">
              <a:ea typeface="Calibri"/>
              <a:cs typeface="Calibri"/>
            </a:endParaRPr>
          </a:p>
          <a:p>
            <a:pPr marL="342900" indent="-342900">
              <a:buFont typeface="Arial,Sans-Serif"/>
              <a:buChar char="•"/>
            </a:pPr>
            <a:r>
              <a:rPr lang="en-US"/>
              <a:t>Severe and enduring mental illness</a:t>
            </a:r>
            <a:endParaRPr lang="en-US">
              <a:ea typeface="Calibri"/>
              <a:cs typeface="Calibri"/>
            </a:endParaRPr>
          </a:p>
          <a:p>
            <a:pPr marL="342900" indent="-342900">
              <a:buFont typeface="Arial,Sans-Serif"/>
              <a:buChar char="•"/>
            </a:pPr>
            <a:r>
              <a:rPr lang="en-GB"/>
              <a:t>LGBTQI+, racialised, gendered, and ableist lived experiences</a:t>
            </a:r>
            <a:endParaRPr lang="en-US"/>
          </a:p>
          <a:p>
            <a:pPr marL="342900" indent="-342900">
              <a:buFont typeface="Arial,Sans-Serif"/>
              <a:buChar char="•"/>
            </a:pPr>
            <a:r>
              <a:rPr lang="en-GB"/>
              <a:t>Adverse Childhood Experiences, trauma, poverty, substance use, j</a:t>
            </a:r>
            <a:r>
              <a:rPr lang="en-US" err="1"/>
              <a:t>ustice</a:t>
            </a:r>
            <a:r>
              <a:rPr lang="en-US"/>
              <a:t> system involvement, homelessness, self-harm, and suicide </a:t>
            </a:r>
            <a:endParaRPr lang="en-GB"/>
          </a:p>
          <a:p>
            <a:pPr marL="342900" indent="-342900">
              <a:buFont typeface="Arial,Sans-Serif"/>
              <a:buChar char="•"/>
            </a:pPr>
            <a:r>
              <a:rPr lang="en-GB"/>
              <a:t>grand stigmatising narratives in mental health care historically</a:t>
            </a:r>
            <a:r>
              <a:rPr lang="en-US"/>
              <a:t> </a:t>
            </a:r>
            <a:endParaRPr lang="en-US">
              <a:ea typeface="Calibri"/>
              <a:cs typeface="Calibri"/>
            </a:endParaRPr>
          </a:p>
          <a:p>
            <a:pPr marL="342900" indent="-342900">
              <a:buFont typeface="Arial,Sans-Serif"/>
              <a:buChar char="•"/>
            </a:pPr>
            <a:r>
              <a:rPr lang="en-US"/>
              <a:t>And nursing and social work as ethical social justice movements</a:t>
            </a:r>
            <a:endParaRPr lang="en-US">
              <a:ea typeface="Calibri"/>
              <a:cs typeface="Calibri"/>
            </a:endParaRPr>
          </a:p>
        </p:txBody>
      </p:sp>
      <p:sp>
        <p:nvSpPr>
          <p:cNvPr id="4" name="Slide Number Placeholder 3">
            <a:extLst>
              <a:ext uri="{FF2B5EF4-FFF2-40B4-BE49-F238E27FC236}">
                <a16:creationId xmlns:a16="http://schemas.microsoft.com/office/drawing/2014/main" id="{6D7BCC1F-67DA-99BC-2FB8-8E28B1A4E985}"/>
              </a:ext>
            </a:extLst>
          </p:cNvPr>
          <p:cNvSpPr>
            <a:spLocks noGrp="1"/>
          </p:cNvSpPr>
          <p:nvPr>
            <p:ph type="sldNum" sz="quarter" idx="5"/>
          </p:nvPr>
        </p:nvSpPr>
        <p:spPr/>
        <p:txBody>
          <a:bodyPr/>
          <a:lstStyle/>
          <a:p>
            <a:fld id="{281D0CD0-23CF-4FFB-A171-85AD916814AB}" type="slidenum">
              <a:rPr lang="en-US"/>
              <a:t>30</a:t>
            </a:fld>
            <a:endParaRPr lang="en-US"/>
          </a:p>
        </p:txBody>
      </p:sp>
    </p:spTree>
    <p:extLst>
      <p:ext uri="{BB962C8B-B14F-4D97-AF65-F5344CB8AC3E}">
        <p14:creationId xmlns:p14="http://schemas.microsoft.com/office/powerpoint/2010/main" val="207303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 30 secs</a:t>
            </a:r>
          </a:p>
          <a:p>
            <a:endParaRPr lang="en-US"/>
          </a:p>
          <a:p>
            <a:r>
              <a:rPr lang="en-US"/>
              <a:t>One, or in fact two, of the </a:t>
            </a:r>
            <a:r>
              <a:rPr lang="en-US" err="1"/>
              <a:t>misdirections</a:t>
            </a:r>
            <a:r>
              <a:rPr lang="en-US"/>
              <a:t> that we want to address is that "an intersectional approach </a:t>
            </a:r>
            <a:r>
              <a:rPr lang="en-US" b="1">
                <a:solidFill>
                  <a:srgbClr val="FF0000"/>
                </a:solidFill>
              </a:rPr>
              <a:t>doesn’t include</a:t>
            </a:r>
            <a:r>
              <a:rPr lang="en-US" b="1"/>
              <a:t> </a:t>
            </a:r>
            <a:r>
              <a:rPr lang="en-US"/>
              <a:t>white, Scottish men and they face some of the </a:t>
            </a:r>
            <a:r>
              <a:rPr lang="en-US" b="1">
                <a:solidFill>
                  <a:srgbClr val="FF0000"/>
                </a:solidFill>
              </a:rPr>
              <a:t>most significant</a:t>
            </a:r>
            <a:r>
              <a:rPr lang="en-US"/>
              <a:t> mental health suicide stigma." </a:t>
            </a:r>
            <a:endParaRPr lang="en-US">
              <a:ea typeface="Calibri"/>
              <a:cs typeface="Calibri"/>
            </a:endParaRPr>
          </a:p>
          <a:p>
            <a:endParaRPr lang="en-US">
              <a:ea typeface="Calibri"/>
              <a:cs typeface="Calibri"/>
            </a:endParaRPr>
          </a:p>
          <a:p>
            <a:r>
              <a:rPr lang="en-US">
                <a:ea typeface="Calibri"/>
                <a:cs typeface="Calibri"/>
              </a:rPr>
              <a:t>And to give part of this misdirection a </a:t>
            </a:r>
            <a:r>
              <a:rPr lang="en-US" i="1">
                <a:ea typeface="Calibri"/>
                <a:cs typeface="Calibri"/>
              </a:rPr>
              <a:t>small allowance - that it fails to attend to the working class experience - </a:t>
            </a:r>
            <a:endParaRPr lang="en-US">
              <a:ea typeface="Calibri"/>
              <a:cs typeface="Calibri"/>
            </a:endParaRPr>
          </a:p>
          <a:p>
            <a:r>
              <a:rPr lang="en-US"/>
              <a:t>The cooptation of intersectionality in elite settings has at times betrayed its radical origins in the lived experiences of working-class women, particularly Black women, who developed the framework to articulate their complex realities of systemic oppression.</a:t>
            </a:r>
            <a:endParaRPr lang="en-US">
              <a:ea typeface="Calibri"/>
              <a:cs typeface="Calibri"/>
            </a:endParaRPr>
          </a:p>
          <a:p>
            <a:endParaRPr lang="en-US">
              <a:ea typeface="Calibri"/>
              <a:cs typeface="Calibri"/>
            </a:endParaRPr>
          </a:p>
          <a:p>
            <a:r>
              <a:rPr lang="en-US">
                <a:ea typeface="Calibri"/>
                <a:cs typeface="Calibri"/>
              </a:rPr>
              <a:t>And so, this approach allows us </a:t>
            </a:r>
            <a:r>
              <a:rPr lang="en-US"/>
              <a:t>to hear, understand and address white, Scottish, working class men's experiences. </a:t>
            </a:r>
            <a:endParaRPr lang="en-US">
              <a:ea typeface="Calibri"/>
              <a:cs typeface="Calibri"/>
            </a:endParaRPr>
          </a:p>
          <a:p>
            <a:r>
              <a:rPr lang="en-US"/>
              <a:t>The systems of power that disadvantage more </a:t>
            </a:r>
            <a:r>
              <a:rPr lang="en-US" err="1"/>
              <a:t>marginalised</a:t>
            </a:r>
            <a:r>
              <a:rPr lang="en-US"/>
              <a:t> groups are the same systems that impact them in very unique ways. </a:t>
            </a:r>
            <a:endParaRPr lang="en-US">
              <a:ea typeface="Calibri"/>
              <a:cs typeface="Calibri"/>
            </a:endParaRPr>
          </a:p>
          <a:p>
            <a:endParaRPr lang="en-US">
              <a:ea typeface="Calibri"/>
              <a:cs typeface="Calibri"/>
            </a:endParaRPr>
          </a:p>
          <a:p>
            <a:r>
              <a:rPr lang="en-US">
                <a:ea typeface="Calibri"/>
                <a:cs typeface="Calibri"/>
              </a:rPr>
              <a:t>Where we see the term "White, Scottish Men" through an intersectional lens we understand it as coded </a:t>
            </a:r>
            <a:r>
              <a:rPr lang="en-US" i="1" err="1"/>
              <a:t>generalising</a:t>
            </a:r>
            <a:r>
              <a:rPr lang="en-US" i="1"/>
              <a:t> language meaning white, cisgender, heterosexual, able-bodied, Scottish working-class men, omitting the complexities of their identities. </a:t>
            </a:r>
            <a:endParaRPr lang="en-US">
              <a:ea typeface="Calibri" panose="020F0502020204030204"/>
              <a:cs typeface="Calibri" panose="020F0502020204030204"/>
            </a:endParaRPr>
          </a:p>
          <a:p>
            <a:endParaRPr lang="en-US" i="1"/>
          </a:p>
          <a:p>
            <a:r>
              <a:rPr lang="en-US" i="1"/>
              <a:t>A generic, 'universal' understanding of men's mental health fails to equip men with the critical thinking to unpack their experiences. </a:t>
            </a:r>
            <a:endParaRPr lang="en-US">
              <a:ea typeface="Calibri" panose="020F0502020204030204"/>
              <a:cs typeface="Calibri" panose="020F0502020204030204"/>
            </a:endParaRPr>
          </a:p>
          <a:p>
            <a:pPr marL="342900" indent="-342900">
              <a:buFont typeface="Arial,Sans-Serif"/>
              <a:buChar char="•"/>
            </a:pPr>
            <a:r>
              <a:rPr lang="en-US" i="1"/>
              <a:t>Sets up men's mental health as in competition with that of </a:t>
            </a:r>
            <a:r>
              <a:rPr lang="en-US" i="1" err="1"/>
              <a:t>marginalised</a:t>
            </a:r>
            <a:r>
              <a:rPr lang="en-US" i="1"/>
              <a:t> communities</a:t>
            </a:r>
            <a:endParaRPr lang="en-US" err="1"/>
          </a:p>
          <a:p>
            <a:pPr marL="342900" indent="-342900">
              <a:buFont typeface="Arial,Sans-Serif"/>
              <a:buChar char="•"/>
            </a:pPr>
            <a:r>
              <a:rPr lang="en-US" i="1"/>
              <a:t>Establishes division not solidarity and connection</a:t>
            </a:r>
            <a:endParaRPr lang="en-US"/>
          </a:p>
        </p:txBody>
      </p:sp>
      <p:sp>
        <p:nvSpPr>
          <p:cNvPr id="4" name="Slide Number Placeholder 3"/>
          <p:cNvSpPr>
            <a:spLocks noGrp="1"/>
          </p:cNvSpPr>
          <p:nvPr>
            <p:ph type="sldNum" sz="quarter" idx="5"/>
          </p:nvPr>
        </p:nvSpPr>
        <p:spPr/>
        <p:txBody>
          <a:bodyPr/>
          <a:lstStyle/>
          <a:p>
            <a:fld id="{281D0CD0-23CF-4FFB-A171-85AD916814AB}" type="slidenum">
              <a:rPr lang="en-US"/>
              <a:t>31</a:t>
            </a:fld>
            <a:endParaRPr lang="en-US"/>
          </a:p>
        </p:txBody>
      </p:sp>
    </p:spTree>
    <p:extLst>
      <p:ext uri="{BB962C8B-B14F-4D97-AF65-F5344CB8AC3E}">
        <p14:creationId xmlns:p14="http://schemas.microsoft.com/office/powerpoint/2010/main" val="239160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AC41-0B13-C623-C505-206F4032D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E8948-38C2-8BE6-2C64-0E99A9187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FE367-9749-6576-72B4-4FE0BC644E99}"/>
              </a:ext>
            </a:extLst>
          </p:cNvPr>
          <p:cNvSpPr>
            <a:spLocks noGrp="1"/>
          </p:cNvSpPr>
          <p:nvPr>
            <p:ph type="body" idx="1"/>
          </p:nvPr>
        </p:nvSpPr>
        <p:spPr/>
        <p:txBody>
          <a:bodyPr/>
          <a:lstStyle/>
          <a:p>
            <a:r>
              <a:rPr lang="en-US" b="1" i="1"/>
              <a:t>Rachel 1min</a:t>
            </a:r>
            <a:endParaRPr lang="en-US" b="1"/>
          </a:p>
          <a:p>
            <a:endParaRPr lang="en-US" i="1"/>
          </a:p>
          <a:p>
            <a:r>
              <a:rPr lang="en-US" i="1"/>
              <a:t>An intersectional understanding of mental health stigma serves white, cisgender, heterosexual Scottish working-class men by moving beyond a one-dimensional view of their experience. It allows us to precisely identify the unique, compounded pressures they face </a:t>
            </a:r>
            <a:r>
              <a:rPr lang="en-US" b="1" i="1"/>
              <a:t>within systems of Supremacy and Power</a:t>
            </a:r>
            <a:r>
              <a:rPr lang="en-US" i="1"/>
              <a:t>: Patriarchy, Capitalism, White supremacy. </a:t>
            </a:r>
            <a:endParaRPr lang="en-US">
              <a:ea typeface="Calibri"/>
              <a:cs typeface="Calibri"/>
            </a:endParaRPr>
          </a:p>
          <a:p>
            <a:endParaRPr lang="en-US" i="1"/>
          </a:p>
          <a:p>
            <a:r>
              <a:rPr lang="en-US" i="1"/>
              <a:t>It does this for everyone.</a:t>
            </a:r>
            <a:endParaRPr lang="en-US">
              <a:ea typeface="Calibri"/>
              <a:cs typeface="Calibri"/>
            </a:endParaRPr>
          </a:p>
        </p:txBody>
      </p:sp>
      <p:sp>
        <p:nvSpPr>
          <p:cNvPr id="4" name="Slide Number Placeholder 3">
            <a:extLst>
              <a:ext uri="{FF2B5EF4-FFF2-40B4-BE49-F238E27FC236}">
                <a16:creationId xmlns:a16="http://schemas.microsoft.com/office/drawing/2014/main" id="{6115FDD2-234B-DC2F-FA0C-AF6E181F2F93}"/>
              </a:ext>
            </a:extLst>
          </p:cNvPr>
          <p:cNvSpPr>
            <a:spLocks noGrp="1"/>
          </p:cNvSpPr>
          <p:nvPr>
            <p:ph type="sldNum" sz="quarter" idx="5"/>
          </p:nvPr>
        </p:nvSpPr>
        <p:spPr/>
        <p:txBody>
          <a:bodyPr/>
          <a:lstStyle/>
          <a:p>
            <a:fld id="{281D0CD0-23CF-4FFB-A171-85AD916814AB}" type="slidenum">
              <a:rPr lang="en-US"/>
              <a:t>32</a:t>
            </a:fld>
            <a:endParaRPr lang="en-US"/>
          </a:p>
        </p:txBody>
      </p:sp>
    </p:spTree>
    <p:extLst>
      <p:ext uri="{BB962C8B-B14F-4D97-AF65-F5344CB8AC3E}">
        <p14:creationId xmlns:p14="http://schemas.microsoft.com/office/powerpoint/2010/main" val="6843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9501C-91C0-2D50-526C-0BA7C34FC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3EBAD-BF70-CA19-1336-47529D827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0DFF5-B30C-7632-B62E-9598DF6C09E6}"/>
              </a:ext>
            </a:extLst>
          </p:cNvPr>
          <p:cNvSpPr>
            <a:spLocks noGrp="1"/>
          </p:cNvSpPr>
          <p:nvPr>
            <p:ph type="body" idx="1"/>
          </p:nvPr>
        </p:nvSpPr>
        <p:spPr/>
        <p:txBody>
          <a:bodyPr/>
          <a:lstStyle/>
          <a:p>
            <a:r>
              <a:rPr lang="en-US" b="1" i="1"/>
              <a:t>Rachel 1min</a:t>
            </a:r>
            <a:endParaRPr lang="en-US"/>
          </a:p>
          <a:p>
            <a:endParaRPr lang="en-US"/>
          </a:p>
          <a:p>
            <a:r>
              <a:rPr lang="en-US"/>
              <a:t>Let us now attend to the misdirection that white, Scottish men face some of the </a:t>
            </a:r>
            <a:r>
              <a:rPr lang="en-US" b="1">
                <a:solidFill>
                  <a:srgbClr val="FF0000"/>
                </a:solidFill>
              </a:rPr>
              <a:t>most significant</a:t>
            </a:r>
            <a:r>
              <a:rPr lang="en-US">
                <a:solidFill>
                  <a:srgbClr val="FF0000"/>
                </a:solidFill>
              </a:rPr>
              <a:t> </a:t>
            </a:r>
            <a:r>
              <a:rPr lang="en-US"/>
              <a:t>mental health suicide stigma.</a:t>
            </a:r>
            <a:endParaRPr lang="en-US">
              <a:ea typeface="Calibri"/>
              <a:cs typeface="Calibri"/>
            </a:endParaRPr>
          </a:p>
          <a:p>
            <a:endParaRPr lang="en-US"/>
          </a:p>
          <a:p>
            <a:r>
              <a:rPr lang="en-US"/>
              <a:t>White men's mental health is framed as a "national crisis", </a:t>
            </a:r>
            <a:r>
              <a:rPr lang="en-US" b="1"/>
              <a:t>emasculation</a:t>
            </a:r>
            <a:r>
              <a:rPr lang="en-US"/>
              <a:t> is positioned as the 'worst' stigma without a nuanced, intersectional analysis.</a:t>
            </a:r>
            <a:endParaRPr lang="en-US">
              <a:ea typeface="Calibri"/>
              <a:cs typeface="Calibri"/>
            </a:endParaRPr>
          </a:p>
          <a:p>
            <a:pPr marL="342900" indent="-342900">
              <a:buFont typeface="Arial,Sans-Serif"/>
              <a:buChar char="•"/>
            </a:pPr>
            <a:r>
              <a:rPr lang="en-US"/>
              <a:t>Produces hierarchies of stigma experiences</a:t>
            </a:r>
            <a:endParaRPr lang="en-US">
              <a:ea typeface="Calibri" panose="020F0502020204030204"/>
              <a:cs typeface="Calibri" panose="020F0502020204030204"/>
            </a:endParaRPr>
          </a:p>
          <a:p>
            <a:pPr marL="342900" indent="-342900">
              <a:buFont typeface="Arial,Sans-Serif"/>
              <a:buChar char="•"/>
            </a:pPr>
            <a:r>
              <a:rPr lang="en-US" err="1"/>
              <a:t>Marginalised</a:t>
            </a:r>
            <a:r>
              <a:rPr lang="en-US"/>
              <a:t> groups' mental health is positioned as a "special interest" issue</a:t>
            </a:r>
            <a:endParaRPr lang="en-US">
              <a:ea typeface="Calibri"/>
              <a:cs typeface="Calibri"/>
            </a:endParaRPr>
          </a:p>
          <a:p>
            <a:pPr marL="342900" indent="-342900">
              <a:buFont typeface="Arial,Sans-Serif"/>
              <a:buChar char="•"/>
            </a:pPr>
            <a:r>
              <a:rPr lang="en-US" err="1"/>
              <a:t>Marginalised</a:t>
            </a:r>
            <a:r>
              <a:rPr lang="en-US"/>
              <a:t> groups are rendered invisible</a:t>
            </a:r>
            <a:endParaRPr lang="en-US">
              <a:ea typeface="Calibri"/>
              <a:cs typeface="Calibri"/>
            </a:endParaRPr>
          </a:p>
          <a:p>
            <a:pPr marL="342900" indent="-342900">
              <a:buFont typeface="Arial,Sans-Serif"/>
              <a:buChar char="•"/>
            </a:pPr>
            <a:endParaRPr lang="en-US">
              <a:ea typeface="Calibri"/>
              <a:cs typeface="Calibri"/>
            </a:endParaRPr>
          </a:p>
          <a:p>
            <a:r>
              <a:rPr lang="en-US"/>
              <a:t>Focus on numbers of white male suicides (as the largest demographic group).  </a:t>
            </a:r>
          </a:p>
          <a:p>
            <a:pPr marL="342900" indent="-342900">
              <a:buFont typeface="Arial,Sans-Serif"/>
              <a:buChar char="•"/>
            </a:pPr>
            <a:r>
              <a:rPr lang="en-US"/>
              <a:t>Obscures critically high rates and crises within communities with smaller demographic numbers</a:t>
            </a:r>
            <a:endParaRPr lang="en-US">
              <a:ea typeface="Calibri" panose="020F0502020204030204"/>
              <a:cs typeface="Calibri" panose="020F0502020204030204"/>
            </a:endParaRPr>
          </a:p>
          <a:p>
            <a:pPr marL="342900" indent="-342900">
              <a:buFont typeface="Arial,Sans-Serif"/>
              <a:buChar char="•"/>
            </a:pPr>
            <a:r>
              <a:rPr lang="en-US"/>
              <a:t>Fails to attend to compromised data collection</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White men are positioned as the 'universal norm' and are centered. </a:t>
            </a:r>
            <a:endParaRPr lang="en-US">
              <a:ea typeface="Calibri" panose="020F0502020204030204"/>
              <a:cs typeface="Calibri" panose="020F0502020204030204"/>
            </a:endParaRPr>
          </a:p>
          <a:p>
            <a:pPr marL="342900" indent="-342900">
              <a:buFont typeface="Arial,Sans-Serif"/>
              <a:buChar char="•"/>
            </a:pPr>
            <a:r>
              <a:rPr lang="en-US"/>
              <a:t>Compromised access to and quality of services for everyone else </a:t>
            </a:r>
            <a:endParaRPr lang="en-US">
              <a:ea typeface="Calibri" panose="020F0502020204030204"/>
              <a:cs typeface="Calibri" panose="020F0502020204030204"/>
            </a:endParaRPr>
          </a:p>
          <a:p>
            <a:pPr marL="342900" indent="-342900">
              <a:buFont typeface="Arial,Sans-Serif"/>
              <a:buChar char="•"/>
            </a:pPr>
            <a:r>
              <a:rPr lang="en-US"/>
              <a:t>Neglects culturally safe services for </a:t>
            </a:r>
            <a:r>
              <a:rPr lang="en-US" err="1"/>
              <a:t>marginalised</a:t>
            </a:r>
            <a:r>
              <a:rPr lang="en-US"/>
              <a:t> communities</a:t>
            </a:r>
            <a:endParaRPr lang="en-US">
              <a:ea typeface="Calibri"/>
              <a:cs typeface="Calibri"/>
            </a:endParaRPr>
          </a:p>
          <a:p>
            <a:pPr marL="342900" indent="-342900">
              <a:buFont typeface="Arial,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11831934-351D-DD0B-F98D-5F31396D5E31}"/>
              </a:ext>
            </a:extLst>
          </p:cNvPr>
          <p:cNvSpPr>
            <a:spLocks noGrp="1"/>
          </p:cNvSpPr>
          <p:nvPr>
            <p:ph type="sldNum" sz="quarter" idx="5"/>
          </p:nvPr>
        </p:nvSpPr>
        <p:spPr/>
        <p:txBody>
          <a:bodyPr/>
          <a:lstStyle/>
          <a:p>
            <a:fld id="{281D0CD0-23CF-4FFB-A171-85AD916814AB}" type="slidenum">
              <a:rPr lang="en-US"/>
              <a:t>33</a:t>
            </a:fld>
            <a:endParaRPr lang="en-US"/>
          </a:p>
        </p:txBody>
      </p:sp>
    </p:spTree>
    <p:extLst>
      <p:ext uri="{BB962C8B-B14F-4D97-AF65-F5344CB8AC3E}">
        <p14:creationId xmlns:p14="http://schemas.microsoft.com/office/powerpoint/2010/main" val="142698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F0E2-8747-28C9-60C0-47734C558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92542-AD03-4D21-2F7D-3D64FE73A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355AB-61A3-5B61-5C51-3AF8C5FE8CE7}"/>
              </a:ext>
            </a:extLst>
          </p:cNvPr>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5C693FC-56E6-FC83-478D-2AC3A2C35D17}"/>
              </a:ext>
            </a:extLst>
          </p:cNvPr>
          <p:cNvSpPr>
            <a:spLocks noGrp="1"/>
          </p:cNvSpPr>
          <p:nvPr>
            <p:ph type="sldNum" sz="quarter" idx="5"/>
          </p:nvPr>
        </p:nvSpPr>
        <p:spPr/>
        <p:txBody>
          <a:bodyPr/>
          <a:lstStyle/>
          <a:p>
            <a:fld id="{281D0CD0-23CF-4FFB-A171-85AD916814AB}" type="slidenum">
              <a:rPr lang="en-US"/>
              <a:t>34</a:t>
            </a:fld>
            <a:endParaRPr lang="en-US"/>
          </a:p>
        </p:txBody>
      </p:sp>
    </p:spTree>
    <p:extLst>
      <p:ext uri="{BB962C8B-B14F-4D97-AF65-F5344CB8AC3E}">
        <p14:creationId xmlns:p14="http://schemas.microsoft.com/office/powerpoint/2010/main" val="336479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04714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8762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3546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CF007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152347" cy="827571"/>
          </a:xfrm>
        </p:spPr>
        <p:txBody>
          <a:bodyPr>
            <a:normAutofit/>
          </a:bodyPr>
          <a:lstStyle>
            <a:lvl1pPr>
              <a:defRPr sz="4400">
                <a:solidFill>
                  <a:schemeClr val="bg1"/>
                </a:solidFill>
              </a:defRPr>
            </a:lvl1pPr>
          </a:lstStyle>
          <a:p>
            <a:r>
              <a:rPr lang="en-GB"/>
              <a:t>Thank you</a:t>
            </a:r>
            <a:endParaRPr lang="en-US"/>
          </a:p>
        </p:txBody>
      </p:sp>
      <p:sp>
        <p:nvSpPr>
          <p:cNvPr id="9" name="Date Placeholder 8">
            <a:extLst>
              <a:ext uri="{FF2B5EF4-FFF2-40B4-BE49-F238E27FC236}">
                <a16:creationId xmlns:a16="http://schemas.microsoft.com/office/drawing/2014/main" id="{997E4A3F-7850-E8A8-A1F3-4A1CCAE2A2F0}"/>
              </a:ext>
            </a:extLst>
          </p:cNvPr>
          <p:cNvSpPr>
            <a:spLocks noGrp="1"/>
          </p:cNvSpPr>
          <p:nvPr>
            <p:ph type="dt" sz="half" idx="10"/>
          </p:nvPr>
        </p:nvSpPr>
        <p:spPr>
          <a:xfrm>
            <a:off x="465474" y="5175197"/>
            <a:ext cx="3763617" cy="1489718"/>
          </a:xfrm>
        </p:spPr>
        <p:txBody>
          <a:bodyPr/>
          <a:lstStyle>
            <a:lvl1pPr>
              <a:defRPr>
                <a:solidFill>
                  <a:schemeClr val="bg1"/>
                </a:solidFill>
              </a:defRPr>
            </a:lvl1pPr>
          </a:lstStyle>
          <a:p>
            <a:r>
              <a:rPr lang="en-GB" sz="1000"/>
              <a:t>SAMH is the Scottish Association for Mental Health. Scottish Charity No. SC008897 Registered Office: Brunswick House, 51 Wilson Street, Glasgow G1 1UZ</a:t>
            </a:r>
            <a:br>
              <a:rPr lang="en-GB" sz="1000"/>
            </a:br>
            <a:r>
              <a:rPr lang="en-GB" sz="1000"/>
              <a:t>SAMH is a company limited by guarantee registered </a:t>
            </a:r>
            <a:br>
              <a:rPr lang="en-GB" sz="1000"/>
            </a:br>
            <a:r>
              <a:rPr lang="en-GB" sz="1000"/>
              <a:t>in Scotland No. 82340.</a:t>
            </a:r>
          </a:p>
          <a:p>
            <a:endParaRPr lang="en-US"/>
          </a:p>
          <a:p>
            <a:r>
              <a:rPr lang="en-US" sz="1600" b="1"/>
              <a:t>www.samh.org.uk</a:t>
            </a:r>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hasCustomPrompt="1"/>
          </p:nvPr>
        </p:nvSpPr>
        <p:spPr>
          <a:xfrm>
            <a:off x="470453" y="3621915"/>
            <a:ext cx="4152347" cy="365125"/>
          </a:xfrm>
        </p:spPr>
        <p:txBody>
          <a:bodyPr>
            <a:normAutofit/>
          </a:bodyPr>
          <a:lstStyle>
            <a:lvl1pPr marL="0" indent="0" algn="l">
              <a:buNone/>
              <a:defRPr sz="1800" b="1"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style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1DE4C174-68C8-F733-9871-BA1D9A889D9B}"/>
              </a:ext>
            </a:extLst>
          </p:cNvPr>
          <p:cNvPicPr>
            <a:picLocks noChangeAspect="1"/>
          </p:cNvPicPr>
          <p:nvPr userDrawn="1"/>
        </p:nvPicPr>
        <p:blipFill>
          <a:blip r:embed="rId2"/>
          <a:stretch>
            <a:fillRect/>
          </a:stretch>
        </p:blipFill>
        <p:spPr>
          <a:xfrm>
            <a:off x="522036" y="490578"/>
            <a:ext cx="2419109" cy="938525"/>
          </a:xfrm>
          <a:prstGeom prst="rect">
            <a:avLst/>
          </a:prstGeom>
        </p:spPr>
      </p:pic>
    </p:spTree>
    <p:extLst>
      <p:ext uri="{BB962C8B-B14F-4D97-AF65-F5344CB8AC3E}">
        <p14:creationId xmlns:p14="http://schemas.microsoft.com/office/powerpoint/2010/main" val="90296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ft Pink Title Page">
    <p:bg>
      <p:bgPr>
        <a:solidFill>
          <a:srgbClr val="F5DDEA"/>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589865" cy="827571"/>
          </a:xfrm>
        </p:spPr>
        <p:txBody>
          <a:bodyPr>
            <a:normAutofit/>
          </a:bodyPr>
          <a:lstStyle>
            <a:lvl1pPr>
              <a:defRPr sz="4400">
                <a:solidFill>
                  <a:srgbClr val="CF0072"/>
                </a:solidFill>
              </a:defRPr>
            </a:lvl1pPr>
          </a:lstStyle>
          <a:p>
            <a:r>
              <a:rPr lang="en-GB"/>
              <a:t>Title</a:t>
            </a:r>
            <a:endParaRPr lang="en-US"/>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p:nvPr>
        </p:nvSpPr>
        <p:spPr>
          <a:xfrm>
            <a:off x="470453" y="3761018"/>
            <a:ext cx="458986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3" name="Picture 2" descr="A pink letters on a black background&#10;&#10;Description automatically generated">
            <a:extLst>
              <a:ext uri="{FF2B5EF4-FFF2-40B4-BE49-F238E27FC236}">
                <a16:creationId xmlns:a16="http://schemas.microsoft.com/office/drawing/2014/main" id="{0F73B3C9-9E61-F678-CED1-7F669190B3B2}"/>
              </a:ext>
            </a:extLst>
          </p:cNvPr>
          <p:cNvPicPr>
            <a:picLocks noChangeAspect="1"/>
          </p:cNvPicPr>
          <p:nvPr userDrawn="1"/>
        </p:nvPicPr>
        <p:blipFill>
          <a:blip r:embed="rId2"/>
          <a:stretch>
            <a:fillRect/>
          </a:stretch>
        </p:blipFill>
        <p:spPr>
          <a:xfrm>
            <a:off x="522036" y="490578"/>
            <a:ext cx="2419110" cy="938525"/>
          </a:xfrm>
          <a:prstGeom prst="rect">
            <a:avLst/>
          </a:prstGeom>
        </p:spPr>
      </p:pic>
    </p:spTree>
    <p:extLst>
      <p:ext uri="{BB962C8B-B14F-4D97-AF65-F5344CB8AC3E}">
        <p14:creationId xmlns:p14="http://schemas.microsoft.com/office/powerpoint/2010/main" val="5629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ircle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171B2F3-D5B8-7985-EE26-4E9EE8129162}"/>
              </a:ext>
            </a:extLst>
          </p:cNvPr>
          <p:cNvSpPr>
            <a:spLocks noGrp="1"/>
          </p:cNvSpPr>
          <p:nvPr>
            <p:ph type="pic" sz="quarter" idx="14"/>
          </p:nvPr>
        </p:nvSpPr>
        <p:spPr>
          <a:xfrm>
            <a:off x="6735763" y="11575"/>
            <a:ext cx="5456237" cy="6064712"/>
          </a:xfrm>
          <a:custGeom>
            <a:avLst/>
            <a:gdLst>
              <a:gd name="connsiteX0" fmla="*/ 959406 w 5456237"/>
              <a:gd name="connsiteY0" fmla="*/ 0 h 6064712"/>
              <a:gd name="connsiteX1" fmla="*/ 5456237 w 5456237"/>
              <a:gd name="connsiteY1" fmla="*/ 0 h 6064712"/>
              <a:gd name="connsiteX2" fmla="*/ 5456237 w 5456237"/>
              <a:gd name="connsiteY2" fmla="*/ 5558268 h 6064712"/>
              <a:gd name="connsiteX3" fmla="*/ 5341208 w 5456237"/>
              <a:gd name="connsiteY3" fmla="*/ 5628150 h 6064712"/>
              <a:gd name="connsiteX4" fmla="*/ 3803224 w 5456237"/>
              <a:gd name="connsiteY4" fmla="*/ 6060007 h 6064712"/>
              <a:gd name="connsiteX5" fmla="*/ 3617127 w 5456237"/>
              <a:gd name="connsiteY5" fmla="*/ 6064712 h 6064712"/>
              <a:gd name="connsiteX6" fmla="*/ 3617051 w 5456237"/>
              <a:gd name="connsiteY6" fmla="*/ 6064712 h 6064712"/>
              <a:gd name="connsiteX7" fmla="*/ 3430954 w 5456237"/>
              <a:gd name="connsiteY7" fmla="*/ 6060007 h 6064712"/>
              <a:gd name="connsiteX8" fmla="*/ 0 w 5456237"/>
              <a:gd name="connsiteY8" fmla="*/ 2447624 h 6064712"/>
              <a:gd name="connsiteX9" fmla="*/ 825968 w 5456237"/>
              <a:gd name="connsiteY9" fmla="*/ 146820 h 60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6237" h="6064712">
                <a:moveTo>
                  <a:pt x="959406" y="0"/>
                </a:moveTo>
                <a:lnTo>
                  <a:pt x="5456237" y="0"/>
                </a:lnTo>
                <a:lnTo>
                  <a:pt x="5456237" y="5558268"/>
                </a:lnTo>
                <a:lnTo>
                  <a:pt x="5341208" y="5628150"/>
                </a:lnTo>
                <a:cubicBezTo>
                  <a:pt x="4879943" y="5878725"/>
                  <a:pt x="4358077" y="6031881"/>
                  <a:pt x="3803224" y="6060007"/>
                </a:cubicBezTo>
                <a:lnTo>
                  <a:pt x="3617127" y="6064712"/>
                </a:lnTo>
                <a:lnTo>
                  <a:pt x="3617051" y="6064712"/>
                </a:lnTo>
                <a:lnTo>
                  <a:pt x="3430954" y="6060007"/>
                </a:lnTo>
                <a:cubicBezTo>
                  <a:pt x="1519794" y="5963130"/>
                  <a:pt x="0" y="4382860"/>
                  <a:pt x="0" y="2447624"/>
                </a:cubicBezTo>
                <a:cubicBezTo>
                  <a:pt x="0" y="1573647"/>
                  <a:pt x="309969" y="772066"/>
                  <a:pt x="825968" y="146820"/>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p:nvPr>
        </p:nvSpPr>
        <p:spPr>
          <a:xfrm>
            <a:off x="470453" y="365125"/>
            <a:ext cx="9279834" cy="827571"/>
          </a:xfrm>
        </p:spPr>
        <p:txBody>
          <a:bodyPr>
            <a:normAutofit/>
          </a:bodyPr>
          <a:lstStyle>
            <a:lvl1pPr>
              <a:defRPr sz="2800">
                <a:solidFill>
                  <a:srgbClr val="CF0072"/>
                </a:solidFill>
              </a:defRPr>
            </a:lvl1pPr>
          </a:lstStyle>
          <a:p>
            <a:r>
              <a:rPr lang="en-GB"/>
              <a:t>Click to edit Master title style</a:t>
            </a:r>
            <a:endParaRPr lang="en-US"/>
          </a:p>
        </p:txBody>
      </p:sp>
      <p:sp>
        <p:nvSpPr>
          <p:cNvPr id="10" name="Slide Number Placeholder 9">
            <a:extLst>
              <a:ext uri="{FF2B5EF4-FFF2-40B4-BE49-F238E27FC236}">
                <a16:creationId xmlns:a16="http://schemas.microsoft.com/office/drawing/2014/main" id="{22FE351D-5CC3-802E-BB24-9BF5E9CF1B15}"/>
              </a:ext>
            </a:extLst>
          </p:cNvPr>
          <p:cNvSpPr>
            <a:spLocks noGrp="1"/>
          </p:cNvSpPr>
          <p:nvPr>
            <p:ph type="sldNum" sz="quarter" idx="11"/>
          </p:nvPr>
        </p:nvSpPr>
        <p:spPr>
          <a:xfrm>
            <a:off x="9137374" y="6356350"/>
            <a:ext cx="2743200" cy="365125"/>
          </a:xfrm>
        </p:spPr>
        <p:txBody>
          <a:bodyPr/>
          <a:lstStyle>
            <a:lvl1pPr>
              <a:defRPr sz="1400" b="1" i="0">
                <a:solidFill>
                  <a:srgbClr val="CF0072"/>
                </a:solidFill>
                <a:latin typeface="Montserrat" pitchFamily="2" charset="77"/>
              </a:defRPr>
            </a:lvl1pPr>
          </a:lstStyle>
          <a:p>
            <a:fld id="{8B08630E-AE2D-F64C-8476-C7042BA867C5}" type="slidenum">
              <a:rPr lang="en-US" smtClean="0"/>
              <a:pPr/>
              <a:t>‹#›</a:t>
            </a:fld>
            <a:endParaRPr lang="en-US"/>
          </a:p>
        </p:txBody>
      </p:sp>
      <p:pic>
        <p:nvPicPr>
          <p:cNvPr id="2" name="Picture 1" descr="A white letter on a black background&#10;&#10;Description automatically generated">
            <a:extLst>
              <a:ext uri="{FF2B5EF4-FFF2-40B4-BE49-F238E27FC236}">
                <a16:creationId xmlns:a16="http://schemas.microsoft.com/office/drawing/2014/main" id="{04E3060E-1D7B-487E-7EE0-5D689818E4D8}"/>
              </a:ext>
            </a:extLst>
          </p:cNvPr>
          <p:cNvPicPr>
            <a:picLocks noChangeAspect="1"/>
          </p:cNvPicPr>
          <p:nvPr userDrawn="1"/>
        </p:nvPicPr>
        <p:blipFill>
          <a:blip r:embed="rId2"/>
          <a:stretch>
            <a:fillRect/>
          </a:stretch>
        </p:blipFill>
        <p:spPr>
          <a:xfrm>
            <a:off x="470453" y="6425523"/>
            <a:ext cx="747243" cy="230400"/>
          </a:xfrm>
          <a:prstGeom prst="rect">
            <a:avLst/>
          </a:prstGeom>
        </p:spPr>
      </p:pic>
      <p:pic>
        <p:nvPicPr>
          <p:cNvPr id="5" name="Picture 4" descr="A pink letter on a black background&#10;&#10;Description automatically generated">
            <a:extLst>
              <a:ext uri="{FF2B5EF4-FFF2-40B4-BE49-F238E27FC236}">
                <a16:creationId xmlns:a16="http://schemas.microsoft.com/office/drawing/2014/main" id="{0B3F4E25-6E49-3F96-7FFB-E2EC9752D81C}"/>
              </a:ext>
            </a:extLst>
          </p:cNvPr>
          <p:cNvPicPr>
            <a:picLocks noChangeAspect="1"/>
          </p:cNvPicPr>
          <p:nvPr userDrawn="1"/>
        </p:nvPicPr>
        <p:blipFill>
          <a:blip r:embed="rId3"/>
          <a:stretch>
            <a:fillRect/>
          </a:stretch>
        </p:blipFill>
        <p:spPr>
          <a:xfrm>
            <a:off x="470454" y="6419655"/>
            <a:ext cx="747247" cy="230401"/>
          </a:xfrm>
          <a:prstGeom prst="rect">
            <a:avLst/>
          </a:prstGeom>
        </p:spPr>
      </p:pic>
      <p:sp>
        <p:nvSpPr>
          <p:cNvPr id="6" name="Date Placeholder 8">
            <a:extLst>
              <a:ext uri="{FF2B5EF4-FFF2-40B4-BE49-F238E27FC236}">
                <a16:creationId xmlns:a16="http://schemas.microsoft.com/office/drawing/2014/main" id="{9A871AB0-1725-E285-ED02-1E4305F087EE}"/>
              </a:ext>
            </a:extLst>
          </p:cNvPr>
          <p:cNvSpPr>
            <a:spLocks noGrp="1"/>
          </p:cNvSpPr>
          <p:nvPr>
            <p:ph type="dt" sz="half" idx="10"/>
          </p:nvPr>
        </p:nvSpPr>
        <p:spPr>
          <a:xfrm>
            <a:off x="1306996" y="6356350"/>
            <a:ext cx="3763617" cy="365125"/>
          </a:xfrm>
        </p:spPr>
        <p:txBody>
          <a:bodyPr/>
          <a:lstStyle>
            <a:lvl1pPr>
              <a:defRPr>
                <a:solidFill>
                  <a:srgbClr val="2E2C2B"/>
                </a:solidFill>
              </a:defRPr>
            </a:lvl1pPr>
          </a:lstStyle>
          <a:p>
            <a:r>
              <a:rPr lang="en-GB"/>
              <a:t>Scottish Action for Mental Health</a:t>
            </a:r>
            <a:endParaRPr lang="en-US"/>
          </a:p>
        </p:txBody>
      </p:sp>
      <p:sp>
        <p:nvSpPr>
          <p:cNvPr id="13" name="Subtitle 2">
            <a:extLst>
              <a:ext uri="{FF2B5EF4-FFF2-40B4-BE49-F238E27FC236}">
                <a16:creationId xmlns:a16="http://schemas.microsoft.com/office/drawing/2014/main" id="{327C6EF2-E888-6129-8EE2-28608016476C}"/>
              </a:ext>
            </a:extLst>
          </p:cNvPr>
          <p:cNvSpPr>
            <a:spLocks noGrp="1"/>
          </p:cNvSpPr>
          <p:nvPr>
            <p:ph type="subTitle" idx="1"/>
          </p:nvPr>
        </p:nvSpPr>
        <p:spPr>
          <a:xfrm>
            <a:off x="470453" y="1753359"/>
            <a:ext cx="543670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Text Placeholder 9">
            <a:extLst>
              <a:ext uri="{FF2B5EF4-FFF2-40B4-BE49-F238E27FC236}">
                <a16:creationId xmlns:a16="http://schemas.microsoft.com/office/drawing/2014/main" id="{BA32B7FD-1874-FC2E-A8D7-AF5B98758921}"/>
              </a:ext>
            </a:extLst>
          </p:cNvPr>
          <p:cNvSpPr>
            <a:spLocks noGrp="1"/>
          </p:cNvSpPr>
          <p:nvPr>
            <p:ph type="body" sz="quarter" idx="13"/>
          </p:nvPr>
        </p:nvSpPr>
        <p:spPr>
          <a:xfrm>
            <a:off x="469901" y="2325688"/>
            <a:ext cx="4986130" cy="2803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912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905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8080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818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26D3B3-0B74-44A4-AF46-BAFA192A6DF8}"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5674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26D3B3-0B74-44A4-AF46-BAFA192A6DF8}"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15160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D3B3-0B74-44A4-AF46-BAFA192A6DF8}"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9728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66017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39802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D3B3-0B74-44A4-AF46-BAFA192A6DF8}" type="datetimeFigureOut">
              <a:rPr lang="en-GB" smtClean="0"/>
              <a:t>02/10/2025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A059-446B-47AD-B267-F449D5DCE2C0}" type="slidenum">
              <a:rPr lang="en-GB" smtClean="0"/>
              <a:t>‹#›</a:t>
            </a:fld>
            <a:endParaRPr lang="en-GB"/>
          </a:p>
        </p:txBody>
      </p:sp>
    </p:spTree>
    <p:extLst>
      <p:ext uri="{BB962C8B-B14F-4D97-AF65-F5344CB8AC3E}">
        <p14:creationId xmlns:p14="http://schemas.microsoft.com/office/powerpoint/2010/main" val="320514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66646" y="2438399"/>
            <a:ext cx="7901354" cy="1493593"/>
          </a:xfrm>
        </p:spPr>
        <p:txBody>
          <a:bodyPr>
            <a:normAutofit fontScale="90000"/>
          </a:bodyPr>
          <a:lstStyle/>
          <a:p>
            <a:r>
              <a:rPr lang="en-GB">
                <a:latin typeface="Open Sans Extrabold"/>
                <a:ea typeface="Open Sans Extrabold"/>
                <a:cs typeface="Open Sans Extrabold"/>
              </a:rPr>
              <a:t> </a:t>
            </a: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r>
              <a:rPr lang="en-GB">
                <a:latin typeface="Calibri Light"/>
                <a:ea typeface="Calibri Light"/>
                <a:cs typeface="Calibri Light"/>
              </a:rPr>
              <a:t> </a:t>
            </a:r>
            <a:br>
              <a:rPr lang="en-GB">
                <a:latin typeface="Open Sans Extrabold"/>
                <a:ea typeface="Open Sans Extrabold"/>
                <a:cs typeface="Open Sans Extrabold"/>
              </a:rPr>
            </a:b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itle 1"/>
          <p:cNvSpPr txBox="1">
            <a:spLocks/>
          </p:cNvSpPr>
          <p:nvPr/>
        </p:nvSpPr>
        <p:spPr>
          <a:xfrm>
            <a:off x="1524000" y="4450556"/>
            <a:ext cx="9144000" cy="1071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a:latin typeface="Open Sans"/>
                <a:ea typeface="Open Sans"/>
                <a:cs typeface="Open Sans"/>
              </a:rPr>
              <a:t>Shifting the Dial</a:t>
            </a:r>
            <a:r>
              <a:rPr lang="en-GB" sz="6600">
                <a:latin typeface="Open Sans"/>
                <a:ea typeface="Open Sans"/>
                <a:cs typeface="Open Sans"/>
              </a:rPr>
              <a:t> </a:t>
            </a:r>
            <a:r>
              <a:rPr lang="en-GB" sz="5400">
                <a:latin typeface="Open Sans"/>
                <a:ea typeface="Open Sans"/>
                <a:cs typeface="Open Sans"/>
              </a:rPr>
              <a:t>Scotland's Conference on Mental Health Stigma and Discrimination</a:t>
            </a:r>
            <a:endParaRPr lang="en-US" sz="5400">
              <a:latin typeface="Open Sans"/>
              <a:ea typeface="Open Sans"/>
              <a:cs typeface="Open Sans"/>
            </a:endParaRPr>
          </a:p>
        </p:txBody>
      </p:sp>
    </p:spTree>
    <p:extLst>
      <p:ext uri="{BB962C8B-B14F-4D97-AF65-F5344CB8AC3E}">
        <p14:creationId xmlns:p14="http://schemas.microsoft.com/office/powerpoint/2010/main" val="14909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2F6221-179C-4835-7623-498DEA89B6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47AEB03-3824-DA84-46A1-B6B59A440089}"/>
              </a:ext>
            </a:extLst>
          </p:cNvPr>
          <p:cNvSpPr txBox="1">
            <a:spLocks/>
          </p:cNvSpPr>
          <p:nvPr/>
        </p:nvSpPr>
        <p:spPr>
          <a:xfrm>
            <a:off x="182796" y="454536"/>
            <a:ext cx="8332396" cy="648072"/>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Myths, Mantras, and Misdirection</a:t>
            </a:r>
            <a:endParaRPr lang="en-GB" sz="2800" b="1" err="1">
              <a:solidFill>
                <a:srgbClr val="000000"/>
              </a:solidFill>
              <a:effectLst>
                <a:outerShdw blurRad="38100" dist="38100" dir="2700000" algn="tl">
                  <a:srgbClr val="000000">
                    <a:alpha val="43137"/>
                  </a:srgbClr>
                </a:outerShdw>
              </a:effectLst>
              <a:latin typeface="Open Sans"/>
              <a:ea typeface="Open Sans"/>
              <a:cs typeface="Open Sans"/>
            </a:endParaRPr>
          </a:p>
        </p:txBody>
      </p:sp>
      <p:sp>
        <p:nvSpPr>
          <p:cNvPr id="5" name="Rectangle: Rounded Corners 4">
            <a:extLst>
              <a:ext uri="{FF2B5EF4-FFF2-40B4-BE49-F238E27FC236}">
                <a16:creationId xmlns:a16="http://schemas.microsoft.com/office/drawing/2014/main" id="{11B51B95-CAAE-586B-5148-1E516D5DD7DA}"/>
              </a:ext>
            </a:extLst>
          </p:cNvPr>
          <p:cNvSpPr/>
          <p:nvPr/>
        </p:nvSpPr>
        <p:spPr>
          <a:xfrm>
            <a:off x="188600" y="2972637"/>
            <a:ext cx="2071364" cy="128515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chemeClr val="tx1"/>
                </a:solidFill>
                <a:latin typeface="Open Sans"/>
                <a:ea typeface="Open Sans"/>
                <a:cs typeface="Open Sans"/>
              </a:rPr>
              <a:t>Mantra</a:t>
            </a:r>
            <a:endParaRPr lang="en-US" sz="2400">
              <a:solidFill>
                <a:schemeClr val="tx1"/>
              </a:solidFill>
              <a:latin typeface="Open Sans"/>
              <a:ea typeface="Open Sans"/>
              <a:cs typeface="Open Sans"/>
            </a:endParaRPr>
          </a:p>
        </p:txBody>
      </p:sp>
      <p:sp>
        <p:nvSpPr>
          <p:cNvPr id="6" name="Rectangle: Rounded Corners 5">
            <a:extLst>
              <a:ext uri="{FF2B5EF4-FFF2-40B4-BE49-F238E27FC236}">
                <a16:creationId xmlns:a16="http://schemas.microsoft.com/office/drawing/2014/main" id="{14DB5F70-6374-3BFA-04C6-A5CBA6CD35C2}"/>
              </a:ext>
            </a:extLst>
          </p:cNvPr>
          <p:cNvSpPr/>
          <p:nvPr/>
        </p:nvSpPr>
        <p:spPr>
          <a:xfrm>
            <a:off x="188600" y="1266201"/>
            <a:ext cx="2069852" cy="128515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chemeClr val="tx1"/>
                </a:solidFill>
                <a:latin typeface="Open Sans"/>
                <a:ea typeface="Open Sans"/>
                <a:cs typeface="Open Sans"/>
              </a:rPr>
              <a:t>Myth</a:t>
            </a:r>
            <a:endParaRPr lang="en-US" sz="2400">
              <a:solidFill>
                <a:schemeClr val="tx1"/>
              </a:solidFill>
              <a:latin typeface="Open Sans"/>
              <a:ea typeface="Open Sans"/>
              <a:cs typeface="Open Sans"/>
            </a:endParaRPr>
          </a:p>
        </p:txBody>
      </p:sp>
      <p:sp>
        <p:nvSpPr>
          <p:cNvPr id="7" name="Rectangle: Rounded Corners 6">
            <a:extLst>
              <a:ext uri="{FF2B5EF4-FFF2-40B4-BE49-F238E27FC236}">
                <a16:creationId xmlns:a16="http://schemas.microsoft.com/office/drawing/2014/main" id="{7C20F138-20F2-387F-BBD8-E175EA2A2F66}"/>
              </a:ext>
            </a:extLst>
          </p:cNvPr>
          <p:cNvSpPr/>
          <p:nvPr/>
        </p:nvSpPr>
        <p:spPr>
          <a:xfrm>
            <a:off x="209765" y="4982965"/>
            <a:ext cx="2071364" cy="128515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chemeClr val="tx1"/>
                </a:solidFill>
                <a:latin typeface="Open Sans"/>
                <a:ea typeface="Open Sans"/>
                <a:cs typeface="Open Sans"/>
              </a:rPr>
              <a:t>Misdirection</a:t>
            </a:r>
            <a:endParaRPr lang="en-US" sz="2400" err="1">
              <a:solidFill>
                <a:schemeClr val="tx1"/>
              </a:solidFill>
              <a:latin typeface="Open Sans"/>
              <a:ea typeface="Open Sans"/>
              <a:cs typeface="Open Sans"/>
            </a:endParaRPr>
          </a:p>
        </p:txBody>
      </p:sp>
      <p:sp>
        <p:nvSpPr>
          <p:cNvPr id="11" name="Arrow: Right 10">
            <a:extLst>
              <a:ext uri="{FF2B5EF4-FFF2-40B4-BE49-F238E27FC236}">
                <a16:creationId xmlns:a16="http://schemas.microsoft.com/office/drawing/2014/main" id="{2F7B70C7-8051-B17C-E512-ED53E5628C06}"/>
              </a:ext>
            </a:extLst>
          </p:cNvPr>
          <p:cNvSpPr/>
          <p:nvPr/>
        </p:nvSpPr>
        <p:spPr>
          <a:xfrm>
            <a:off x="2283570" y="1626414"/>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row: Right 11">
            <a:extLst>
              <a:ext uri="{FF2B5EF4-FFF2-40B4-BE49-F238E27FC236}">
                <a16:creationId xmlns:a16="http://schemas.microsoft.com/office/drawing/2014/main" id="{5F0CD8CD-1C26-1433-AD45-3AC7D4D4C8A3}"/>
              </a:ext>
            </a:extLst>
          </p:cNvPr>
          <p:cNvSpPr/>
          <p:nvPr/>
        </p:nvSpPr>
        <p:spPr>
          <a:xfrm>
            <a:off x="2283568" y="3360064"/>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row: Right 12">
            <a:extLst>
              <a:ext uri="{FF2B5EF4-FFF2-40B4-BE49-F238E27FC236}">
                <a16:creationId xmlns:a16="http://schemas.microsoft.com/office/drawing/2014/main" id="{BB05EC9E-5F81-63E2-06C5-1CD6075C84ED}"/>
              </a:ext>
            </a:extLst>
          </p:cNvPr>
          <p:cNvSpPr/>
          <p:nvPr/>
        </p:nvSpPr>
        <p:spPr>
          <a:xfrm>
            <a:off x="2325903" y="5331085"/>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Rounded Corners 13">
            <a:extLst>
              <a:ext uri="{FF2B5EF4-FFF2-40B4-BE49-F238E27FC236}">
                <a16:creationId xmlns:a16="http://schemas.microsoft.com/office/drawing/2014/main" id="{2348EA58-76FD-12A5-FA9D-026D38C981A2}"/>
              </a:ext>
            </a:extLst>
          </p:cNvPr>
          <p:cNvSpPr/>
          <p:nvPr/>
        </p:nvSpPr>
        <p:spPr>
          <a:xfrm>
            <a:off x="3044254" y="1097873"/>
            <a:ext cx="8794125" cy="193023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1">
                <a:solidFill>
                  <a:schemeClr val="tx1"/>
                </a:solidFill>
                <a:latin typeface="Open Sans"/>
              </a:rPr>
              <a:t>"This doesn't focus on mental health stigma and discrimination"</a:t>
            </a:r>
            <a:endParaRPr lang="en-US" sz="2400" b="1">
              <a:solidFill>
                <a:schemeClr val="tx1"/>
              </a:solidFill>
              <a:latin typeface="Open Sans"/>
              <a:ea typeface="Open Sans"/>
              <a:cs typeface="Open Sans"/>
            </a:endParaRPr>
          </a:p>
          <a:p>
            <a:r>
              <a:rPr lang="en-US" sz="2400">
                <a:solidFill>
                  <a:schemeClr val="tx1"/>
                </a:solidFill>
                <a:latin typeface="Open Sans"/>
                <a:ea typeface="Open Sans"/>
                <a:cs typeface="Open Sans"/>
              </a:rPr>
              <a:t>"People aren't ready to hear this.</a:t>
            </a:r>
          </a:p>
          <a:p>
            <a:r>
              <a:rPr lang="en-US" sz="2400" b="1">
                <a:solidFill>
                  <a:schemeClr val="tx1"/>
                </a:solidFill>
                <a:latin typeface="Open Sans"/>
                <a:ea typeface="Open Sans"/>
                <a:cs typeface="Open Sans"/>
              </a:rPr>
              <a:t>"People will feel uncomfortable and alienated."</a:t>
            </a:r>
            <a:endParaRPr lang="en-US" b="1">
              <a:solidFill>
                <a:schemeClr val="tx1"/>
              </a:solidFill>
            </a:endParaRPr>
          </a:p>
          <a:p>
            <a:r>
              <a:rPr lang="en-US" sz="2400">
                <a:solidFill>
                  <a:schemeClr val="tx1"/>
                </a:solidFill>
                <a:latin typeface="Open Sans"/>
                <a:ea typeface="Open Sans"/>
                <a:cs typeface="Open Sans"/>
              </a:rPr>
              <a:t>"This isn't practical, deliverable or measurable."</a:t>
            </a:r>
          </a:p>
        </p:txBody>
      </p:sp>
      <p:sp>
        <p:nvSpPr>
          <p:cNvPr id="15" name="Rectangle: Rounded Corners 14">
            <a:extLst>
              <a:ext uri="{FF2B5EF4-FFF2-40B4-BE49-F238E27FC236}">
                <a16:creationId xmlns:a16="http://schemas.microsoft.com/office/drawing/2014/main" id="{C581DA6B-FF89-FF72-D523-86F51AB393C1}"/>
              </a:ext>
            </a:extLst>
          </p:cNvPr>
          <p:cNvSpPr/>
          <p:nvPr/>
        </p:nvSpPr>
        <p:spPr>
          <a:xfrm>
            <a:off x="3052053" y="3264884"/>
            <a:ext cx="8782031" cy="75126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1">
                <a:solidFill>
                  <a:schemeClr val="tx1"/>
                </a:solidFill>
                <a:latin typeface="Open Sans"/>
              </a:rPr>
              <a:t>"This is 'mission drift/creep', 'out of scope''' </a:t>
            </a:r>
            <a:endParaRPr lang="en-US" sz="2400" b="1">
              <a:solidFill>
                <a:schemeClr val="tx1"/>
              </a:solidFill>
              <a:latin typeface="Calibri"/>
              <a:ea typeface="Calibri"/>
              <a:cs typeface="Calibri"/>
            </a:endParaRPr>
          </a:p>
          <a:p>
            <a:r>
              <a:rPr lang="en-GB" sz="2400">
                <a:solidFill>
                  <a:schemeClr val="tx1"/>
                </a:solidFill>
                <a:latin typeface="Open Sans"/>
              </a:rPr>
              <a:t>"This is too 'woke' and liberal."</a:t>
            </a:r>
            <a:endParaRPr lang="en-US" sz="2400">
              <a:solidFill>
                <a:schemeClr val="tx1"/>
              </a:solidFill>
              <a:latin typeface="Calibri"/>
              <a:ea typeface="Calibri"/>
              <a:cs typeface="Calibri"/>
            </a:endParaRPr>
          </a:p>
        </p:txBody>
      </p:sp>
      <p:sp>
        <p:nvSpPr>
          <p:cNvPr id="16" name="Rectangle: Rounded Corners 15">
            <a:extLst>
              <a:ext uri="{FF2B5EF4-FFF2-40B4-BE49-F238E27FC236}">
                <a16:creationId xmlns:a16="http://schemas.microsoft.com/office/drawing/2014/main" id="{17DF9B5C-41EF-7B8B-63BE-CD668B63BCC6}"/>
              </a:ext>
            </a:extLst>
          </p:cNvPr>
          <p:cNvSpPr/>
          <p:nvPr/>
        </p:nvSpPr>
        <p:spPr>
          <a:xfrm>
            <a:off x="3058899" y="4258757"/>
            <a:ext cx="8777731" cy="236089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1">
                <a:solidFill>
                  <a:schemeClr val="tx1"/>
                </a:solidFill>
                <a:latin typeface="Open Sans"/>
                <a:ea typeface="Open Sans"/>
                <a:cs typeface="Open Sans"/>
              </a:rPr>
              <a:t>"The language/concept is too complicated/academic"</a:t>
            </a:r>
            <a:endParaRPr lang="en-GB" sz="2400" b="1">
              <a:solidFill>
                <a:schemeClr val="tx1"/>
              </a:solidFill>
              <a:latin typeface="Open Sans"/>
              <a:ea typeface="Calibri" panose="020F0502020204030204"/>
              <a:cs typeface="Calibri" panose="020F0502020204030204"/>
            </a:endParaRPr>
          </a:p>
          <a:p>
            <a:r>
              <a:rPr lang="en-US" sz="2400">
                <a:solidFill>
                  <a:schemeClr val="tx1"/>
                </a:solidFill>
                <a:latin typeface="Open Sans"/>
                <a:ea typeface="Open Sans"/>
                <a:cs typeface="Open Sans"/>
              </a:rPr>
              <a:t>“Just be nice, it’s as simple as that”</a:t>
            </a:r>
          </a:p>
          <a:p>
            <a:r>
              <a:rPr lang="en-GB" sz="2400" b="1">
                <a:solidFill>
                  <a:schemeClr val="tx1"/>
                </a:solidFill>
                <a:latin typeface="Open Sans"/>
                <a:ea typeface="Open Sans"/>
                <a:cs typeface="Open Sans"/>
              </a:rPr>
              <a:t>"White, Scottish men are being missed out."</a:t>
            </a:r>
          </a:p>
          <a:p>
            <a:r>
              <a:rPr lang="en-GB" sz="2400">
                <a:solidFill>
                  <a:schemeClr val="tx1"/>
                </a:solidFill>
                <a:latin typeface="Open Sans"/>
                <a:ea typeface="Open Sans"/>
                <a:cs typeface="Open Sans"/>
              </a:rPr>
              <a:t>"It doesn’t focus on class and poverty."</a:t>
            </a:r>
            <a:endParaRPr lang="en-GB" sz="2400">
              <a:solidFill>
                <a:schemeClr val="tx1"/>
              </a:solidFill>
              <a:latin typeface="Open Sans"/>
              <a:ea typeface="Calibri"/>
              <a:cs typeface="Calibri"/>
            </a:endParaRPr>
          </a:p>
          <a:p>
            <a:r>
              <a:rPr lang="en-GB" sz="2400" b="1">
                <a:solidFill>
                  <a:schemeClr val="tx1"/>
                </a:solidFill>
                <a:latin typeface="Open Sans"/>
                <a:ea typeface="+mn-lt"/>
                <a:cs typeface="+mn-lt"/>
              </a:rPr>
              <a:t>"It over-focuses on the needs of people who are racialised"</a:t>
            </a:r>
            <a:endParaRPr lang="en-GB" sz="2400" b="1">
              <a:solidFill>
                <a:schemeClr val="tx1"/>
              </a:solidFill>
              <a:latin typeface="Open Sans"/>
            </a:endParaRPr>
          </a:p>
        </p:txBody>
      </p:sp>
    </p:spTree>
    <p:extLst>
      <p:ext uri="{BB962C8B-B14F-4D97-AF65-F5344CB8AC3E}">
        <p14:creationId xmlns:p14="http://schemas.microsoft.com/office/powerpoint/2010/main" val="38243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B7B36A-5BD3-699A-BB61-FD22B3D84C4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1F78B1-DDC8-C805-06B8-FF578F07EE86}"/>
              </a:ext>
            </a:extLst>
          </p:cNvPr>
          <p:cNvSpPr txBox="1">
            <a:spLocks/>
          </p:cNvSpPr>
          <p:nvPr/>
        </p:nvSpPr>
        <p:spPr>
          <a:xfrm>
            <a:off x="143601" y="538598"/>
            <a:ext cx="8332396" cy="648072"/>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solidFill>
                  <a:srgbClr val="000000"/>
                </a:solidFill>
                <a:latin typeface="Open Sans"/>
                <a:ea typeface="Open Sans"/>
                <a:cs typeface="Open Sans"/>
              </a:rPr>
              <a:t>Our work is </a:t>
            </a:r>
            <a:r>
              <a:rPr lang="en-GB" sz="2800" b="1">
                <a:solidFill>
                  <a:srgbClr val="000000"/>
                </a:solidFill>
                <a:latin typeface="Open Sans"/>
                <a:ea typeface="Open Sans"/>
                <a:cs typeface="Open Sans"/>
              </a:rPr>
              <a:t>twofold</a:t>
            </a:r>
          </a:p>
        </p:txBody>
      </p:sp>
      <p:sp>
        <p:nvSpPr>
          <p:cNvPr id="5" name="Rectangle: Rounded Corners 4">
            <a:extLst>
              <a:ext uri="{FF2B5EF4-FFF2-40B4-BE49-F238E27FC236}">
                <a16:creationId xmlns:a16="http://schemas.microsoft.com/office/drawing/2014/main" id="{1B53F0A9-0FFE-7C02-074D-6A4C6C55CD41}"/>
              </a:ext>
            </a:extLst>
          </p:cNvPr>
          <p:cNvSpPr/>
          <p:nvPr/>
        </p:nvSpPr>
        <p:spPr>
          <a:xfrm>
            <a:off x="149289" y="1275271"/>
            <a:ext cx="5795184" cy="68644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Myths, Mantras, Misdirection</a:t>
            </a:r>
            <a:endParaRPr lang="en-US" err="1">
              <a:solidFill>
                <a:schemeClr val="tx1"/>
              </a:solidFill>
            </a:endParaRPr>
          </a:p>
        </p:txBody>
      </p:sp>
      <p:cxnSp>
        <p:nvCxnSpPr>
          <p:cNvPr id="6" name="Straight Arrow Connector 5">
            <a:extLst>
              <a:ext uri="{FF2B5EF4-FFF2-40B4-BE49-F238E27FC236}">
                <a16:creationId xmlns:a16="http://schemas.microsoft.com/office/drawing/2014/main" id="{FDE58630-BCF3-E6C8-4E4E-62C65B451162}"/>
              </a:ext>
            </a:extLst>
          </p:cNvPr>
          <p:cNvCxnSpPr/>
          <p:nvPr/>
        </p:nvCxnSpPr>
        <p:spPr>
          <a:xfrm>
            <a:off x="6167568" y="985869"/>
            <a:ext cx="13562" cy="5678145"/>
          </a:xfrm>
          <a:prstGeom prst="straightConnector1">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94F28A5-14B1-9A6F-A5B6-30F25DEC2840}"/>
              </a:ext>
            </a:extLst>
          </p:cNvPr>
          <p:cNvSpPr/>
          <p:nvPr/>
        </p:nvSpPr>
        <p:spPr>
          <a:xfrm>
            <a:off x="6394967" y="3984602"/>
            <a:ext cx="5604684" cy="10009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International evidence and momentum</a:t>
            </a:r>
            <a:endParaRPr lang="en-GB" sz="2800">
              <a:solidFill>
                <a:schemeClr val="tx1"/>
              </a:solidFill>
              <a:latin typeface="Open Sans"/>
              <a:ea typeface="Open Sans"/>
              <a:cs typeface="Open Sans"/>
            </a:endParaRPr>
          </a:p>
        </p:txBody>
      </p:sp>
      <p:sp>
        <p:nvSpPr>
          <p:cNvPr id="14" name="Rectangle: Rounded Corners 13">
            <a:extLst>
              <a:ext uri="{FF2B5EF4-FFF2-40B4-BE49-F238E27FC236}">
                <a16:creationId xmlns:a16="http://schemas.microsoft.com/office/drawing/2014/main" id="{44FCDB17-5136-E47E-E2E4-28AB2B396289}"/>
              </a:ext>
            </a:extLst>
          </p:cNvPr>
          <p:cNvSpPr/>
          <p:nvPr/>
        </p:nvSpPr>
        <p:spPr>
          <a:xfrm>
            <a:off x="6394966" y="5132137"/>
            <a:ext cx="5604684" cy="68644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Meeting demand and need</a:t>
            </a:r>
            <a:endParaRPr lang="en-US" sz="2800"/>
          </a:p>
        </p:txBody>
      </p:sp>
      <p:sp>
        <p:nvSpPr>
          <p:cNvPr id="16" name="Rectangle: Rounded Corners 15">
            <a:extLst>
              <a:ext uri="{FF2B5EF4-FFF2-40B4-BE49-F238E27FC236}">
                <a16:creationId xmlns:a16="http://schemas.microsoft.com/office/drawing/2014/main" id="{5CD1BCD2-901F-1C88-FCA5-D8A3E49798F7}"/>
              </a:ext>
            </a:extLst>
          </p:cNvPr>
          <p:cNvSpPr/>
          <p:nvPr/>
        </p:nvSpPr>
        <p:spPr>
          <a:xfrm>
            <a:off x="6396478" y="1175483"/>
            <a:ext cx="5604684" cy="1462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solidFill>
                  <a:srgbClr val="000000"/>
                </a:solidFill>
                <a:latin typeface="Open Sans"/>
                <a:ea typeface="Open Sans"/>
                <a:cs typeface="Open Sans"/>
              </a:rPr>
              <a:t>People’s real, lived experience is seen, respected and meaningfully addressed</a:t>
            </a:r>
            <a:endParaRPr lang="en-GB" sz="2800">
              <a:solidFill>
                <a:srgbClr val="000000"/>
              </a:solidFill>
              <a:latin typeface="Open Sans"/>
              <a:ea typeface="Open Sans"/>
              <a:cs typeface="Open Sans"/>
            </a:endParaRPr>
          </a:p>
        </p:txBody>
      </p:sp>
      <p:sp>
        <p:nvSpPr>
          <p:cNvPr id="17" name="Rectangle: Rounded Corners 16">
            <a:extLst>
              <a:ext uri="{FF2B5EF4-FFF2-40B4-BE49-F238E27FC236}">
                <a16:creationId xmlns:a16="http://schemas.microsoft.com/office/drawing/2014/main" id="{A447D3BE-08D8-80D7-315F-16ADF7469261}"/>
              </a:ext>
            </a:extLst>
          </p:cNvPr>
          <p:cNvSpPr/>
          <p:nvPr/>
        </p:nvSpPr>
        <p:spPr>
          <a:xfrm>
            <a:off x="149288" y="2176366"/>
            <a:ext cx="5795184" cy="686443"/>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Debating, Convincing</a:t>
            </a:r>
            <a:endParaRPr lang="en-US" err="1">
              <a:solidFill>
                <a:schemeClr val="tx1"/>
              </a:solidFill>
            </a:endParaRPr>
          </a:p>
        </p:txBody>
      </p:sp>
      <p:sp>
        <p:nvSpPr>
          <p:cNvPr id="18" name="Rectangle: Rounded Corners 17">
            <a:extLst>
              <a:ext uri="{FF2B5EF4-FFF2-40B4-BE49-F238E27FC236}">
                <a16:creationId xmlns:a16="http://schemas.microsoft.com/office/drawing/2014/main" id="{C8784F7A-E6A1-5BA2-28B2-B78740E97405}"/>
              </a:ext>
            </a:extLst>
          </p:cNvPr>
          <p:cNvSpPr/>
          <p:nvPr/>
        </p:nvSpPr>
        <p:spPr>
          <a:xfrm>
            <a:off x="149287" y="3780498"/>
            <a:ext cx="5795184" cy="879966"/>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Re-writing, Re-positioning,</a:t>
            </a:r>
            <a:endParaRPr lang="en-US" err="1">
              <a:solidFill>
                <a:schemeClr val="tx1"/>
              </a:solidFill>
              <a:latin typeface="Calibri" panose="020F0502020204030204"/>
              <a:ea typeface="Calibri" panose="020F0502020204030204"/>
              <a:cs typeface="Calibri" panose="020F0502020204030204"/>
            </a:endParaRPr>
          </a:p>
          <a:p>
            <a:pPr algn="ctr"/>
            <a:r>
              <a:rPr lang="en-GB" sz="2800">
                <a:solidFill>
                  <a:schemeClr val="tx1"/>
                </a:solidFill>
                <a:latin typeface="Open Sans"/>
              </a:rPr>
              <a:t>Re-explaining</a:t>
            </a:r>
            <a:endParaRPr lang="en-US">
              <a:solidFill>
                <a:schemeClr val="tx1"/>
              </a:solidFill>
              <a:ea typeface="Calibri"/>
              <a:cs typeface="Calibri"/>
            </a:endParaRPr>
          </a:p>
        </p:txBody>
      </p:sp>
      <p:sp>
        <p:nvSpPr>
          <p:cNvPr id="19" name="Rectangle: Rounded Corners 18">
            <a:extLst>
              <a:ext uri="{FF2B5EF4-FFF2-40B4-BE49-F238E27FC236}">
                <a16:creationId xmlns:a16="http://schemas.microsoft.com/office/drawing/2014/main" id="{0525FD1A-5EA2-6877-EA29-36D5132B3E5D}"/>
              </a:ext>
            </a:extLst>
          </p:cNvPr>
          <p:cNvSpPr/>
          <p:nvPr/>
        </p:nvSpPr>
        <p:spPr>
          <a:xfrm>
            <a:off x="6396478" y="6021139"/>
            <a:ext cx="5604685" cy="686443"/>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a:solidFill>
                  <a:schemeClr val="tx1"/>
                </a:solidFill>
                <a:latin typeface="Open Sans"/>
              </a:rPr>
              <a:t>Doing the work</a:t>
            </a:r>
            <a:endParaRPr lang="en-US" b="1" err="1">
              <a:solidFill>
                <a:schemeClr val="tx1"/>
              </a:solidFill>
            </a:endParaRPr>
          </a:p>
        </p:txBody>
      </p:sp>
      <p:sp>
        <p:nvSpPr>
          <p:cNvPr id="20" name="Rectangle: Rounded Corners 19">
            <a:extLst>
              <a:ext uri="{FF2B5EF4-FFF2-40B4-BE49-F238E27FC236}">
                <a16:creationId xmlns:a16="http://schemas.microsoft.com/office/drawing/2014/main" id="{1B16A129-E7AC-8BB3-8CDD-9D9B57D25249}"/>
              </a:ext>
            </a:extLst>
          </p:cNvPr>
          <p:cNvSpPr/>
          <p:nvPr/>
        </p:nvSpPr>
        <p:spPr>
          <a:xfrm>
            <a:off x="137192" y="4950711"/>
            <a:ext cx="5807279" cy="867871"/>
          </a:xfrm>
          <a:prstGeom prst="round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Dismissing, Diverting, Distracting = Stalling, Delaying, </a:t>
            </a:r>
            <a:endParaRPr lang="en-GB" sz="2800">
              <a:solidFill>
                <a:schemeClr val="tx1"/>
              </a:solidFill>
              <a:latin typeface="Open Sans"/>
              <a:ea typeface="Open Sans"/>
              <a:cs typeface="Open Sans"/>
            </a:endParaRPr>
          </a:p>
        </p:txBody>
      </p:sp>
      <p:sp>
        <p:nvSpPr>
          <p:cNvPr id="21" name="Rectangle: Rounded Corners 20">
            <a:extLst>
              <a:ext uri="{FF2B5EF4-FFF2-40B4-BE49-F238E27FC236}">
                <a16:creationId xmlns:a16="http://schemas.microsoft.com/office/drawing/2014/main" id="{3BBDC848-5D58-79EC-EFD9-F45336F4E287}"/>
              </a:ext>
            </a:extLst>
          </p:cNvPr>
          <p:cNvSpPr/>
          <p:nvPr/>
        </p:nvSpPr>
        <p:spPr>
          <a:xfrm>
            <a:off x="137191" y="2967091"/>
            <a:ext cx="5795184" cy="686443"/>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rPr>
              <a:t>Constantly evidencing</a:t>
            </a:r>
            <a:endParaRPr lang="en-US" err="1">
              <a:solidFill>
                <a:schemeClr val="tx1"/>
              </a:solidFill>
            </a:endParaRPr>
          </a:p>
        </p:txBody>
      </p:sp>
      <p:sp>
        <p:nvSpPr>
          <p:cNvPr id="22" name="Rectangle: Rounded Corners 21">
            <a:extLst>
              <a:ext uri="{FF2B5EF4-FFF2-40B4-BE49-F238E27FC236}">
                <a16:creationId xmlns:a16="http://schemas.microsoft.com/office/drawing/2014/main" id="{1631EE69-2B67-8FC1-8429-4D8BFFECB660}"/>
              </a:ext>
            </a:extLst>
          </p:cNvPr>
          <p:cNvSpPr/>
          <p:nvPr/>
        </p:nvSpPr>
        <p:spPr>
          <a:xfrm>
            <a:off x="6394966" y="2799269"/>
            <a:ext cx="5604684" cy="102511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ea typeface="Open Sans"/>
                <a:cs typeface="Open Sans"/>
              </a:rPr>
              <a:t>Ethical commitment to justice, equity, and human dignity</a:t>
            </a:r>
            <a:endParaRPr lang="en-US" sz="2800">
              <a:solidFill>
                <a:schemeClr val="tx1"/>
              </a:solidFill>
              <a:latin typeface="Open Sans"/>
              <a:ea typeface="Open Sans"/>
              <a:cs typeface="Open Sans"/>
            </a:endParaRPr>
          </a:p>
        </p:txBody>
      </p:sp>
      <p:sp>
        <p:nvSpPr>
          <p:cNvPr id="23" name="Rectangle: Rounded Corners 22">
            <a:extLst>
              <a:ext uri="{FF2B5EF4-FFF2-40B4-BE49-F238E27FC236}">
                <a16:creationId xmlns:a16="http://schemas.microsoft.com/office/drawing/2014/main" id="{78C7234D-ED52-7108-1BF0-80D5026CFC28}"/>
              </a:ext>
            </a:extLst>
          </p:cNvPr>
          <p:cNvSpPr/>
          <p:nvPr/>
        </p:nvSpPr>
        <p:spPr>
          <a:xfrm>
            <a:off x="143239" y="5972757"/>
            <a:ext cx="5810304" cy="686443"/>
          </a:xfrm>
          <a:prstGeom prst="round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a:solidFill>
                  <a:schemeClr val="tx1"/>
                </a:solidFill>
                <a:latin typeface="Open Sans"/>
              </a:rPr>
              <a:t>= Not</a:t>
            </a:r>
            <a:r>
              <a:rPr lang="en-GB" sz="2800">
                <a:solidFill>
                  <a:schemeClr val="tx1"/>
                </a:solidFill>
                <a:latin typeface="Open Sans"/>
              </a:rPr>
              <a:t> doing the work</a:t>
            </a:r>
            <a:endParaRPr lang="en-US" err="1">
              <a:solidFill>
                <a:schemeClr val="tx1"/>
              </a:solidFill>
            </a:endParaRPr>
          </a:p>
        </p:txBody>
      </p:sp>
    </p:spTree>
    <p:extLst>
      <p:ext uri="{BB962C8B-B14F-4D97-AF65-F5344CB8AC3E}">
        <p14:creationId xmlns:p14="http://schemas.microsoft.com/office/powerpoint/2010/main" val="14666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F6569FE-7574-226F-6409-63BC228EA7F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6174F6-8F24-4A2F-619B-98A845DA6D94}"/>
              </a:ext>
            </a:extLst>
          </p:cNvPr>
          <p:cNvSpPr txBox="1">
            <a:spLocks/>
          </p:cNvSpPr>
          <p:nvPr/>
        </p:nvSpPr>
        <p:spPr>
          <a:xfrm>
            <a:off x="197517" y="582443"/>
            <a:ext cx="8332396" cy="648072"/>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Doing the Work - Intersectional approach</a:t>
            </a:r>
          </a:p>
        </p:txBody>
      </p:sp>
      <p:sp>
        <p:nvSpPr>
          <p:cNvPr id="11" name="TextBox 10">
            <a:extLst>
              <a:ext uri="{FF2B5EF4-FFF2-40B4-BE49-F238E27FC236}">
                <a16:creationId xmlns:a16="http://schemas.microsoft.com/office/drawing/2014/main" id="{8D9E6559-FFFD-7288-90AB-A9D960DFA1A7}"/>
              </a:ext>
            </a:extLst>
          </p:cNvPr>
          <p:cNvSpPr txBox="1"/>
          <p:nvPr/>
        </p:nvSpPr>
        <p:spPr>
          <a:xfrm>
            <a:off x="298951" y="3520994"/>
            <a:ext cx="117001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Open Sans"/>
                <a:cs typeface="Segoe UI"/>
              </a:rPr>
              <a:t>Mental health stigma and discrimination intersecting with:</a:t>
            </a:r>
            <a:r>
              <a:rPr lang="en-US" sz="2400" b="1">
                <a:latin typeface="Open Sans"/>
                <a:cs typeface="Segoe UI"/>
              </a:rPr>
              <a:t>​</a:t>
            </a:r>
            <a:endParaRPr lang="en-US" sz="2400" b="1">
              <a:latin typeface="Open Sans"/>
              <a:ea typeface="Open Sans"/>
              <a:cs typeface="Segoe UI"/>
            </a:endParaRPr>
          </a:p>
          <a:p>
            <a:pPr marL="342900" indent="-342900">
              <a:buFont typeface="Arial"/>
              <a:buChar char="•"/>
            </a:pPr>
            <a:endParaRPr lang="en-US" sz="2400">
              <a:latin typeface="Open Sans"/>
              <a:ea typeface="Open Sans"/>
              <a:cs typeface="Open Sans"/>
            </a:endParaRPr>
          </a:p>
          <a:p>
            <a:pPr marL="342900" indent="-342900">
              <a:buFont typeface="Arial"/>
              <a:buChar char="•"/>
            </a:pPr>
            <a:endParaRPr lang="en-US" sz="2400">
              <a:latin typeface="Open Sans"/>
              <a:ea typeface="Open Sans"/>
              <a:cs typeface="Arial"/>
            </a:endParaRPr>
          </a:p>
        </p:txBody>
      </p:sp>
      <p:sp>
        <p:nvSpPr>
          <p:cNvPr id="12" name="Rectangle: Rounded Corners 11">
            <a:extLst>
              <a:ext uri="{FF2B5EF4-FFF2-40B4-BE49-F238E27FC236}">
                <a16:creationId xmlns:a16="http://schemas.microsoft.com/office/drawing/2014/main" id="{1D1F0C5C-3991-84CD-A480-B5E4B5422DB7}"/>
              </a:ext>
            </a:extLst>
          </p:cNvPr>
          <p:cNvSpPr/>
          <p:nvPr/>
        </p:nvSpPr>
        <p:spPr>
          <a:xfrm>
            <a:off x="281866" y="2275786"/>
            <a:ext cx="5859155" cy="11990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solidFill>
                  <a:schemeClr val="tx1"/>
                </a:solidFill>
                <a:latin typeface="Open Sans"/>
              </a:rPr>
              <a:t>International evidence and momentum </a:t>
            </a:r>
            <a:r>
              <a:rPr lang="en-US" sz="2400">
                <a:solidFill>
                  <a:schemeClr val="tx1"/>
                </a:solidFill>
                <a:latin typeface="Open Sans"/>
                <a:ea typeface="Calibri"/>
                <a:cs typeface="Calibri"/>
              </a:rPr>
              <a:t>for intersectional mental health equity approaches to stigma</a:t>
            </a:r>
            <a:endParaRPr lang="en-GB" sz="2400">
              <a:solidFill>
                <a:schemeClr val="tx1"/>
              </a:solidFill>
              <a:latin typeface="Open Sans"/>
              <a:ea typeface="Open Sans"/>
              <a:cs typeface="Open Sans"/>
            </a:endParaRPr>
          </a:p>
        </p:txBody>
      </p:sp>
      <p:sp>
        <p:nvSpPr>
          <p:cNvPr id="14" name="Rectangle: Rounded Corners 13">
            <a:extLst>
              <a:ext uri="{FF2B5EF4-FFF2-40B4-BE49-F238E27FC236}">
                <a16:creationId xmlns:a16="http://schemas.microsoft.com/office/drawing/2014/main" id="{09674C2A-8564-44D5-889E-16EB19228238}"/>
              </a:ext>
            </a:extLst>
          </p:cNvPr>
          <p:cNvSpPr/>
          <p:nvPr/>
        </p:nvSpPr>
        <p:spPr>
          <a:xfrm>
            <a:off x="6280062" y="2362946"/>
            <a:ext cx="5630387" cy="674349"/>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solidFill>
                  <a:schemeClr val="tx1"/>
                </a:solidFill>
                <a:latin typeface="Open Sans"/>
              </a:rPr>
              <a:t>Meeting demand and need</a:t>
            </a:r>
            <a:endParaRPr lang="en-US"/>
          </a:p>
        </p:txBody>
      </p:sp>
      <p:sp>
        <p:nvSpPr>
          <p:cNvPr id="16" name="Rectangle: Rounded Corners 15">
            <a:extLst>
              <a:ext uri="{FF2B5EF4-FFF2-40B4-BE49-F238E27FC236}">
                <a16:creationId xmlns:a16="http://schemas.microsoft.com/office/drawing/2014/main" id="{877B9C9D-39EA-6E82-7F70-DD5D83A219E4}"/>
              </a:ext>
            </a:extLst>
          </p:cNvPr>
          <p:cNvSpPr/>
          <p:nvPr/>
        </p:nvSpPr>
        <p:spPr>
          <a:xfrm>
            <a:off x="244538" y="1248055"/>
            <a:ext cx="5896482" cy="87845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a:solidFill>
                  <a:srgbClr val="000000"/>
                </a:solidFill>
                <a:latin typeface="Open Sans"/>
                <a:ea typeface="Open Sans"/>
                <a:cs typeface="Open Sans"/>
              </a:rPr>
              <a:t>People’s real, lived experience is seen, respected and meaningfully addressed</a:t>
            </a:r>
            <a:endParaRPr lang="en-GB" sz="2400">
              <a:solidFill>
                <a:srgbClr val="000000"/>
              </a:solidFill>
              <a:latin typeface="Open Sans"/>
              <a:ea typeface="Open Sans"/>
              <a:cs typeface="Open Sans"/>
            </a:endParaRPr>
          </a:p>
        </p:txBody>
      </p:sp>
      <p:sp>
        <p:nvSpPr>
          <p:cNvPr id="3" name="Rectangle: Rounded Corners 2">
            <a:extLst>
              <a:ext uri="{FF2B5EF4-FFF2-40B4-BE49-F238E27FC236}">
                <a16:creationId xmlns:a16="http://schemas.microsoft.com/office/drawing/2014/main" id="{AEC92A47-54AB-2DA2-15C8-56990759B8F0}"/>
              </a:ext>
            </a:extLst>
          </p:cNvPr>
          <p:cNvSpPr/>
          <p:nvPr/>
        </p:nvSpPr>
        <p:spPr>
          <a:xfrm>
            <a:off x="6286109" y="1251078"/>
            <a:ext cx="5689351" cy="87996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solidFill>
                  <a:schemeClr val="tx1"/>
                </a:solidFill>
                <a:latin typeface="Open Sans"/>
                <a:ea typeface="Open Sans"/>
                <a:cs typeface="Open Sans"/>
              </a:rPr>
              <a:t>Ethical commitment to justice, equity, and human dignity</a:t>
            </a:r>
            <a:endParaRPr lang="en-US" sz="2400">
              <a:solidFill>
                <a:schemeClr val="tx1"/>
              </a:solidFill>
              <a:latin typeface="Open Sans"/>
              <a:ea typeface="Open Sans"/>
              <a:cs typeface="Open Sans"/>
            </a:endParaRPr>
          </a:p>
        </p:txBody>
      </p:sp>
      <p:pic>
        <p:nvPicPr>
          <p:cNvPr id="8" name="Graphic 7" descr="Line arrow: Counter-clockwise curve with solid fill">
            <a:extLst>
              <a:ext uri="{FF2B5EF4-FFF2-40B4-BE49-F238E27FC236}">
                <a16:creationId xmlns:a16="http://schemas.microsoft.com/office/drawing/2014/main" id="{F823097A-1083-9ADE-EFC0-D6C08F424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160000">
            <a:off x="7009732" y="2753640"/>
            <a:ext cx="759418" cy="901485"/>
          </a:xfrm>
          <a:prstGeom prst="rect">
            <a:avLst/>
          </a:prstGeom>
        </p:spPr>
      </p:pic>
      <p:sp>
        <p:nvSpPr>
          <p:cNvPr id="5" name="TextBox 4">
            <a:extLst>
              <a:ext uri="{FF2B5EF4-FFF2-40B4-BE49-F238E27FC236}">
                <a16:creationId xmlns:a16="http://schemas.microsoft.com/office/drawing/2014/main" id="{599C78F9-193A-B7D7-5337-9FC919B569F2}"/>
              </a:ext>
            </a:extLst>
          </p:cNvPr>
          <p:cNvSpPr txBox="1"/>
          <p:nvPr/>
        </p:nvSpPr>
        <p:spPr>
          <a:xfrm>
            <a:off x="294468" y="4427350"/>
            <a:ext cx="76897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Open Sans"/>
              </a:rPr>
              <a:t>Severe and enduring mental illness​</a:t>
            </a: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CCA01B30-6553-E964-D289-65BB123EEF2D}"/>
              </a:ext>
            </a:extLst>
          </p:cNvPr>
          <p:cNvSpPr txBox="1"/>
          <p:nvPr/>
        </p:nvSpPr>
        <p:spPr>
          <a:xfrm>
            <a:off x="294468" y="4866467"/>
            <a:ext cx="109314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a:latin typeface="Open Sans"/>
                <a:cs typeface="Arial"/>
              </a:rPr>
              <a:t>LGBTQI+, racialised, gendered, ableist lived experiences</a:t>
            </a:r>
            <a:r>
              <a:rPr lang="en-US" sz="2400">
                <a:latin typeface="Open Sans"/>
                <a:cs typeface="Arial"/>
              </a:rPr>
              <a:t>​</a:t>
            </a:r>
            <a:endParaRPr lang="en-US">
              <a:ea typeface="Calibri" panose="020F0502020204030204"/>
              <a:cs typeface="Calibri" panose="020F0502020204030204"/>
            </a:endParaRPr>
          </a:p>
        </p:txBody>
      </p:sp>
      <p:sp>
        <p:nvSpPr>
          <p:cNvPr id="7" name="TextBox 6">
            <a:extLst>
              <a:ext uri="{FF2B5EF4-FFF2-40B4-BE49-F238E27FC236}">
                <a16:creationId xmlns:a16="http://schemas.microsoft.com/office/drawing/2014/main" id="{21DCC15B-7F84-89F5-E418-39215EB9159D}"/>
              </a:ext>
            </a:extLst>
          </p:cNvPr>
          <p:cNvSpPr txBox="1"/>
          <p:nvPr/>
        </p:nvSpPr>
        <p:spPr>
          <a:xfrm>
            <a:off x="307383" y="5331416"/>
            <a:ext cx="83613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a:latin typeface="Open Sans"/>
              </a:rPr>
              <a:t>ACE, trauma, poverty, substance use</a:t>
            </a:r>
            <a:endParaRPr lang="en-US" sz="2400">
              <a:latin typeface="Open Sans"/>
              <a:ea typeface="Open Sans"/>
              <a:cs typeface="Open Sans"/>
            </a:endParaRPr>
          </a:p>
        </p:txBody>
      </p:sp>
      <p:sp>
        <p:nvSpPr>
          <p:cNvPr id="9" name="TextBox 8">
            <a:extLst>
              <a:ext uri="{FF2B5EF4-FFF2-40B4-BE49-F238E27FC236}">
                <a16:creationId xmlns:a16="http://schemas.microsoft.com/office/drawing/2014/main" id="{BCD0ED81-0638-61A5-7E91-C2AE9F591CB1}"/>
              </a:ext>
            </a:extLst>
          </p:cNvPr>
          <p:cNvSpPr txBox="1"/>
          <p:nvPr/>
        </p:nvSpPr>
        <p:spPr>
          <a:xfrm>
            <a:off x="307383" y="5744704"/>
            <a:ext cx="109185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Open Sans"/>
                <a:cs typeface="Arial"/>
              </a:rPr>
              <a:t>Justice system involvement, homelessness, self-harm, suicide </a:t>
            </a:r>
            <a:r>
              <a:rPr lang="en-GB" sz="2400">
                <a:latin typeface="Open Sans"/>
                <a:cs typeface="Arial"/>
              </a:rPr>
              <a:t>​</a:t>
            </a:r>
            <a:endParaRPr lang="en-US">
              <a:ea typeface="Calibri" panose="020F0502020204030204"/>
              <a:cs typeface="Calibri" panose="020F0502020204030204"/>
            </a:endParaRPr>
          </a:p>
        </p:txBody>
      </p:sp>
      <p:sp>
        <p:nvSpPr>
          <p:cNvPr id="10" name="TextBox 9">
            <a:extLst>
              <a:ext uri="{FF2B5EF4-FFF2-40B4-BE49-F238E27FC236}">
                <a16:creationId xmlns:a16="http://schemas.microsoft.com/office/drawing/2014/main" id="{B868CE60-451A-BD35-8F95-1770894E3A6E}"/>
              </a:ext>
            </a:extLst>
          </p:cNvPr>
          <p:cNvSpPr txBox="1"/>
          <p:nvPr/>
        </p:nvSpPr>
        <p:spPr>
          <a:xfrm>
            <a:off x="294468" y="6209654"/>
            <a:ext cx="112414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a:latin typeface="Open Sans"/>
                <a:cs typeface="Arial"/>
              </a:rPr>
              <a:t>Grand stigmatising narratives in mental healthcare historically</a:t>
            </a:r>
            <a:r>
              <a:rPr lang="en-US" sz="2400">
                <a:latin typeface="Open Sans"/>
                <a:cs typeface="Arial"/>
              </a:rPr>
              <a:t> ​</a:t>
            </a:r>
            <a:endParaRPr lang="en-US">
              <a:ea typeface="Calibri" panose="020F0502020204030204"/>
              <a:cs typeface="Calibri" panose="020F0502020204030204"/>
            </a:endParaRPr>
          </a:p>
        </p:txBody>
      </p:sp>
      <p:sp>
        <p:nvSpPr>
          <p:cNvPr id="13" name="TextBox 12">
            <a:extLst>
              <a:ext uri="{FF2B5EF4-FFF2-40B4-BE49-F238E27FC236}">
                <a16:creationId xmlns:a16="http://schemas.microsoft.com/office/drawing/2014/main" id="{CDCB70F3-F244-9BF9-12DC-A441DB632072}"/>
              </a:ext>
            </a:extLst>
          </p:cNvPr>
          <p:cNvSpPr txBox="1"/>
          <p:nvPr/>
        </p:nvSpPr>
        <p:spPr>
          <a:xfrm>
            <a:off x="294468" y="3988231"/>
            <a:ext cx="109314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a:latin typeface="Open Sans"/>
              </a:rPr>
              <a:t>Global health inequalities</a:t>
            </a:r>
            <a:r>
              <a:rPr lang="en-US" sz="2400">
                <a:latin typeface="Open Sans"/>
              </a:rPr>
              <a:t>  </a:t>
            </a:r>
            <a:endParaRPr lang="en-US">
              <a:ea typeface="Calibri" panose="020F0502020204030204"/>
              <a:cs typeface="Calibri" panose="020F0502020204030204"/>
            </a:endParaRPr>
          </a:p>
        </p:txBody>
      </p:sp>
    </p:spTree>
    <p:extLst>
      <p:ext uri="{BB962C8B-B14F-4D97-AF65-F5344CB8AC3E}">
        <p14:creationId xmlns:p14="http://schemas.microsoft.com/office/powerpoint/2010/main" val="24593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7"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24F7D2-E825-F31D-95EC-8C04D5E84A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CEFCA6-226E-6BA8-1B73-D5DA786780B9}"/>
              </a:ext>
            </a:extLst>
          </p:cNvPr>
          <p:cNvSpPr txBox="1"/>
          <p:nvPr/>
        </p:nvSpPr>
        <p:spPr>
          <a:xfrm>
            <a:off x="292601" y="2185307"/>
            <a:ext cx="1159336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Open Sans"/>
                <a:ea typeface="Open Sans"/>
                <a:cs typeface="Open Sans"/>
              </a:rPr>
              <a:t>"The intersectional approach </a:t>
            </a:r>
            <a:r>
              <a:rPr lang="en-US" sz="2800" b="1">
                <a:solidFill>
                  <a:srgbClr val="FF0000"/>
                </a:solidFill>
                <a:latin typeface="Open Sans"/>
                <a:ea typeface="Open Sans"/>
                <a:cs typeface="Open Sans"/>
              </a:rPr>
              <a:t>doesn’t include</a:t>
            </a:r>
            <a:r>
              <a:rPr lang="en-US" sz="2800" b="1">
                <a:latin typeface="Open Sans"/>
                <a:ea typeface="Open Sans"/>
                <a:cs typeface="Open Sans"/>
              </a:rPr>
              <a:t> </a:t>
            </a:r>
            <a:r>
              <a:rPr lang="en-US" sz="2800">
                <a:latin typeface="Open Sans"/>
                <a:ea typeface="Open Sans"/>
                <a:cs typeface="Open Sans"/>
              </a:rPr>
              <a:t>white, Scottish men and they face some of the </a:t>
            </a:r>
            <a:r>
              <a:rPr lang="en-US" sz="2800" b="1">
                <a:solidFill>
                  <a:srgbClr val="FF0000"/>
                </a:solidFill>
                <a:latin typeface="Open Sans"/>
                <a:ea typeface="Open Sans"/>
                <a:cs typeface="Open Sans"/>
              </a:rPr>
              <a:t>most significant</a:t>
            </a:r>
            <a:r>
              <a:rPr lang="en-US" sz="2800">
                <a:latin typeface="Open Sans"/>
                <a:ea typeface="Open Sans"/>
                <a:cs typeface="Open Sans"/>
              </a:rPr>
              <a:t> mental health suicide stigma." </a:t>
            </a:r>
          </a:p>
          <a:p>
            <a:endParaRPr lang="en-US" sz="2800">
              <a:latin typeface="Open Sans"/>
              <a:ea typeface="Open Sans"/>
              <a:cs typeface="Open Sans"/>
            </a:endParaRPr>
          </a:p>
          <a:p>
            <a:pPr marL="342900" indent="-342900">
              <a:buFont typeface="Arial,Sans-Serif"/>
              <a:buChar char="•"/>
            </a:pPr>
            <a:r>
              <a:rPr lang="en-US" sz="2400" i="1">
                <a:latin typeface="Open Sans"/>
                <a:ea typeface="Open Sans"/>
                <a:cs typeface="Open Sans"/>
              </a:rPr>
              <a:t>Coded generic language meaning - white, cisgender, heterosexual, able-bodied, Scottish working-class men</a:t>
            </a:r>
            <a:r>
              <a:rPr lang="en-US" sz="2400">
                <a:latin typeface="Open Sans"/>
                <a:ea typeface="Open Sans"/>
                <a:cs typeface="Open Sans"/>
              </a:rPr>
              <a:t> </a:t>
            </a:r>
          </a:p>
        </p:txBody>
      </p:sp>
      <p:sp>
        <p:nvSpPr>
          <p:cNvPr id="6" name="TextBox 5">
            <a:extLst>
              <a:ext uri="{FF2B5EF4-FFF2-40B4-BE49-F238E27FC236}">
                <a16:creationId xmlns:a16="http://schemas.microsoft.com/office/drawing/2014/main" id="{CE238C70-9D90-49A0-B2C7-5F0B3884555D}"/>
              </a:ext>
            </a:extLst>
          </p:cNvPr>
          <p:cNvSpPr txBox="1"/>
          <p:nvPr/>
        </p:nvSpPr>
        <p:spPr>
          <a:xfrm>
            <a:off x="330701" y="717122"/>
            <a:ext cx="98770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Open Sans"/>
              </a:rPr>
              <a:t>Misdirection vs. Clarity and Transparency</a:t>
            </a:r>
            <a:endParaRPr lang="en-US" b="1">
              <a:ea typeface="Calibri"/>
              <a:cs typeface="Calibri"/>
            </a:endParaRPr>
          </a:p>
        </p:txBody>
      </p:sp>
      <p:sp>
        <p:nvSpPr>
          <p:cNvPr id="2" name="TextBox 1">
            <a:extLst>
              <a:ext uri="{FF2B5EF4-FFF2-40B4-BE49-F238E27FC236}">
                <a16:creationId xmlns:a16="http://schemas.microsoft.com/office/drawing/2014/main" id="{C3606F14-485B-EF88-BD3A-7DDC8D146142}"/>
              </a:ext>
            </a:extLst>
          </p:cNvPr>
          <p:cNvSpPr txBox="1"/>
          <p:nvPr/>
        </p:nvSpPr>
        <p:spPr>
          <a:xfrm>
            <a:off x="226309" y="5098436"/>
            <a:ext cx="117562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i="1">
                <a:latin typeface="Open Sans"/>
                <a:cs typeface="Arial"/>
              </a:rPr>
              <a:t>A generic, 'universal' understanding of men's mental health</a:t>
            </a:r>
            <a:r>
              <a:rPr lang="en-US" sz="2400">
                <a:latin typeface="Open Sans"/>
                <a:cs typeface="Arial"/>
              </a:rPr>
              <a:t>​</a:t>
            </a:r>
          </a:p>
          <a:p>
            <a:pPr marL="342900" indent="-342900">
              <a:buFont typeface="Arial,Sans-Serif"/>
              <a:buChar char="•"/>
            </a:pPr>
            <a:r>
              <a:rPr lang="en-US" sz="2400" i="1">
                <a:latin typeface="Open Sans"/>
                <a:cs typeface="Arial"/>
              </a:rPr>
              <a:t> </a:t>
            </a:r>
            <a:r>
              <a:rPr lang="en-US" sz="2400" i="1">
                <a:latin typeface="Open Sans"/>
                <a:cs typeface="Open Sans"/>
              </a:rPr>
              <a:t>Sets up men's mental health as </a:t>
            </a:r>
            <a:r>
              <a:rPr lang="en-US" sz="2400" i="1">
                <a:latin typeface="Open Sans"/>
                <a:cs typeface="Arial"/>
              </a:rPr>
              <a:t>in competition with that of </a:t>
            </a:r>
            <a:r>
              <a:rPr lang="en-US" sz="2400" i="1" err="1">
                <a:latin typeface="Open Sans"/>
                <a:cs typeface="Arial"/>
              </a:rPr>
              <a:t>marginalised</a:t>
            </a:r>
            <a:r>
              <a:rPr lang="en-US" sz="2400" i="1">
                <a:latin typeface="Open Sans"/>
                <a:cs typeface="Arial"/>
              </a:rPr>
              <a:t> communities</a:t>
            </a:r>
            <a:r>
              <a:rPr lang="en-US" sz="2400">
                <a:latin typeface="Open Sans"/>
                <a:cs typeface="Arial"/>
              </a:rPr>
              <a:t>​</a:t>
            </a:r>
            <a:endParaRPr lang="en-US" sz="2400">
              <a:latin typeface="Open Sans"/>
              <a:ea typeface="Open Sans"/>
              <a:cs typeface="Arial"/>
            </a:endParaRPr>
          </a:p>
          <a:p>
            <a:pPr marL="342900" indent="-342900">
              <a:buFont typeface="Arial,Sans-Serif"/>
              <a:buChar char="•"/>
            </a:pPr>
            <a:r>
              <a:rPr lang="en-US" sz="2400" i="1">
                <a:latin typeface="Open Sans"/>
                <a:cs typeface="Arial"/>
              </a:rPr>
              <a:t>Establishes division not solidarity and connection</a:t>
            </a:r>
            <a:endParaRPr lang="en-US" sz="2400" i="1">
              <a:latin typeface="Open Sans"/>
              <a:ea typeface="Open Sans"/>
              <a:cs typeface="Arial"/>
            </a:endParaRPr>
          </a:p>
        </p:txBody>
      </p:sp>
    </p:spTree>
    <p:extLst>
      <p:ext uri="{BB962C8B-B14F-4D97-AF65-F5344CB8AC3E}">
        <p14:creationId xmlns:p14="http://schemas.microsoft.com/office/powerpoint/2010/main" val="8989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DEF2E04-816A-BFF4-2E44-D7AE90D9B23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DCE3974-84D2-BD23-16C1-55E1DE744D54}"/>
              </a:ext>
            </a:extLst>
          </p:cNvPr>
          <p:cNvSpPr txBox="1"/>
          <p:nvPr/>
        </p:nvSpPr>
        <p:spPr>
          <a:xfrm>
            <a:off x="3848621" y="-491112"/>
            <a:ext cx="51605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Open Sans"/>
                <a:ea typeface="Open Sans"/>
                <a:cs typeface="Open Sans"/>
              </a:rPr>
              <a:t> ​</a:t>
            </a:r>
            <a:endParaRPr lang="en-US"/>
          </a:p>
        </p:txBody>
      </p:sp>
      <p:sp>
        <p:nvSpPr>
          <p:cNvPr id="6" name="TextBox 5">
            <a:extLst>
              <a:ext uri="{FF2B5EF4-FFF2-40B4-BE49-F238E27FC236}">
                <a16:creationId xmlns:a16="http://schemas.microsoft.com/office/drawing/2014/main" id="{D5DD46FD-838A-A261-01D8-BF6FA40E46F9}"/>
              </a:ext>
            </a:extLst>
          </p:cNvPr>
          <p:cNvSpPr txBox="1"/>
          <p:nvPr/>
        </p:nvSpPr>
        <p:spPr>
          <a:xfrm>
            <a:off x="177115" y="2334"/>
            <a:ext cx="119479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Open Sans"/>
                <a:ea typeface="Calibri" panose="020F0502020204030204"/>
                <a:cs typeface="Calibri" panose="020F0502020204030204"/>
              </a:rPr>
              <a:t>Intersectionality: The mental health impacts of systems of power on white Scottish men</a:t>
            </a:r>
          </a:p>
        </p:txBody>
      </p:sp>
      <p:sp>
        <p:nvSpPr>
          <p:cNvPr id="13" name="TextBox 12">
            <a:extLst>
              <a:ext uri="{FF2B5EF4-FFF2-40B4-BE49-F238E27FC236}">
                <a16:creationId xmlns:a16="http://schemas.microsoft.com/office/drawing/2014/main" id="{85D1F190-CF90-DB0E-527D-D91BAE25DB9D}"/>
              </a:ext>
            </a:extLst>
          </p:cNvPr>
          <p:cNvSpPr txBox="1"/>
          <p:nvPr/>
        </p:nvSpPr>
        <p:spPr>
          <a:xfrm>
            <a:off x="97991" y="3082185"/>
            <a:ext cx="373187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r>
              <a:rPr lang="en-US" sz="2000" b="1">
                <a:latin typeface="Open Sans"/>
                <a:ea typeface="+mn-lt"/>
                <a:cs typeface="+mn-lt"/>
              </a:rPr>
              <a:t>Capitalism </a:t>
            </a:r>
          </a:p>
          <a:p>
            <a:r>
              <a:rPr lang="en-US" sz="2000">
                <a:latin typeface="Open Sans"/>
                <a:ea typeface="+mn-lt"/>
                <a:cs typeface="+mn-lt"/>
              </a:rPr>
              <a:t>Disinvestment in community </a:t>
            </a:r>
            <a:r>
              <a:rPr lang="en-US" sz="2000">
                <a:latin typeface="Open Sans"/>
                <a:ea typeface="Open Sans"/>
                <a:cs typeface="Open Sans"/>
              </a:rPr>
              <a:t>infrastructure = </a:t>
            </a:r>
            <a:r>
              <a:rPr lang="en-US" sz="2000">
                <a:latin typeface="Open Sans"/>
                <a:ea typeface="Calibri"/>
                <a:cs typeface="Calibri"/>
              </a:rPr>
              <a:t>Generational unemployment, </a:t>
            </a:r>
            <a:r>
              <a:rPr lang="en-US" sz="2000">
                <a:latin typeface="Open Sans"/>
                <a:ea typeface="Open Sans"/>
                <a:cs typeface="Open Sans"/>
              </a:rPr>
              <a:t>poverty and substance use = Societal devaluation; exposure to trauma; feelings of isolation and powerlessness. </a:t>
            </a:r>
            <a:endParaRPr lang="en-US">
              <a:ea typeface="Calibri"/>
              <a:cs typeface="Calibri"/>
            </a:endParaRPr>
          </a:p>
        </p:txBody>
      </p:sp>
      <p:sp>
        <p:nvSpPr>
          <p:cNvPr id="14" name="TextBox 13">
            <a:extLst>
              <a:ext uri="{FF2B5EF4-FFF2-40B4-BE49-F238E27FC236}">
                <a16:creationId xmlns:a16="http://schemas.microsoft.com/office/drawing/2014/main" id="{AC34BBEB-7C4C-6737-7171-ECFB3DDCA6EA}"/>
              </a:ext>
            </a:extLst>
          </p:cNvPr>
          <p:cNvSpPr txBox="1"/>
          <p:nvPr/>
        </p:nvSpPr>
        <p:spPr>
          <a:xfrm>
            <a:off x="4349447" y="624114"/>
            <a:ext cx="27311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242424"/>
                </a:solidFill>
                <a:latin typeface="Open Sans"/>
              </a:rPr>
              <a:t>Gender &amp; sexuality </a:t>
            </a:r>
            <a:endParaRPr lang="en-US" sz="2000" b="1">
              <a:solidFill>
                <a:srgbClr val="242424"/>
              </a:solidFill>
              <a:latin typeface="Open Sans"/>
              <a:ea typeface="Open Sans"/>
              <a:cs typeface="Open Sans"/>
            </a:endParaRPr>
          </a:p>
        </p:txBody>
      </p:sp>
      <p:sp>
        <p:nvSpPr>
          <p:cNvPr id="15" name="TextBox 14">
            <a:extLst>
              <a:ext uri="{FF2B5EF4-FFF2-40B4-BE49-F238E27FC236}">
                <a16:creationId xmlns:a16="http://schemas.microsoft.com/office/drawing/2014/main" id="{55246F3A-CE45-AF6B-F36A-ED402E19C6EE}"/>
              </a:ext>
            </a:extLst>
          </p:cNvPr>
          <p:cNvSpPr txBox="1"/>
          <p:nvPr/>
        </p:nvSpPr>
        <p:spPr>
          <a:xfrm>
            <a:off x="3647926" y="1101043"/>
            <a:ext cx="41462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Open Sans"/>
                <a:ea typeface="Open Sans"/>
                <a:cs typeface="Open Sans"/>
              </a:rPr>
              <a:t>"Scottish masculine" stereotype enforced and policed; Enforces hierarchies of gender, sexuality and gender presentation on </a:t>
            </a:r>
            <a:r>
              <a:rPr lang="en-US" sz="2000" err="1">
                <a:latin typeface="Open Sans"/>
                <a:ea typeface="Open Sans"/>
                <a:cs typeface="Open Sans"/>
              </a:rPr>
              <a:t>marginalised</a:t>
            </a:r>
            <a:r>
              <a:rPr lang="en-US" sz="2000">
                <a:latin typeface="Open Sans"/>
                <a:ea typeface="Open Sans"/>
                <a:cs typeface="Open Sans"/>
              </a:rPr>
              <a:t> groups. ​</a:t>
            </a:r>
          </a:p>
        </p:txBody>
      </p:sp>
      <p:sp>
        <p:nvSpPr>
          <p:cNvPr id="18" name="TextBox 17">
            <a:extLst>
              <a:ext uri="{FF2B5EF4-FFF2-40B4-BE49-F238E27FC236}">
                <a16:creationId xmlns:a16="http://schemas.microsoft.com/office/drawing/2014/main" id="{612425CE-F143-D0B5-81F7-93435D7D6D17}"/>
              </a:ext>
            </a:extLst>
          </p:cNvPr>
          <p:cNvSpPr txBox="1"/>
          <p:nvPr/>
        </p:nvSpPr>
        <p:spPr>
          <a:xfrm>
            <a:off x="3756781" y="3079449"/>
            <a:ext cx="390434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42424"/>
                </a:solidFill>
                <a:latin typeface="Open Sans"/>
              </a:rPr>
              <a:t>Patriarchy</a:t>
            </a:r>
            <a:endParaRPr lang="en-US" sz="2000">
              <a:solidFill>
                <a:srgbClr val="000000"/>
              </a:solidFill>
              <a:latin typeface="Open Sans"/>
              <a:ea typeface="Calibri"/>
              <a:cs typeface="Calibri"/>
            </a:endParaRPr>
          </a:p>
          <a:p>
            <a:pPr marL="342900" indent="-342900">
              <a:buFont typeface="Arial"/>
              <a:buChar char="•"/>
            </a:pPr>
            <a:r>
              <a:rPr lang="en-US" sz="2000">
                <a:solidFill>
                  <a:srgbClr val="242424"/>
                </a:solidFill>
                <a:latin typeface="Open Sans"/>
              </a:rPr>
              <a:t>Emotional vulnerability perceived and policed as indicators of 'weakness' = 'femaleness' and 'gayness'.</a:t>
            </a:r>
            <a:endParaRPr lang="en-US" sz="2000">
              <a:solidFill>
                <a:srgbClr val="242424"/>
              </a:solidFill>
              <a:latin typeface="Open Sans"/>
              <a:ea typeface="Open Sans"/>
              <a:cs typeface="Open Sans"/>
            </a:endParaRPr>
          </a:p>
          <a:p>
            <a:pPr marL="342900" indent="-342900">
              <a:buFont typeface="Arial"/>
              <a:buChar char="•"/>
            </a:pPr>
            <a:r>
              <a:rPr lang="en-US" sz="2000">
                <a:solidFill>
                  <a:srgbClr val="242424"/>
                </a:solidFill>
                <a:latin typeface="Open Sans"/>
                <a:ea typeface="Open Sans"/>
                <a:cs typeface="Open Sans"/>
              </a:rPr>
              <a:t>Disconnects men and boys from their authentic inner world; </a:t>
            </a:r>
            <a:r>
              <a:rPr lang="en-US" sz="2000">
                <a:solidFill>
                  <a:srgbClr val="000000"/>
                </a:solidFill>
                <a:latin typeface="Open Sans"/>
                <a:ea typeface="Open Sans"/>
                <a:cs typeface="Open Sans"/>
              </a:rPr>
              <a:t>Suppression of emotional literacy.</a:t>
            </a:r>
            <a:r>
              <a:rPr lang="en-US" sz="2000">
                <a:solidFill>
                  <a:srgbClr val="000000"/>
                </a:solidFill>
                <a:latin typeface="Open Sans"/>
                <a:ea typeface="Calibri"/>
                <a:cs typeface="Calibri"/>
              </a:rPr>
              <a:t> </a:t>
            </a:r>
            <a:endParaRPr lang="en-US">
              <a:latin typeface="Open Sans"/>
              <a:ea typeface="Calibri" panose="020F0502020204030204"/>
              <a:cs typeface="Calibri" panose="020F0502020204030204"/>
            </a:endParaRPr>
          </a:p>
        </p:txBody>
      </p:sp>
      <p:sp>
        <p:nvSpPr>
          <p:cNvPr id="20" name="TextBox 19">
            <a:extLst>
              <a:ext uri="{FF2B5EF4-FFF2-40B4-BE49-F238E27FC236}">
                <a16:creationId xmlns:a16="http://schemas.microsoft.com/office/drawing/2014/main" id="{226480EA-1A2B-C6B8-1C95-A13C7F2B87D5}"/>
              </a:ext>
            </a:extLst>
          </p:cNvPr>
          <p:cNvSpPr txBox="1"/>
          <p:nvPr/>
        </p:nvSpPr>
        <p:spPr>
          <a:xfrm>
            <a:off x="8098971" y="660400"/>
            <a:ext cx="3517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a:rPr>
              <a:t>Race, ethnicity &amp;  religion​​</a:t>
            </a:r>
            <a:endParaRPr lang="en-US" sz="2000" b="1">
              <a:latin typeface="Open Sans"/>
              <a:ea typeface="Open Sans"/>
              <a:cs typeface="Open Sans"/>
            </a:endParaRPr>
          </a:p>
        </p:txBody>
      </p:sp>
      <p:sp>
        <p:nvSpPr>
          <p:cNvPr id="21" name="TextBox 20">
            <a:extLst>
              <a:ext uri="{FF2B5EF4-FFF2-40B4-BE49-F238E27FC236}">
                <a16:creationId xmlns:a16="http://schemas.microsoft.com/office/drawing/2014/main" id="{D1612FAD-2A26-838A-261C-7EF2AC0ECAD1}"/>
              </a:ext>
            </a:extLst>
          </p:cNvPr>
          <p:cNvSpPr txBox="1"/>
          <p:nvPr/>
        </p:nvSpPr>
        <p:spPr>
          <a:xfrm>
            <a:off x="7965924" y="1088947"/>
            <a:ext cx="404948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Open Sans"/>
              </a:rPr>
              <a:t>White, Western, Christian identity positioned as 'superior'; Enforces hierarchies of race, ethnicity, nationality &amp; religion on </a:t>
            </a:r>
            <a:r>
              <a:rPr lang="en-US" sz="2000" err="1">
                <a:latin typeface="Open Sans"/>
              </a:rPr>
              <a:t>marginalised</a:t>
            </a:r>
            <a:r>
              <a:rPr lang="en-US" sz="2000">
                <a:latin typeface="Open Sans"/>
              </a:rPr>
              <a:t> groups. </a:t>
            </a:r>
            <a:endParaRPr lang="en-US" sz="2000">
              <a:latin typeface="Open Sans"/>
              <a:ea typeface="Open Sans"/>
              <a:cs typeface="Open Sans"/>
            </a:endParaRPr>
          </a:p>
        </p:txBody>
      </p:sp>
      <p:sp>
        <p:nvSpPr>
          <p:cNvPr id="23" name="TextBox 22">
            <a:extLst>
              <a:ext uri="{FF2B5EF4-FFF2-40B4-BE49-F238E27FC236}">
                <a16:creationId xmlns:a16="http://schemas.microsoft.com/office/drawing/2014/main" id="{960C0650-E72E-8DEE-E1A8-E449DBF1FFC6}"/>
              </a:ext>
            </a:extLst>
          </p:cNvPr>
          <p:cNvSpPr txBox="1"/>
          <p:nvPr/>
        </p:nvSpPr>
        <p:spPr>
          <a:xfrm>
            <a:off x="7953829" y="3079449"/>
            <a:ext cx="423091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42424"/>
                </a:solidFill>
                <a:latin typeface="Open Sans"/>
              </a:rPr>
              <a:t>Patriarchy, w</a:t>
            </a:r>
            <a:r>
              <a:rPr lang="en-US" sz="2000" b="1">
                <a:solidFill>
                  <a:srgbClr val="000000"/>
                </a:solidFill>
                <a:latin typeface="Open Sans"/>
              </a:rPr>
              <a:t>hite supremacy and capitalism</a:t>
            </a:r>
            <a:endParaRPr lang="en-US" sz="2000">
              <a:solidFill>
                <a:srgbClr val="000000"/>
              </a:solidFill>
              <a:latin typeface="Calibri" panose="020F0502020204030204"/>
              <a:ea typeface="Calibri" panose="020F0502020204030204"/>
              <a:cs typeface="Calibri" panose="020F0502020204030204"/>
            </a:endParaRPr>
          </a:p>
          <a:p>
            <a:r>
              <a:rPr lang="en-US" sz="2000">
                <a:solidFill>
                  <a:srgbClr val="242424"/>
                </a:solidFill>
                <a:latin typeface="Open Sans"/>
              </a:rPr>
              <a:t>Exposed to damaging systemic misogynist, homophobic, </a:t>
            </a:r>
            <a:endParaRPr lang="en-US" sz="2000">
              <a:solidFill>
                <a:srgbClr val="000000"/>
              </a:solidFill>
              <a:latin typeface="Calibri" panose="020F0502020204030204"/>
              <a:ea typeface="Calibri" panose="020F0502020204030204"/>
              <a:cs typeface="Calibri" panose="020F0502020204030204"/>
            </a:endParaRPr>
          </a:p>
          <a:p>
            <a:r>
              <a:rPr lang="en-US" sz="2000">
                <a:solidFill>
                  <a:srgbClr val="242424"/>
                </a:solidFill>
                <a:latin typeface="Open Sans"/>
              </a:rPr>
              <a:t>transphobic, and racist ideology and violence; diverts attention away from </a:t>
            </a:r>
            <a:r>
              <a:rPr lang="en-US" sz="2000" b="1">
                <a:solidFill>
                  <a:srgbClr val="242424"/>
                </a:solidFill>
                <a:latin typeface="Open Sans"/>
              </a:rPr>
              <a:t>the system</a:t>
            </a:r>
            <a:r>
              <a:rPr lang="en-US" sz="2000">
                <a:solidFill>
                  <a:srgbClr val="242424"/>
                </a:solidFill>
                <a:latin typeface="Open Sans"/>
              </a:rPr>
              <a:t> to the </a:t>
            </a:r>
            <a:r>
              <a:rPr lang="en-US" sz="2000" err="1">
                <a:solidFill>
                  <a:srgbClr val="242424"/>
                </a:solidFill>
                <a:latin typeface="Open Sans"/>
              </a:rPr>
              <a:t>marginalised</a:t>
            </a:r>
            <a:r>
              <a:rPr lang="en-US" sz="2000">
                <a:solidFill>
                  <a:srgbClr val="242424"/>
                </a:solidFill>
                <a:latin typeface="Open Sans"/>
              </a:rPr>
              <a:t> = "in" fighting tactic.</a:t>
            </a:r>
            <a:endParaRPr lang="en-US" sz="2000">
              <a:solidFill>
                <a:srgbClr val="242424"/>
              </a:solidFill>
              <a:latin typeface="Open Sans"/>
              <a:ea typeface="Open Sans"/>
              <a:cs typeface="Open Sans"/>
            </a:endParaRPr>
          </a:p>
          <a:p>
            <a:endParaRPr lang="en-US" sz="2000">
              <a:solidFill>
                <a:srgbClr val="242424"/>
              </a:solidFill>
              <a:latin typeface="Open Sans"/>
              <a:ea typeface="Open Sans"/>
              <a:cs typeface="Open Sans"/>
            </a:endParaRPr>
          </a:p>
        </p:txBody>
      </p:sp>
      <p:sp>
        <p:nvSpPr>
          <p:cNvPr id="24" name="Rectangle: Rounded Corners 23">
            <a:extLst>
              <a:ext uri="{FF2B5EF4-FFF2-40B4-BE49-F238E27FC236}">
                <a16:creationId xmlns:a16="http://schemas.microsoft.com/office/drawing/2014/main" id="{A59A9642-E202-4B5D-4BEA-46EA01AADE6B}"/>
              </a:ext>
            </a:extLst>
          </p:cNvPr>
          <p:cNvSpPr/>
          <p:nvPr/>
        </p:nvSpPr>
        <p:spPr>
          <a:xfrm>
            <a:off x="3652762" y="622903"/>
            <a:ext cx="4136571" cy="224971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E4508B0-76F9-8DC3-00A0-4EB129572CE9}"/>
              </a:ext>
            </a:extLst>
          </p:cNvPr>
          <p:cNvGrpSpPr/>
          <p:nvPr/>
        </p:nvGrpSpPr>
        <p:grpSpPr>
          <a:xfrm>
            <a:off x="177732" y="610807"/>
            <a:ext cx="3258502" cy="2280093"/>
            <a:chOff x="4229637" y="1590521"/>
            <a:chExt cx="3258502" cy="2462987"/>
          </a:xfrm>
        </p:grpSpPr>
        <p:sp>
          <p:nvSpPr>
            <p:cNvPr id="9" name="TextBox 8">
              <a:extLst>
                <a:ext uri="{FF2B5EF4-FFF2-40B4-BE49-F238E27FC236}">
                  <a16:creationId xmlns:a16="http://schemas.microsoft.com/office/drawing/2014/main" id="{C2AF65F3-0D0C-1879-E731-B458D66B8A8A}"/>
                </a:ext>
              </a:extLst>
            </p:cNvPr>
            <p:cNvSpPr txBox="1"/>
            <p:nvPr/>
          </p:nvSpPr>
          <p:spPr>
            <a:xfrm>
              <a:off x="5411318" y="1656089"/>
              <a:ext cx="9531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a:cs typeface="Segoe UI"/>
                </a:rPr>
                <a:t>Class </a:t>
              </a:r>
              <a:endParaRPr lang="en-US" sz="2000">
                <a:latin typeface="Open Sans"/>
                <a:ea typeface="Open Sans"/>
                <a:cs typeface="Segoe UI"/>
              </a:endParaRPr>
            </a:p>
          </p:txBody>
        </p:sp>
        <p:sp>
          <p:nvSpPr>
            <p:cNvPr id="11" name="TextBox 10">
              <a:extLst>
                <a:ext uri="{FF2B5EF4-FFF2-40B4-BE49-F238E27FC236}">
                  <a16:creationId xmlns:a16="http://schemas.microsoft.com/office/drawing/2014/main" id="{9ACD7516-E95F-6A06-A0A9-9F2EF6943169}"/>
                </a:ext>
              </a:extLst>
            </p:cNvPr>
            <p:cNvSpPr txBox="1"/>
            <p:nvPr/>
          </p:nvSpPr>
          <p:spPr>
            <a:xfrm>
              <a:off x="4229637" y="1958982"/>
              <a:ext cx="3258502" cy="2094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err="1">
                  <a:latin typeface="Open Sans"/>
                </a:rPr>
                <a:t>Stigmatised</a:t>
              </a:r>
              <a:r>
                <a:rPr lang="en-US" sz="2000">
                  <a:latin typeface="Open Sans"/>
                </a:rPr>
                <a:t> as uneducated, lazy, prone to violence, substance use, to blame for their poverty &amp; unemployment.</a:t>
              </a:r>
              <a:endParaRPr lang="en-US">
                <a:ea typeface="Calibri"/>
                <a:cs typeface="Calibri"/>
              </a:endParaRPr>
            </a:p>
          </p:txBody>
        </p:sp>
        <p:sp>
          <p:nvSpPr>
            <p:cNvPr id="25" name="Rectangle: Rounded Corners 24">
              <a:extLst>
                <a:ext uri="{FF2B5EF4-FFF2-40B4-BE49-F238E27FC236}">
                  <a16:creationId xmlns:a16="http://schemas.microsoft.com/office/drawing/2014/main" id="{7CAFE598-BDEE-1CC8-26EC-A2E0A75A13F4}"/>
                </a:ext>
              </a:extLst>
            </p:cNvPr>
            <p:cNvSpPr/>
            <p:nvPr/>
          </p:nvSpPr>
          <p:spPr>
            <a:xfrm>
              <a:off x="4233333" y="1590521"/>
              <a:ext cx="3253619" cy="2443239"/>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Rounded Corners 25">
            <a:extLst>
              <a:ext uri="{FF2B5EF4-FFF2-40B4-BE49-F238E27FC236}">
                <a16:creationId xmlns:a16="http://schemas.microsoft.com/office/drawing/2014/main" id="{C01174EA-CF22-96C5-37F4-786874D4A2C8}"/>
              </a:ext>
            </a:extLst>
          </p:cNvPr>
          <p:cNvSpPr/>
          <p:nvPr/>
        </p:nvSpPr>
        <p:spPr>
          <a:xfrm>
            <a:off x="7958666" y="610807"/>
            <a:ext cx="4039809" cy="224971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7EBEA5-D17E-35BD-5FD7-1358339881DA}"/>
              </a:ext>
            </a:extLst>
          </p:cNvPr>
          <p:cNvSpPr txBox="1"/>
          <p:nvPr/>
        </p:nvSpPr>
        <p:spPr>
          <a:xfrm>
            <a:off x="95574" y="6132033"/>
            <a:ext cx="12677038" cy="72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42424"/>
                </a:solidFill>
                <a:latin typeface="Open Sans"/>
              </a:rPr>
              <a:t>Disconnects men from meaningful personal, social relationships, love and esteem, community connection, belonging and solidarity; Isolation and loneliness. </a:t>
            </a:r>
            <a:r>
              <a:rPr lang="en-US" sz="2000">
                <a:latin typeface="Open Sans"/>
              </a:rPr>
              <a:t> </a:t>
            </a:r>
            <a:endParaRPr lang="en-US">
              <a:ea typeface="Calibri"/>
              <a:cs typeface="Calibri"/>
            </a:endParaRPr>
          </a:p>
        </p:txBody>
      </p:sp>
    </p:spTree>
    <p:extLst>
      <p:ext uri="{BB962C8B-B14F-4D97-AF65-F5344CB8AC3E}">
        <p14:creationId xmlns:p14="http://schemas.microsoft.com/office/powerpoint/2010/main" val="3451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P spid="21" grpId="0"/>
      <p:bldP spid="23" grpId="0"/>
      <p:bldP spid="24" grpId="0" animBg="1"/>
      <p:bldP spid="26"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F834CF-CB86-E7D3-9307-3B45D15A7603}"/>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E2E43F7-53A6-53B2-25BA-DB7F7BF6659B}"/>
              </a:ext>
            </a:extLst>
          </p:cNvPr>
          <p:cNvSpPr/>
          <p:nvPr/>
        </p:nvSpPr>
        <p:spPr>
          <a:xfrm>
            <a:off x="6168054" y="1980618"/>
            <a:ext cx="5906898" cy="162746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Arial"/>
              <a:buChar char="•"/>
            </a:pPr>
            <a:r>
              <a:rPr lang="en-US" sz="2000">
                <a:solidFill>
                  <a:srgbClr val="000000"/>
                </a:solidFill>
                <a:latin typeface="Open Sans"/>
                <a:ea typeface="Open Sans"/>
                <a:cs typeface="Open Sans"/>
              </a:rPr>
              <a:t>Produces hierarchies of stigma experiences</a:t>
            </a:r>
          </a:p>
          <a:p>
            <a:pPr marL="342900" indent="-342900">
              <a:buFont typeface="Arial"/>
              <a:buChar char="•"/>
            </a:pPr>
            <a:r>
              <a:rPr lang="en-US" sz="2000" err="1">
                <a:solidFill>
                  <a:srgbClr val="000000"/>
                </a:solidFill>
                <a:latin typeface="Open Sans"/>
                <a:ea typeface="Open Sans"/>
                <a:cs typeface="Open Sans"/>
              </a:rPr>
              <a:t>Marginalised</a:t>
            </a:r>
            <a:r>
              <a:rPr lang="en-US" sz="2000">
                <a:solidFill>
                  <a:srgbClr val="000000"/>
                </a:solidFill>
                <a:latin typeface="Open Sans"/>
                <a:ea typeface="Open Sans"/>
                <a:cs typeface="Open Sans"/>
              </a:rPr>
              <a:t> groups' mental health is positioned as a "special interest" issue</a:t>
            </a:r>
            <a:endParaRPr lang="en-US" sz="2000">
              <a:solidFill>
                <a:srgbClr val="FFFFFF"/>
              </a:solidFill>
              <a:latin typeface="Open Sans"/>
              <a:ea typeface="Open Sans"/>
              <a:cs typeface="Open Sans"/>
            </a:endParaRPr>
          </a:p>
          <a:p>
            <a:pPr marL="342900" indent="-342900">
              <a:buFont typeface="Arial"/>
              <a:buChar char="•"/>
            </a:pPr>
            <a:r>
              <a:rPr lang="en-US" sz="2000" err="1">
                <a:solidFill>
                  <a:srgbClr val="000000"/>
                </a:solidFill>
                <a:latin typeface="Open Sans"/>
                <a:ea typeface="Open Sans"/>
                <a:cs typeface="Open Sans"/>
              </a:rPr>
              <a:t>Marginalised</a:t>
            </a:r>
            <a:r>
              <a:rPr lang="en-US" sz="2000">
                <a:solidFill>
                  <a:srgbClr val="000000"/>
                </a:solidFill>
                <a:latin typeface="Open Sans"/>
                <a:ea typeface="Open Sans"/>
                <a:cs typeface="Open Sans"/>
              </a:rPr>
              <a:t> groups are rendered invisible</a:t>
            </a:r>
          </a:p>
        </p:txBody>
      </p:sp>
      <p:sp>
        <p:nvSpPr>
          <p:cNvPr id="2" name="TextBox 1">
            <a:extLst>
              <a:ext uri="{FF2B5EF4-FFF2-40B4-BE49-F238E27FC236}">
                <a16:creationId xmlns:a16="http://schemas.microsoft.com/office/drawing/2014/main" id="{EDB84A8D-B6FB-9AC0-11D0-C9420D7EAA7A}"/>
              </a:ext>
            </a:extLst>
          </p:cNvPr>
          <p:cNvSpPr txBox="1"/>
          <p:nvPr/>
        </p:nvSpPr>
        <p:spPr>
          <a:xfrm>
            <a:off x="218090" y="1072056"/>
            <a:ext cx="118346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Open Sans"/>
                <a:cs typeface="Segoe UI"/>
              </a:rPr>
              <a:t>"The intersectional approach </a:t>
            </a:r>
            <a:r>
              <a:rPr lang="en-US" sz="2400" b="1">
                <a:latin typeface="Open Sans"/>
                <a:cs typeface="Segoe UI"/>
              </a:rPr>
              <a:t>doesn’t include </a:t>
            </a:r>
            <a:r>
              <a:rPr lang="en-US" sz="2400">
                <a:latin typeface="Open Sans"/>
                <a:cs typeface="Segoe UI"/>
              </a:rPr>
              <a:t>white, Scottish men and they face some of the </a:t>
            </a:r>
            <a:r>
              <a:rPr lang="en-US" sz="2400" b="1">
                <a:solidFill>
                  <a:srgbClr val="FF0000"/>
                </a:solidFill>
                <a:latin typeface="Open Sans"/>
                <a:cs typeface="Segoe UI"/>
              </a:rPr>
              <a:t>most significant</a:t>
            </a:r>
            <a:r>
              <a:rPr lang="en-US" sz="2400">
                <a:solidFill>
                  <a:srgbClr val="FF0000"/>
                </a:solidFill>
                <a:latin typeface="Open Sans"/>
                <a:cs typeface="Segoe UI"/>
              </a:rPr>
              <a:t> </a:t>
            </a:r>
            <a:r>
              <a:rPr lang="en-US" sz="2400">
                <a:latin typeface="Open Sans"/>
                <a:cs typeface="Segoe UI"/>
              </a:rPr>
              <a:t>mental health suicide</a:t>
            </a:r>
            <a:r>
              <a:rPr lang="en-US" sz="2400" b="1">
                <a:solidFill>
                  <a:srgbClr val="FF0000"/>
                </a:solidFill>
                <a:latin typeface="Open Sans"/>
                <a:cs typeface="Segoe UI"/>
              </a:rPr>
              <a:t> stigma</a:t>
            </a:r>
            <a:r>
              <a:rPr lang="en-US" sz="2400">
                <a:latin typeface="Open Sans"/>
                <a:cs typeface="Segoe UI"/>
              </a:rPr>
              <a:t>." </a:t>
            </a:r>
            <a:endParaRPr lang="en-US" sz="2400"/>
          </a:p>
        </p:txBody>
      </p:sp>
      <p:sp>
        <p:nvSpPr>
          <p:cNvPr id="3" name="TextBox 2">
            <a:extLst>
              <a:ext uri="{FF2B5EF4-FFF2-40B4-BE49-F238E27FC236}">
                <a16:creationId xmlns:a16="http://schemas.microsoft.com/office/drawing/2014/main" id="{7EFC6509-76E7-5997-AC04-2767BF56CDE4}"/>
              </a:ext>
            </a:extLst>
          </p:cNvPr>
          <p:cNvSpPr txBox="1"/>
          <p:nvPr/>
        </p:nvSpPr>
        <p:spPr>
          <a:xfrm>
            <a:off x="231451" y="467711"/>
            <a:ext cx="121072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Open Sans"/>
              </a:rPr>
              <a:t>Misdirection = Division / Clarity and Transparency = Solidarity</a:t>
            </a:r>
            <a:endParaRPr lang="en-US" sz="2800"/>
          </a:p>
        </p:txBody>
      </p:sp>
      <p:sp>
        <p:nvSpPr>
          <p:cNvPr id="7" name="Rectangle: Rounded Corners 6">
            <a:extLst>
              <a:ext uri="{FF2B5EF4-FFF2-40B4-BE49-F238E27FC236}">
                <a16:creationId xmlns:a16="http://schemas.microsoft.com/office/drawing/2014/main" id="{11EC882C-5E4E-A7E0-FB45-00BC378BD6B4}"/>
              </a:ext>
            </a:extLst>
          </p:cNvPr>
          <p:cNvSpPr/>
          <p:nvPr/>
        </p:nvSpPr>
        <p:spPr>
          <a:xfrm>
            <a:off x="159980" y="5428066"/>
            <a:ext cx="5636800" cy="1130380"/>
          </a:xfrm>
          <a:prstGeom prst="round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White men are positioned as the 'universal norm' and are centered. </a:t>
            </a:r>
          </a:p>
        </p:txBody>
      </p:sp>
      <p:sp>
        <p:nvSpPr>
          <p:cNvPr id="4" name="Rectangle: Rounded Corners 3">
            <a:extLst>
              <a:ext uri="{FF2B5EF4-FFF2-40B4-BE49-F238E27FC236}">
                <a16:creationId xmlns:a16="http://schemas.microsoft.com/office/drawing/2014/main" id="{E8652114-63DA-BE91-FC74-1F6483AADB9F}"/>
              </a:ext>
            </a:extLst>
          </p:cNvPr>
          <p:cNvSpPr/>
          <p:nvPr/>
        </p:nvSpPr>
        <p:spPr>
          <a:xfrm>
            <a:off x="178500" y="1915557"/>
            <a:ext cx="5660820" cy="1665282"/>
          </a:xfrm>
          <a:prstGeom prst="round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White men's mental health is framed as a "national crisis", </a:t>
            </a:r>
            <a:r>
              <a:rPr lang="en-US" sz="2000" b="1">
                <a:solidFill>
                  <a:srgbClr val="000000"/>
                </a:solidFill>
                <a:latin typeface="Open Sans"/>
                <a:ea typeface="Open Sans"/>
                <a:cs typeface="Open Sans"/>
              </a:rPr>
              <a:t>e</a:t>
            </a:r>
            <a:r>
              <a:rPr lang="en-US" sz="2000" b="1">
                <a:solidFill>
                  <a:srgbClr val="000000"/>
                </a:solidFill>
                <a:latin typeface="Open Sans"/>
                <a:ea typeface="+mn-lt"/>
                <a:cs typeface="+mn-lt"/>
              </a:rPr>
              <a:t>masculation</a:t>
            </a:r>
            <a:r>
              <a:rPr lang="en-US" sz="2000">
                <a:solidFill>
                  <a:srgbClr val="000000"/>
                </a:solidFill>
                <a:latin typeface="Open Sans"/>
                <a:ea typeface="+mn-lt"/>
                <a:cs typeface="+mn-lt"/>
              </a:rPr>
              <a:t> is positioned as the 'worst' stigma </a:t>
            </a:r>
            <a:r>
              <a:rPr lang="en-US" sz="2000">
                <a:solidFill>
                  <a:srgbClr val="000000"/>
                </a:solidFill>
                <a:latin typeface="Open Sans"/>
                <a:ea typeface="Open Sans"/>
                <a:cs typeface="Open Sans"/>
              </a:rPr>
              <a:t>without a nuanced, intersectional analysis. </a:t>
            </a:r>
            <a:endParaRPr lang="en-US" sz="2000">
              <a:solidFill>
                <a:srgbClr val="000000"/>
              </a:solidFill>
              <a:latin typeface="Open Sans"/>
              <a:ea typeface="Calibri"/>
              <a:cs typeface="Calibri"/>
            </a:endParaRPr>
          </a:p>
        </p:txBody>
      </p:sp>
      <p:sp>
        <p:nvSpPr>
          <p:cNvPr id="5" name="Rectangle: Rounded Corners 4">
            <a:extLst>
              <a:ext uri="{FF2B5EF4-FFF2-40B4-BE49-F238E27FC236}">
                <a16:creationId xmlns:a16="http://schemas.microsoft.com/office/drawing/2014/main" id="{F11ADE1A-A988-5383-533A-DE9D9406FDBA}"/>
              </a:ext>
            </a:extLst>
          </p:cNvPr>
          <p:cNvSpPr/>
          <p:nvPr/>
        </p:nvSpPr>
        <p:spPr>
          <a:xfrm>
            <a:off x="173383" y="3881244"/>
            <a:ext cx="5635538" cy="1303726"/>
          </a:xfrm>
          <a:prstGeom prst="round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mn-lt"/>
                <a:cs typeface="+mn-lt"/>
              </a:rPr>
              <a:t>Focus on numbers of white male suicides (as the largest demographic group).  </a:t>
            </a:r>
            <a:endParaRPr lang="en-US" sz="2000">
              <a:solidFill>
                <a:srgbClr val="000000"/>
              </a:solidFill>
              <a:latin typeface="Open Sans"/>
              <a:ea typeface="Calibri"/>
              <a:cs typeface="Calibri"/>
            </a:endParaRPr>
          </a:p>
        </p:txBody>
      </p:sp>
      <p:sp>
        <p:nvSpPr>
          <p:cNvPr id="11" name="Rectangle: Rounded Corners 10">
            <a:extLst>
              <a:ext uri="{FF2B5EF4-FFF2-40B4-BE49-F238E27FC236}">
                <a16:creationId xmlns:a16="http://schemas.microsoft.com/office/drawing/2014/main" id="{ADFE6742-2278-86C0-170A-3E53730E0983}"/>
              </a:ext>
            </a:extLst>
          </p:cNvPr>
          <p:cNvSpPr/>
          <p:nvPr/>
        </p:nvSpPr>
        <p:spPr>
          <a:xfrm>
            <a:off x="6142235" y="3648548"/>
            <a:ext cx="5914772" cy="163997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Arial"/>
              <a:buChar char="•"/>
            </a:pPr>
            <a:r>
              <a:rPr lang="en-US" sz="2000">
                <a:solidFill>
                  <a:srgbClr val="000000"/>
                </a:solidFill>
                <a:latin typeface="Open Sans"/>
                <a:ea typeface="Open Sans"/>
                <a:cs typeface="Open Sans"/>
              </a:rPr>
              <a:t>Obscures critically high rates and crises within communities with smaller demographic numbers</a:t>
            </a:r>
            <a:endParaRPr lang="en-US">
              <a:solidFill>
                <a:srgbClr val="FFFFFF"/>
              </a:solidFill>
              <a:latin typeface="Calibri" panose="020F0502020204030204"/>
              <a:ea typeface="Calibri" panose="020F0502020204030204"/>
              <a:cs typeface="Calibri" panose="020F0502020204030204"/>
            </a:endParaRPr>
          </a:p>
          <a:p>
            <a:pPr marL="342900" indent="-342900">
              <a:buFont typeface="Arial"/>
              <a:buChar char="•"/>
            </a:pPr>
            <a:r>
              <a:rPr lang="en-US" sz="2000">
                <a:solidFill>
                  <a:srgbClr val="000000"/>
                </a:solidFill>
                <a:latin typeface="Open Sans"/>
                <a:ea typeface="Open Sans"/>
                <a:cs typeface="Open Sans"/>
              </a:rPr>
              <a:t>Fails to attend to compromised data collection</a:t>
            </a:r>
            <a:endParaRPr lang="en-US">
              <a:ea typeface="Calibri"/>
              <a:cs typeface="Calibri"/>
            </a:endParaRPr>
          </a:p>
        </p:txBody>
      </p:sp>
      <p:sp>
        <p:nvSpPr>
          <p:cNvPr id="6" name="Rectangle: Rounded Corners 5">
            <a:extLst>
              <a:ext uri="{FF2B5EF4-FFF2-40B4-BE49-F238E27FC236}">
                <a16:creationId xmlns:a16="http://schemas.microsoft.com/office/drawing/2014/main" id="{A5FF2773-08D5-BEA7-DA46-CF489C9B0604}"/>
              </a:ext>
            </a:extLst>
          </p:cNvPr>
          <p:cNvSpPr/>
          <p:nvPr/>
        </p:nvSpPr>
        <p:spPr>
          <a:xfrm>
            <a:off x="6139743" y="5311830"/>
            <a:ext cx="5920936" cy="149200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Arial"/>
              <a:buChar char="•"/>
            </a:pPr>
            <a:r>
              <a:rPr lang="en-US" sz="2000">
                <a:solidFill>
                  <a:srgbClr val="000000"/>
                </a:solidFill>
                <a:latin typeface="Open Sans"/>
                <a:ea typeface="Open Sans"/>
                <a:cs typeface="Open Sans"/>
              </a:rPr>
              <a:t>Compromised access to and quality of services for everyone else </a:t>
            </a:r>
            <a:endParaRPr lang="en-US"/>
          </a:p>
          <a:p>
            <a:pPr marL="342900" indent="-342900">
              <a:buFont typeface="Arial"/>
              <a:buChar char="•"/>
            </a:pPr>
            <a:r>
              <a:rPr lang="en-US" sz="2000">
                <a:solidFill>
                  <a:srgbClr val="000000"/>
                </a:solidFill>
                <a:latin typeface="Open Sans"/>
                <a:ea typeface="Open Sans"/>
                <a:cs typeface="Open Sans"/>
              </a:rPr>
              <a:t>Neglects culturally safe services for </a:t>
            </a:r>
            <a:r>
              <a:rPr lang="en-US" sz="2000" err="1">
                <a:solidFill>
                  <a:srgbClr val="000000"/>
                </a:solidFill>
                <a:latin typeface="Open Sans"/>
                <a:ea typeface="Open Sans"/>
                <a:cs typeface="Open Sans"/>
              </a:rPr>
              <a:t>marginalised</a:t>
            </a:r>
            <a:r>
              <a:rPr lang="en-US" sz="2000">
                <a:solidFill>
                  <a:srgbClr val="000000"/>
                </a:solidFill>
                <a:latin typeface="Open Sans"/>
                <a:ea typeface="Open Sans"/>
                <a:cs typeface="Open Sans"/>
              </a:rPr>
              <a:t> communities</a:t>
            </a:r>
            <a:endParaRPr lang="en-US">
              <a:ea typeface="Calibri" panose="020F0502020204030204"/>
              <a:cs typeface="Calibri" panose="020F0502020204030204"/>
            </a:endParaRPr>
          </a:p>
        </p:txBody>
      </p:sp>
      <p:sp>
        <p:nvSpPr>
          <p:cNvPr id="12" name="Arrow: Right 11">
            <a:extLst>
              <a:ext uri="{FF2B5EF4-FFF2-40B4-BE49-F238E27FC236}">
                <a16:creationId xmlns:a16="http://schemas.microsoft.com/office/drawing/2014/main" id="{69ED37DE-B78C-6347-1D11-077561592A64}"/>
              </a:ext>
            </a:extLst>
          </p:cNvPr>
          <p:cNvSpPr/>
          <p:nvPr/>
        </p:nvSpPr>
        <p:spPr>
          <a:xfrm>
            <a:off x="5731944" y="4183634"/>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row: Right 13">
            <a:extLst>
              <a:ext uri="{FF2B5EF4-FFF2-40B4-BE49-F238E27FC236}">
                <a16:creationId xmlns:a16="http://schemas.microsoft.com/office/drawing/2014/main" id="{2F4930F9-EE9B-556C-AC46-B591E8EDEFDC}"/>
              </a:ext>
            </a:extLst>
          </p:cNvPr>
          <p:cNvSpPr/>
          <p:nvPr/>
        </p:nvSpPr>
        <p:spPr>
          <a:xfrm>
            <a:off x="5731941" y="5697726"/>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row: Right 16">
            <a:extLst>
              <a:ext uri="{FF2B5EF4-FFF2-40B4-BE49-F238E27FC236}">
                <a16:creationId xmlns:a16="http://schemas.microsoft.com/office/drawing/2014/main" id="{9178CBB7-4BB1-5BBA-410A-13018CC59C13}"/>
              </a:ext>
            </a:extLst>
          </p:cNvPr>
          <p:cNvSpPr/>
          <p:nvPr/>
        </p:nvSpPr>
        <p:spPr>
          <a:xfrm>
            <a:off x="5748445" y="2515560"/>
            <a:ext cx="638693" cy="550826"/>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2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animBg="1"/>
      <p:bldP spid="4" grpId="0" animBg="1"/>
      <p:bldP spid="5" grpId="0" animBg="1"/>
      <p:bldP spid="11" grpId="0" animBg="1"/>
      <p:bldP spid="6" grpId="0" animBg="1"/>
      <p:bldP spid="12" grpId="0" animBg="1"/>
      <p:bldP spid="14"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EA8EA3-3718-9651-E30D-D92B00ECBEB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5FED8D8-2E3B-7A87-7C03-C3A808CCE9FD}"/>
              </a:ext>
            </a:extLst>
          </p:cNvPr>
          <p:cNvSpPr txBox="1"/>
          <p:nvPr/>
        </p:nvSpPr>
        <p:spPr>
          <a:xfrm>
            <a:off x="1255987" y="2955471"/>
            <a:ext cx="96883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Open Sans"/>
                <a:ea typeface="Open Sans"/>
                <a:cs typeface="Open Sans"/>
              </a:rPr>
              <a:t>Pause to process</a:t>
            </a:r>
          </a:p>
          <a:p>
            <a:pPr algn="ctr"/>
            <a:r>
              <a:rPr lang="en-US" sz="2800">
                <a:latin typeface="Open Sans"/>
                <a:ea typeface="Open Sans"/>
                <a:cs typeface="Open Sans"/>
              </a:rPr>
              <a:t>To what extent does this analysis resonate with you?</a:t>
            </a:r>
          </a:p>
        </p:txBody>
      </p:sp>
    </p:spTree>
    <p:extLst>
      <p:ext uri="{BB962C8B-B14F-4D97-AF65-F5344CB8AC3E}">
        <p14:creationId xmlns:p14="http://schemas.microsoft.com/office/powerpoint/2010/main" val="317054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A5B6562-8B53-4357-B2F3-3750767B5F65}"/>
              </a:ext>
            </a:extLst>
          </p:cNvPr>
          <p:cNvPicPr>
            <a:picLocks noGrp="1" noChangeAspect="1"/>
          </p:cNvPicPr>
          <p:nvPr>
            <p:ph idx="1"/>
          </p:nvPr>
        </p:nvPicPr>
        <p:blipFill>
          <a:blip r:embed="rId4"/>
          <a:stretch>
            <a:fillRect/>
          </a:stretch>
        </p:blipFill>
        <p:spPr>
          <a:xfrm>
            <a:off x="751051" y="560389"/>
            <a:ext cx="4189878" cy="6103937"/>
          </a:xfrm>
          <a:prstGeom prst="rect">
            <a:avLst/>
          </a:prstGeom>
        </p:spPr>
      </p:pic>
      <p:sp>
        <p:nvSpPr>
          <p:cNvPr id="3" name="TextBox 2">
            <a:extLst>
              <a:ext uri="{FF2B5EF4-FFF2-40B4-BE49-F238E27FC236}">
                <a16:creationId xmlns:a16="http://schemas.microsoft.com/office/drawing/2014/main" id="{89541434-5484-E215-4907-D6BF990E8B6A}"/>
              </a:ext>
            </a:extLst>
          </p:cNvPr>
          <p:cNvSpPr txBox="1"/>
          <p:nvPr/>
        </p:nvSpPr>
        <p:spPr>
          <a:xfrm>
            <a:off x="5286221" y="760046"/>
            <a:ext cx="655310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mn-lt"/>
                <a:cs typeface="+mn-lt"/>
              </a:rPr>
              <a:t>"This resource comes at a crucial point in history, it is a result of women’s own lived experience, navigating challenging circumstances. Who best could shine a guiding light than one who has been there?"</a:t>
            </a:r>
            <a:endParaRPr lang="en-US" sz="2800">
              <a:ea typeface="+mn-lt"/>
              <a:cs typeface="+mn-lt"/>
            </a:endParaRPr>
          </a:p>
          <a:p>
            <a:endParaRPr lang="en-GB" sz="2800">
              <a:ea typeface="+mn-lt"/>
              <a:cs typeface="+mn-lt"/>
            </a:endParaRPr>
          </a:p>
          <a:p>
            <a:r>
              <a:rPr lang="en-GB" sz="2400" b="1">
                <a:ea typeface="+mn-lt"/>
                <a:cs typeface="+mn-lt"/>
              </a:rPr>
              <a:t>[Angie’s Introduction]</a:t>
            </a:r>
            <a:endParaRPr lang="en-US" sz="2400" b="1">
              <a:ea typeface="Calibri"/>
              <a:cs typeface="Calibri"/>
            </a:endParaRPr>
          </a:p>
        </p:txBody>
      </p:sp>
      <p:sp>
        <p:nvSpPr>
          <p:cNvPr id="2" name="TextBox 1">
            <a:extLst>
              <a:ext uri="{FF2B5EF4-FFF2-40B4-BE49-F238E27FC236}">
                <a16:creationId xmlns:a16="http://schemas.microsoft.com/office/drawing/2014/main" id="{3EDC93B3-1340-EA22-47D1-03DB5DFC948E}"/>
              </a:ext>
            </a:extLst>
          </p:cNvPr>
          <p:cNvSpPr txBox="1"/>
          <p:nvPr/>
        </p:nvSpPr>
        <p:spPr>
          <a:xfrm>
            <a:off x="4953000" y="4648200"/>
            <a:ext cx="68834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latin typeface="Open Sans"/>
                <a:cs typeface="Segoe UI"/>
              </a:rPr>
              <a:t>Highlighting the </a:t>
            </a:r>
            <a:r>
              <a:rPr lang="en-GB" sz="2000" b="1">
                <a:latin typeface="Open Sans"/>
                <a:cs typeface="Segoe UI"/>
              </a:rPr>
              <a:t>"urgency of intersectionality".</a:t>
            </a:r>
            <a:endParaRPr lang="en-GB" sz="2000" b="1">
              <a:latin typeface="Open Sans"/>
              <a:ea typeface="Open Sans"/>
              <a:cs typeface="Segoe UI"/>
            </a:endParaRPr>
          </a:p>
          <a:p>
            <a:pPr marL="342900" indent="-342900">
              <a:buFont typeface="Arial"/>
              <a:buChar char="•"/>
            </a:pPr>
            <a:endParaRPr lang="en-GB" sz="2000">
              <a:latin typeface="Open Sans"/>
              <a:ea typeface="Open Sans"/>
              <a:cs typeface="Segoe UI"/>
            </a:endParaRPr>
          </a:p>
          <a:p>
            <a:pPr marL="342900" indent="-342900">
              <a:buFont typeface="Arial"/>
              <a:buChar char="•"/>
            </a:pPr>
            <a:r>
              <a:rPr lang="en-GB" sz="2000" b="1">
                <a:latin typeface="Open Sans"/>
                <a:cs typeface="Segoe UI"/>
              </a:rPr>
              <a:t>Creativity as a tool for:</a:t>
            </a:r>
            <a:r>
              <a:rPr lang="en-GB" sz="2000">
                <a:latin typeface="Open Sans"/>
                <a:cs typeface="Segoe UI"/>
              </a:rPr>
              <a:t> supporting healing and wellbeing, connection and solidarity, having challenging conversations and for transformation.</a:t>
            </a:r>
            <a:endParaRPr lang="en-GB" sz="2000">
              <a:latin typeface="Open Sans"/>
              <a:ea typeface="Open Sans"/>
              <a:cs typeface="Segoe UI"/>
            </a:endParaRPr>
          </a:p>
        </p:txBody>
      </p:sp>
    </p:spTree>
    <p:extLst>
      <p:ext uri="{BB962C8B-B14F-4D97-AF65-F5344CB8AC3E}">
        <p14:creationId xmlns:p14="http://schemas.microsoft.com/office/powerpoint/2010/main" val="203834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1475880-29AF-F80B-4020-B9E2CDACB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058BF-8DC7-5841-90FC-A0FD250F5354}"/>
              </a:ext>
            </a:extLst>
          </p:cNvPr>
          <p:cNvSpPr>
            <a:spLocks noGrp="1"/>
          </p:cNvSpPr>
          <p:nvPr>
            <p:ph type="title"/>
          </p:nvPr>
        </p:nvSpPr>
        <p:spPr>
          <a:xfrm>
            <a:off x="838200" y="604044"/>
            <a:ext cx="10515600" cy="1325563"/>
          </a:xfrm>
        </p:spPr>
        <p:txBody>
          <a:bodyPr>
            <a:normAutofit/>
          </a:bodyPr>
          <a:lstStyle/>
          <a:p>
            <a:pPr algn="ctr"/>
            <a:r>
              <a:rPr lang="en-GB" sz="5400" b="1">
                <a:latin typeface="Open Sans Extrabold"/>
                <a:ea typeface="Open Sans Extrabold"/>
                <a:cs typeface="Open Sans Extrabold"/>
              </a:rPr>
              <a:t>Activity:</a:t>
            </a:r>
            <a:r>
              <a:rPr lang="en-GB" sz="5400">
                <a:latin typeface="Open Sans Extrabold"/>
                <a:ea typeface="Open Sans Extrabold"/>
                <a:cs typeface="Open Sans Extrabold"/>
              </a:rPr>
              <a:t> Looking Sideways</a:t>
            </a:r>
            <a:endParaRPr lang="en-GB" sz="54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7E01703F-C9F9-4386-12AF-FF97E7DC59EC}"/>
              </a:ext>
            </a:extLst>
          </p:cNvPr>
          <p:cNvSpPr>
            <a:spLocks noGrp="1"/>
          </p:cNvSpPr>
          <p:nvPr>
            <p:ph idx="1"/>
          </p:nvPr>
        </p:nvSpPr>
        <p:spPr>
          <a:xfrm>
            <a:off x="571500" y="695325"/>
            <a:ext cx="11036300" cy="4351338"/>
          </a:xfrm>
        </p:spPr>
        <p:txBody>
          <a:bodyPr vert="horz" lIns="91440" tIns="45720" rIns="91440" bIns="45720" rtlCol="0" anchor="t">
            <a:noAutofit/>
          </a:bodyPr>
          <a:lstStyle/>
          <a:p>
            <a:pPr marL="0" indent="0">
              <a:lnSpc>
                <a:spcPct val="120000"/>
              </a:lnSpc>
              <a:buNone/>
            </a:pPr>
            <a:endParaRPr lang="en-GB" b="1">
              <a:latin typeface="Open Sans"/>
              <a:ea typeface="Open Sans"/>
              <a:cs typeface="Open Sans"/>
            </a:endParaRPr>
          </a:p>
          <a:p>
            <a:pPr>
              <a:lnSpc>
                <a:spcPct val="120000"/>
              </a:lnSpc>
              <a:buAutoNum type="arabicPeriod"/>
            </a:pPr>
            <a:endParaRPr lang="en-GB" sz="2400">
              <a:latin typeface="Open Sans"/>
              <a:ea typeface="Open Sans"/>
              <a:cs typeface="Open Sans"/>
            </a:endParaRPr>
          </a:p>
          <a:p>
            <a:pPr marL="514350" indent="-514350">
              <a:lnSpc>
                <a:spcPct val="120000"/>
              </a:lnSpc>
              <a:buAutoNum type="arabicPeriod"/>
            </a:pPr>
            <a:r>
              <a:rPr lang="en-GB" sz="2400" b="1">
                <a:latin typeface="Open Sans"/>
                <a:ea typeface="Open Sans"/>
                <a:cs typeface="Open Sans"/>
              </a:rPr>
              <a:t>Pick a picture:  </a:t>
            </a:r>
            <a:r>
              <a:rPr lang="en-GB" sz="2400">
                <a:latin typeface="Open Sans"/>
                <a:ea typeface="Open Sans"/>
                <a:cs typeface="Open Sans"/>
              </a:rPr>
              <a:t>In groups of 3 or 4 take turns to choose a picture then introduce yourself and tell the group why you chose it. </a:t>
            </a:r>
            <a:r>
              <a:rPr lang="en-GB" sz="2400" b="1">
                <a:latin typeface="Open Sans"/>
                <a:ea typeface="Open Sans"/>
                <a:cs typeface="Open Sans"/>
              </a:rPr>
              <a:t>5 mins</a:t>
            </a:r>
          </a:p>
          <a:p>
            <a:pPr marL="514350" indent="-514350">
              <a:lnSpc>
                <a:spcPct val="100000"/>
              </a:lnSpc>
              <a:buAutoNum type="arabicPeriod"/>
            </a:pPr>
            <a:endParaRPr lang="en-GB" sz="2400">
              <a:latin typeface="Open Sans"/>
              <a:ea typeface="Open Sans"/>
              <a:cs typeface="Open Sans"/>
            </a:endParaRPr>
          </a:p>
          <a:p>
            <a:pPr marL="514350" indent="-514350">
              <a:lnSpc>
                <a:spcPct val="120000"/>
              </a:lnSpc>
              <a:buAutoNum type="arabicPeriod"/>
            </a:pPr>
            <a:r>
              <a:rPr lang="en-GB" sz="2400" b="1">
                <a:latin typeface="Open Sans"/>
                <a:ea typeface="Open Sans"/>
                <a:cs typeface="Open Sans"/>
              </a:rPr>
              <a:t>Stories: </a:t>
            </a:r>
            <a:r>
              <a:rPr lang="en-GB" sz="2400">
                <a:latin typeface="Open Sans"/>
                <a:ea typeface="Open Sans"/>
                <a:cs typeface="Open Sans"/>
              </a:rPr>
              <a:t>Turn to the stories and take it in turns (if you like) to read to the rest of the group. </a:t>
            </a:r>
            <a:r>
              <a:rPr lang="en-GB" sz="2400" b="1">
                <a:latin typeface="Open Sans"/>
                <a:ea typeface="Open Sans"/>
                <a:cs typeface="Open Sans"/>
              </a:rPr>
              <a:t>15 mins</a:t>
            </a:r>
          </a:p>
          <a:p>
            <a:pPr marL="514350" indent="-514350">
              <a:lnSpc>
                <a:spcPct val="100000"/>
              </a:lnSpc>
              <a:buAutoNum type="arabicPeriod"/>
            </a:pPr>
            <a:endParaRPr lang="en-GB" sz="2400">
              <a:latin typeface="Open Sans"/>
              <a:ea typeface="Open Sans"/>
              <a:cs typeface="Open Sans"/>
            </a:endParaRPr>
          </a:p>
          <a:p>
            <a:pPr marL="514350" indent="-514350">
              <a:lnSpc>
                <a:spcPct val="120000"/>
              </a:lnSpc>
              <a:buAutoNum type="arabicPeriod"/>
            </a:pPr>
            <a:r>
              <a:rPr lang="en-GB" sz="2400" b="1">
                <a:latin typeface="Open Sans"/>
                <a:ea typeface="Open Sans"/>
                <a:cs typeface="Open Sans"/>
              </a:rPr>
              <a:t>Write on a post it:</a:t>
            </a:r>
            <a:r>
              <a:rPr lang="en-GB" sz="2400">
                <a:latin typeface="Open Sans"/>
                <a:ea typeface="Open Sans"/>
                <a:cs typeface="Open Sans"/>
              </a:rPr>
              <a:t> something you will take away from this conversation. </a:t>
            </a:r>
          </a:p>
          <a:p>
            <a:pPr marL="0" indent="0">
              <a:lnSpc>
                <a:spcPct val="120000"/>
              </a:lnSpc>
              <a:buNone/>
            </a:pPr>
            <a:r>
              <a:rPr lang="en-GB" sz="2400">
                <a:latin typeface="Open Sans"/>
                <a:ea typeface="Open Sans"/>
                <a:cs typeface="Open Sans"/>
              </a:rPr>
              <a:t>We invite you to take these ideas with you as you participate in today's conference.</a:t>
            </a:r>
          </a:p>
        </p:txBody>
      </p:sp>
    </p:spTree>
    <p:extLst>
      <p:ext uri="{BB962C8B-B14F-4D97-AF65-F5344CB8AC3E}">
        <p14:creationId xmlns:p14="http://schemas.microsoft.com/office/powerpoint/2010/main" val="422478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3CC945-6146-BCB2-688C-F4118E411479}"/>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BC7AB8-EDB9-F6EC-F140-7D49172C072E}"/>
              </a:ext>
            </a:extLst>
          </p:cNvPr>
          <p:cNvPicPr>
            <a:picLocks noGrp="1" noChangeAspect="1"/>
          </p:cNvPicPr>
          <p:nvPr>
            <p:ph idx="1"/>
          </p:nvPr>
        </p:nvPicPr>
        <p:blipFill>
          <a:blip r:embed="rId4"/>
          <a:stretch>
            <a:fillRect/>
          </a:stretch>
        </p:blipFill>
        <p:spPr>
          <a:xfrm>
            <a:off x="486732" y="891383"/>
            <a:ext cx="3732678" cy="5430837"/>
          </a:xfrm>
          <a:prstGeom prst="rect">
            <a:avLst/>
          </a:prstGeom>
        </p:spPr>
      </p:pic>
      <p:sp>
        <p:nvSpPr>
          <p:cNvPr id="4" name="Content Placeholder 2">
            <a:extLst>
              <a:ext uri="{FF2B5EF4-FFF2-40B4-BE49-F238E27FC236}">
                <a16:creationId xmlns:a16="http://schemas.microsoft.com/office/drawing/2014/main" id="{27C94C50-1082-DF20-D95D-13C63605154A}"/>
              </a:ext>
            </a:extLst>
          </p:cNvPr>
          <p:cNvSpPr txBox="1">
            <a:spLocks/>
          </p:cNvSpPr>
          <p:nvPr/>
        </p:nvSpPr>
        <p:spPr>
          <a:xfrm>
            <a:off x="4767914" y="1845940"/>
            <a:ext cx="6940185" cy="37698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latin typeface="Open Sans"/>
                <a:ea typeface="Open Sans"/>
                <a:cs typeface="Open Sans"/>
              </a:rPr>
              <a:t>"What struck me most was how these small creative acts opened doors to conversations that can often feel heavy. Pressing a leaf into a cyanotype became a way of pressing pause, of honouring where we were in that moment. For some, the process was grounding; for others, it symbolised the weight of carrying multiple identities. For me, it was a reminder that healing is not linear and that meaning can be found in stillness.</a:t>
            </a:r>
            <a:endParaRPr lang="en-US" sz="2000">
              <a:latin typeface="Open Sans"/>
              <a:ea typeface="Open Sans"/>
              <a:cs typeface="Open Sans"/>
            </a:endParaRPr>
          </a:p>
          <a:p>
            <a:pPr marL="0" indent="0">
              <a:buFont typeface="Arial" panose="020B0604020202020204" pitchFamily="34" charset="0"/>
              <a:buNone/>
            </a:pPr>
            <a:r>
              <a:rPr lang="en-GB" sz="2000">
                <a:latin typeface="Open Sans"/>
                <a:ea typeface="Open Sans"/>
                <a:cs typeface="Open Sans"/>
              </a:rPr>
              <a:t>This experience affirmed that caring for our mental health requires both individual reflection and collective acknowledgement". </a:t>
            </a:r>
          </a:p>
          <a:p>
            <a:pPr marL="0" indent="0">
              <a:buFont typeface="Arial" panose="020B0604020202020204" pitchFamily="34" charset="0"/>
              <a:buNone/>
            </a:pPr>
            <a:r>
              <a:rPr lang="en-GB" sz="2000">
                <a:latin typeface="Open Sans"/>
                <a:ea typeface="Open Sans"/>
                <a:cs typeface="Open Sans"/>
              </a:rPr>
              <a:t>When we make space for creativity, for slowness, and for one another, we begin to imagine new ways of being well, ways that honour difference, that centre empathy, and that remind us we are not alone […]</a:t>
            </a:r>
          </a:p>
          <a:p>
            <a:pPr marL="0" indent="0">
              <a:buFont typeface="Arial" panose="020B0604020202020204" pitchFamily="34" charset="0"/>
              <a:buNone/>
            </a:pPr>
            <a:r>
              <a:rPr lang="en-GB" sz="2000">
                <a:latin typeface="Open Sans"/>
                <a:ea typeface="+mn-lt"/>
                <a:cs typeface="+mn-lt"/>
              </a:rPr>
              <a:t>Healing is both deeply personal and profoundly collective".</a:t>
            </a:r>
            <a:endParaRPr lang="en-GB" sz="2000">
              <a:latin typeface="Open Sans"/>
              <a:ea typeface="Calibri"/>
              <a:cs typeface="Calibri"/>
            </a:endParaRPr>
          </a:p>
          <a:p>
            <a:pPr marL="0" indent="0">
              <a:buFont typeface="Arial" panose="020B0604020202020204" pitchFamily="34" charset="0"/>
              <a:buNone/>
            </a:pPr>
            <a:endParaRPr lang="en-GB" sz="1600" b="1">
              <a:latin typeface="Open Sans"/>
              <a:ea typeface="Open Sans"/>
              <a:cs typeface="Open Sans"/>
            </a:endParaRPr>
          </a:p>
          <a:p>
            <a:pPr marL="0" indent="0">
              <a:buFont typeface="Arial" panose="020B0604020202020204" pitchFamily="34" charset="0"/>
              <a:buNone/>
            </a:pPr>
            <a:r>
              <a:rPr lang="en-GB" sz="1600" b="1">
                <a:latin typeface="Open Sans"/>
                <a:ea typeface="Open Sans"/>
                <a:cs typeface="Open Sans"/>
              </a:rPr>
              <a:t>[TK’s Threads of Healing: Mental Health, Identity, and Connection]</a:t>
            </a:r>
          </a:p>
        </p:txBody>
      </p:sp>
    </p:spTree>
    <p:extLst>
      <p:ext uri="{BB962C8B-B14F-4D97-AF65-F5344CB8AC3E}">
        <p14:creationId xmlns:p14="http://schemas.microsoft.com/office/powerpoint/2010/main" val="67992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7113"/>
          </a:xfrm>
        </p:spPr>
        <p:txBody>
          <a:bodyPr>
            <a:normAutofit/>
          </a:bodyPr>
          <a:lstStyle/>
          <a:p>
            <a:pPr algn="ctr"/>
            <a:r>
              <a:rPr lang="en-GB" sz="7200" b="1">
                <a:latin typeface="Open Sans"/>
                <a:ea typeface="Open Sans Extrabold"/>
                <a:cs typeface="Open Sans Extrabold"/>
              </a:rPr>
              <a:t>Welcome and Housekeeping</a:t>
            </a:r>
            <a:endParaRPr lang="en-GB" sz="7200" b="1">
              <a:latin typeface="Open Sans"/>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14099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39B4C8-857F-ABFD-70D5-D46FB794AA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8515A-7971-5C53-1A32-263D320E5102}"/>
              </a:ext>
            </a:extLst>
          </p:cNvPr>
          <p:cNvSpPr>
            <a:spLocks noGrp="1"/>
          </p:cNvSpPr>
          <p:nvPr>
            <p:ph idx="1"/>
          </p:nvPr>
        </p:nvSpPr>
        <p:spPr>
          <a:xfrm>
            <a:off x="497840" y="1871474"/>
            <a:ext cx="11191240" cy="4351338"/>
          </a:xfrm>
        </p:spPr>
        <p:txBody>
          <a:bodyPr vert="horz" lIns="91440" tIns="45720" rIns="91440" bIns="45720" rtlCol="0" anchor="t">
            <a:normAutofit/>
          </a:bodyPr>
          <a:lstStyle/>
          <a:p>
            <a:pPr marL="0" indent="0">
              <a:buNone/>
            </a:pPr>
            <a:endParaRPr lang="en-GB" b="1">
              <a:latin typeface="Calibri"/>
              <a:ea typeface="Calibri" panose="020F0502020204030204"/>
              <a:cs typeface="Calibri" panose="020F0502020204030204"/>
            </a:endParaRPr>
          </a:p>
          <a:p>
            <a:pPr>
              <a:buAutoNum type="arabicPeriod"/>
            </a:pPr>
            <a:endParaRPr lang="en-GB">
              <a:ea typeface="Calibri" panose="020F0502020204030204"/>
              <a:cs typeface="Calibri" panose="020F0502020204030204"/>
            </a:endParaRPr>
          </a:p>
          <a:p>
            <a:pPr marL="0" indent="0">
              <a:buNone/>
            </a:pPr>
            <a:endParaRPr lang="en-GB" b="1">
              <a:ea typeface="Calibri" panose="020F0502020204030204"/>
              <a:cs typeface="Calibri" panose="020F0502020204030204"/>
            </a:endParaRPr>
          </a:p>
        </p:txBody>
      </p:sp>
      <p:sp>
        <p:nvSpPr>
          <p:cNvPr id="2" name="TextBox 1">
            <a:extLst>
              <a:ext uri="{FF2B5EF4-FFF2-40B4-BE49-F238E27FC236}">
                <a16:creationId xmlns:a16="http://schemas.microsoft.com/office/drawing/2014/main" id="{EAD6E047-8427-EA8E-280F-84B917A08C6C}"/>
              </a:ext>
            </a:extLst>
          </p:cNvPr>
          <p:cNvSpPr txBox="1"/>
          <p:nvPr/>
        </p:nvSpPr>
        <p:spPr>
          <a:xfrm>
            <a:off x="3517900" y="2832100"/>
            <a:ext cx="6070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latin typeface="Open Sans"/>
                <a:ea typeface="Open Sans"/>
                <a:cs typeface="Open Sans"/>
              </a:rPr>
              <a:t>Thank you</a:t>
            </a:r>
            <a:endParaRPr lang="en-GB" sz="7200">
              <a:latin typeface="Open Sans"/>
              <a:ea typeface="Open Sans"/>
              <a:cs typeface="Open Sans"/>
            </a:endParaRPr>
          </a:p>
        </p:txBody>
      </p:sp>
    </p:spTree>
    <p:extLst>
      <p:ext uri="{BB962C8B-B14F-4D97-AF65-F5344CB8AC3E}">
        <p14:creationId xmlns:p14="http://schemas.microsoft.com/office/powerpoint/2010/main" val="160408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8900"/>
            <a:ext cx="10515600" cy="1325563"/>
          </a:xfrm>
        </p:spPr>
        <p:txBody>
          <a:bodyPr>
            <a:normAutofit/>
          </a:bodyPr>
          <a:lstStyle/>
          <a:p>
            <a:pPr algn="ctr"/>
            <a:r>
              <a:rPr lang="en-GB" sz="3600" b="1">
                <a:latin typeface="Open Sans"/>
                <a:ea typeface="Open Sans"/>
                <a:cs typeface="Open Sans"/>
              </a:rPr>
              <a:t>Safer Space Agreement </a:t>
            </a:r>
            <a:r>
              <a:rPr lang="en-GB" sz="3200" b="1">
                <a:latin typeface="Open Sans"/>
                <a:ea typeface="Open Sans"/>
                <a:cs typeface="Open Sans"/>
              </a:rPr>
              <a:t> </a:t>
            </a:r>
            <a:endParaRPr lang="en-US">
              <a:latin typeface="Open Sans"/>
            </a:endParaRPr>
          </a:p>
        </p:txBody>
      </p:sp>
      <p:sp>
        <p:nvSpPr>
          <p:cNvPr id="3" name="Content Placeholder 2"/>
          <p:cNvSpPr>
            <a:spLocks noGrp="1"/>
          </p:cNvSpPr>
          <p:nvPr>
            <p:ph idx="1"/>
          </p:nvPr>
        </p:nvSpPr>
        <p:spPr>
          <a:xfrm>
            <a:off x="254000" y="1247775"/>
            <a:ext cx="11684000" cy="5078413"/>
          </a:xfrm>
        </p:spPr>
        <p:txBody>
          <a:bodyPr vert="horz" lIns="91440" tIns="45720" rIns="91440" bIns="45720" rtlCol="0" anchor="t">
            <a:noAutofit/>
          </a:bodyPr>
          <a:lstStyle/>
          <a:p>
            <a:pPr marL="0" indent="0">
              <a:lnSpc>
                <a:spcPct val="120000"/>
              </a:lnSpc>
              <a:spcBef>
                <a:spcPts val="0"/>
              </a:spcBef>
              <a:buNone/>
            </a:pPr>
            <a:r>
              <a:rPr lang="en-GB" sz="2400" b="1">
                <a:latin typeface="Open Sans"/>
                <a:ea typeface="Open Sans"/>
                <a:cs typeface="Open Sans"/>
              </a:rPr>
              <a:t>Keep yourself safe</a:t>
            </a:r>
            <a:r>
              <a:rPr lang="en-GB" sz="2400">
                <a:latin typeface="Open Sans"/>
                <a:ea typeface="Open Sans"/>
                <a:cs typeface="Open Sans"/>
              </a:rPr>
              <a:t> - Share only information that is yours to share. </a:t>
            </a:r>
            <a:endParaRPr lang="en-US" sz="2400">
              <a:latin typeface="Calibri"/>
              <a:ea typeface="Calibri"/>
              <a:cs typeface="Calibri"/>
            </a:endParaRPr>
          </a:p>
          <a:p>
            <a:pPr marL="0" indent="0">
              <a:lnSpc>
                <a:spcPct val="120000"/>
              </a:lnSpc>
              <a:spcBef>
                <a:spcPts val="0"/>
              </a:spcBef>
              <a:buNone/>
            </a:pPr>
            <a:r>
              <a:rPr lang="en-GB" sz="2400">
                <a:latin typeface="Open Sans"/>
                <a:ea typeface="Open Sans"/>
                <a:cs typeface="Open Sans"/>
              </a:rPr>
              <a:t>Take time out if you need to. </a:t>
            </a:r>
            <a:endParaRPr lang="en-US" sz="2400">
              <a:latin typeface="Open Sans"/>
              <a:ea typeface="Calibri"/>
              <a:cs typeface="Calibri"/>
            </a:endParaRPr>
          </a:p>
          <a:p>
            <a:pPr marL="0" indent="0">
              <a:lnSpc>
                <a:spcPct val="120000"/>
              </a:lnSpc>
              <a:spcBef>
                <a:spcPts val="0"/>
              </a:spcBef>
              <a:buNone/>
            </a:pPr>
            <a:endParaRPr lang="en-GB" sz="2400" b="1">
              <a:latin typeface="Open Sans"/>
              <a:ea typeface="Open Sans"/>
              <a:cs typeface="Open Sans"/>
            </a:endParaRPr>
          </a:p>
          <a:p>
            <a:pPr marL="0" indent="0">
              <a:lnSpc>
                <a:spcPct val="120000"/>
              </a:lnSpc>
              <a:spcBef>
                <a:spcPts val="0"/>
              </a:spcBef>
              <a:buNone/>
            </a:pPr>
            <a:r>
              <a:rPr lang="en-GB" sz="2400" b="1">
                <a:latin typeface="Open Sans"/>
                <a:ea typeface="Open Sans"/>
                <a:cs typeface="Open Sans"/>
              </a:rPr>
              <a:t>Respect</a:t>
            </a:r>
            <a:r>
              <a:rPr lang="en-GB" sz="2400">
                <a:latin typeface="Open Sans"/>
                <a:ea typeface="Open Sans"/>
                <a:cs typeface="Open Sans"/>
              </a:rPr>
              <a:t> - Everyone has different views and experiences. Treat people how you would like to be treated. NB We are not here to debate if stigma and discrimination of any sort is real. </a:t>
            </a:r>
            <a:endParaRPr lang="en-US" sz="2400">
              <a:latin typeface="Open Sans"/>
              <a:ea typeface="Calibri"/>
              <a:cs typeface="Calibri"/>
            </a:endParaRPr>
          </a:p>
          <a:p>
            <a:pPr marL="0" indent="0">
              <a:lnSpc>
                <a:spcPct val="120000"/>
              </a:lnSpc>
              <a:spcBef>
                <a:spcPts val="0"/>
              </a:spcBef>
              <a:buNone/>
            </a:pPr>
            <a:endParaRPr lang="en-GB" sz="2400" b="1">
              <a:latin typeface="Open Sans"/>
              <a:ea typeface="Open Sans"/>
              <a:cs typeface="Open Sans"/>
            </a:endParaRPr>
          </a:p>
          <a:p>
            <a:pPr marL="0" indent="0">
              <a:lnSpc>
                <a:spcPct val="120000"/>
              </a:lnSpc>
              <a:spcBef>
                <a:spcPts val="0"/>
              </a:spcBef>
              <a:buNone/>
            </a:pPr>
            <a:r>
              <a:rPr lang="en-GB" sz="2400" b="1">
                <a:latin typeface="Open Sans"/>
                <a:ea typeface="Open Sans"/>
                <a:cs typeface="Open Sans"/>
              </a:rPr>
              <a:t>Confidentiality </a:t>
            </a:r>
            <a:r>
              <a:rPr lang="en-GB" sz="2400">
                <a:latin typeface="Open Sans"/>
                <a:ea typeface="Open Sans"/>
                <a:cs typeface="Open Sans"/>
              </a:rPr>
              <a:t>- Personal Information shared here by people shouldn’t be discussed outside. </a:t>
            </a:r>
            <a:endParaRPr lang="en-US" sz="2400">
              <a:latin typeface="Open Sans"/>
              <a:ea typeface="Calibri"/>
              <a:cs typeface="Calibri"/>
            </a:endParaRPr>
          </a:p>
          <a:p>
            <a:pPr marL="0" indent="0">
              <a:lnSpc>
                <a:spcPct val="120000"/>
              </a:lnSpc>
              <a:spcBef>
                <a:spcPts val="0"/>
              </a:spcBef>
              <a:buNone/>
            </a:pPr>
            <a:endParaRPr lang="en-GB" sz="2400" b="1">
              <a:latin typeface="Open Sans"/>
              <a:ea typeface="Open Sans"/>
              <a:cs typeface="Open Sans"/>
            </a:endParaRPr>
          </a:p>
          <a:p>
            <a:pPr marL="0" indent="0">
              <a:lnSpc>
                <a:spcPct val="120000"/>
              </a:lnSpc>
              <a:spcBef>
                <a:spcPts val="0"/>
              </a:spcBef>
              <a:buNone/>
            </a:pPr>
            <a:r>
              <a:rPr lang="en-GB" sz="2400" b="1">
                <a:latin typeface="Open Sans"/>
                <a:ea typeface="Open Sans"/>
                <a:cs typeface="Open Sans"/>
              </a:rPr>
              <a:t>Self-awareness</a:t>
            </a:r>
            <a:r>
              <a:rPr lang="en-GB" sz="2400">
                <a:latin typeface="Open Sans"/>
                <a:ea typeface="Open Sans"/>
                <a:cs typeface="Open Sans"/>
              </a:rPr>
              <a:t> - There are different power dynamics in the room. </a:t>
            </a:r>
            <a:endParaRPr lang="en-US" sz="2400">
              <a:latin typeface="Calibri"/>
              <a:ea typeface="Calibri"/>
              <a:cs typeface="Calibri"/>
            </a:endParaRPr>
          </a:p>
          <a:p>
            <a:pPr marL="0" indent="0">
              <a:lnSpc>
                <a:spcPct val="120000"/>
              </a:lnSpc>
              <a:spcBef>
                <a:spcPts val="0"/>
              </a:spcBef>
              <a:buNone/>
            </a:pPr>
            <a:r>
              <a:rPr lang="en-GB" sz="2400">
                <a:latin typeface="Open Sans"/>
                <a:ea typeface="Open Sans"/>
                <a:cs typeface="Open Sans"/>
              </a:rPr>
              <a:t>Be mindful of what we are all bringing with us, and impact on others. </a:t>
            </a:r>
            <a:endParaRPr lang="en-US" sz="2400">
              <a:latin typeface="Open Sans"/>
              <a:ea typeface="Calibri"/>
              <a:cs typeface="Calibri"/>
            </a:endParaRPr>
          </a:p>
        </p:txBody>
      </p:sp>
    </p:spTree>
    <p:extLst>
      <p:ext uri="{BB962C8B-B14F-4D97-AF65-F5344CB8AC3E}">
        <p14:creationId xmlns:p14="http://schemas.microsoft.com/office/powerpoint/2010/main" val="347208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89390D-C880-F9A9-712F-F999A1CE0E52}"/>
              </a:ext>
            </a:extLst>
          </p:cNvPr>
          <p:cNvSpPr txBox="1">
            <a:spLocks/>
          </p:cNvSpPr>
          <p:nvPr/>
        </p:nvSpPr>
        <p:spPr>
          <a:xfrm>
            <a:off x="838200" y="365125"/>
            <a:ext cx="10515600" cy="6107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7200" b="1">
              <a:latin typeface="Open Sans"/>
              <a:ea typeface="Open Sans Extrabold" panose="020B0906030804020204" pitchFamily="34" charset="0"/>
              <a:cs typeface="Open Sans Extrabold" panose="020B0906030804020204" pitchFamily="34" charset="0"/>
            </a:endParaRPr>
          </a:p>
          <a:p>
            <a:pPr algn="ctr"/>
            <a:r>
              <a:rPr lang="en-GB" sz="7200">
                <a:latin typeface="Open Sans"/>
                <a:ea typeface="Open Sans Extrabold"/>
                <a:cs typeface="Open Sans Extrabold"/>
              </a:rPr>
              <a:t>Gary Gilfillan</a:t>
            </a:r>
            <a:endParaRPr lang="en-GB" sz="7200">
              <a:latin typeface="Open Sans"/>
              <a:ea typeface="Open Sans Extrabold" panose="020B0906030804020204" pitchFamily="34" charset="0"/>
              <a:cs typeface="Open Sans Extrabold" panose="020B0906030804020204" pitchFamily="34" charset="0"/>
            </a:endParaRPr>
          </a:p>
          <a:p>
            <a:pPr algn="ctr"/>
            <a:r>
              <a:rPr lang="en-GB" sz="4800">
                <a:latin typeface="Open Sans"/>
                <a:ea typeface="Open Sans Extrabold"/>
                <a:cs typeface="Open Sans Extrabold"/>
              </a:rPr>
              <a:t>See Me Volunteer</a:t>
            </a:r>
            <a:endParaRPr lang="en-GB" sz="4800">
              <a:latin typeface="Open Sans"/>
              <a:ea typeface="Open Sans Extrabold" panose="020B0906030804020204" pitchFamily="34" charset="0"/>
              <a:cs typeface="Open Sans Extrabold" panose="020B0906030804020204" pitchFamily="34" charset="0"/>
            </a:endParaRPr>
          </a:p>
        </p:txBody>
      </p:sp>
      <p:sp>
        <p:nvSpPr>
          <p:cNvPr id="2" name="TextBox 1">
            <a:extLst>
              <a:ext uri="{FF2B5EF4-FFF2-40B4-BE49-F238E27FC236}">
                <a16:creationId xmlns:a16="http://schemas.microsoft.com/office/drawing/2014/main" id="{C1DA7729-2C67-42AC-6CA8-478AE1756CB8}"/>
              </a:ext>
            </a:extLst>
          </p:cNvPr>
          <p:cNvSpPr txBox="1"/>
          <p:nvPr/>
        </p:nvSpPr>
        <p:spPr>
          <a:xfrm>
            <a:off x="228600" y="368300"/>
            <a:ext cx="102489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600" b="1">
                <a:latin typeface="Open Sans"/>
              </a:rPr>
              <a:t>Welcome Introduction</a:t>
            </a:r>
            <a:endParaRPr lang="en-US" sz="6600">
              <a:ea typeface="Calibri"/>
              <a:cs typeface="Calibri"/>
            </a:endParaRPr>
          </a:p>
        </p:txBody>
      </p:sp>
    </p:spTree>
    <p:extLst>
      <p:ext uri="{BB962C8B-B14F-4D97-AF65-F5344CB8AC3E}">
        <p14:creationId xmlns:p14="http://schemas.microsoft.com/office/powerpoint/2010/main" val="8990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F5D5B0-E2FD-EF27-165E-1D368B193E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EA86FE-5BF0-8FD4-CCFF-61E4EE07901C}"/>
              </a:ext>
            </a:extLst>
          </p:cNvPr>
          <p:cNvSpPr>
            <a:spLocks noGrp="1"/>
          </p:cNvSpPr>
          <p:nvPr>
            <p:ph idx="1"/>
          </p:nvPr>
        </p:nvSpPr>
        <p:spPr>
          <a:xfrm>
            <a:off x="838200" y="2181225"/>
            <a:ext cx="10515600" cy="4351338"/>
          </a:xfrm>
        </p:spPr>
        <p:txBody>
          <a:bodyPr vert="horz" lIns="91440" tIns="45720" rIns="91440" bIns="45720" rtlCol="0" anchor="t">
            <a:normAutofit/>
          </a:bodyPr>
          <a:lstStyle/>
          <a:p>
            <a:pPr algn="ctr">
              <a:buNone/>
            </a:pPr>
            <a:r>
              <a:rPr lang="en-GB" sz="7200">
                <a:latin typeface="Open Sans"/>
                <a:ea typeface="+mn-lt"/>
                <a:cs typeface="+mn-lt"/>
              </a:rPr>
              <a:t>Tom Arthur</a:t>
            </a:r>
            <a:endParaRPr lang="en-US"/>
          </a:p>
          <a:p>
            <a:pPr marL="0" indent="0" algn="ctr">
              <a:lnSpc>
                <a:spcPct val="100000"/>
              </a:lnSpc>
              <a:spcBef>
                <a:spcPts val="0"/>
              </a:spcBef>
              <a:buNone/>
            </a:pPr>
            <a:r>
              <a:rPr lang="en-GB" sz="4800">
                <a:latin typeface="Open Sans"/>
                <a:ea typeface="+mn-lt"/>
                <a:cs typeface="+mn-lt"/>
              </a:rPr>
              <a:t>Minister for Social Care, Mental Wellbeing and Sport of Scotland </a:t>
            </a:r>
            <a:endParaRPr lang="en-GB" sz="4800">
              <a:latin typeface="Open Sans"/>
              <a:ea typeface="Calibri"/>
              <a:cs typeface="Calibri"/>
            </a:endParaRPr>
          </a:p>
        </p:txBody>
      </p:sp>
      <p:sp>
        <p:nvSpPr>
          <p:cNvPr id="5" name="Title 1">
            <a:extLst>
              <a:ext uri="{FF2B5EF4-FFF2-40B4-BE49-F238E27FC236}">
                <a16:creationId xmlns:a16="http://schemas.microsoft.com/office/drawing/2014/main" id="{0F396956-FEDE-B99A-F6CA-F6FF7ADAA96B}"/>
              </a:ext>
            </a:extLst>
          </p:cNvPr>
          <p:cNvSpPr>
            <a:spLocks noGrp="1"/>
          </p:cNvSpPr>
          <p:nvPr>
            <p:ph type="title"/>
          </p:nvPr>
        </p:nvSpPr>
        <p:spPr>
          <a:xfrm>
            <a:off x="342900" y="390525"/>
            <a:ext cx="10515600" cy="1325563"/>
          </a:xfrm>
        </p:spPr>
        <p:txBody>
          <a:bodyPr>
            <a:normAutofit/>
          </a:bodyPr>
          <a:lstStyle/>
          <a:p>
            <a:r>
              <a:rPr lang="en-GB" sz="7200" b="1">
                <a:latin typeface="Open Sans"/>
                <a:ea typeface="Open Sans"/>
                <a:cs typeface="Open Sans"/>
              </a:rPr>
              <a:t>Minister’s Speech  </a:t>
            </a:r>
            <a:endParaRPr lang="en-US" b="1">
              <a:latin typeface="Open Sans"/>
              <a:ea typeface="Open Sans"/>
              <a:cs typeface="Open Sans"/>
            </a:endParaRPr>
          </a:p>
        </p:txBody>
      </p:sp>
    </p:spTree>
    <p:extLst>
      <p:ext uri="{BB962C8B-B14F-4D97-AF65-F5344CB8AC3E}">
        <p14:creationId xmlns:p14="http://schemas.microsoft.com/office/powerpoint/2010/main" val="389094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6CED84-4076-14F7-E8C6-5A91F6EFC32B}"/>
              </a:ext>
            </a:extLst>
          </p:cNvPr>
          <p:cNvSpPr txBox="1"/>
          <p:nvPr/>
        </p:nvSpPr>
        <p:spPr>
          <a:xfrm>
            <a:off x="558800" y="2374900"/>
            <a:ext cx="11061700" cy="2108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600" b="1">
                <a:latin typeface="Open Sans"/>
              </a:rPr>
              <a:t>Shifting the Dial</a:t>
            </a:r>
            <a:r>
              <a:rPr lang="en-US" sz="6500">
                <a:latin typeface="Open Sans"/>
                <a:ea typeface="Open Sans"/>
                <a:cs typeface="Open Sans"/>
              </a:rPr>
              <a:t>​</a:t>
            </a:r>
            <a:br>
              <a:rPr lang="en-US" sz="6500">
                <a:latin typeface="Open Sans"/>
                <a:ea typeface="Open Sans"/>
                <a:cs typeface="Open Sans"/>
              </a:rPr>
            </a:br>
            <a:r>
              <a:rPr lang="en-GB" sz="6500">
                <a:latin typeface="Open Sans"/>
              </a:rPr>
              <a:t>Provocations &amp; Evidence</a:t>
            </a:r>
            <a:endParaRPr lang="en-US"/>
          </a:p>
        </p:txBody>
      </p:sp>
    </p:spTree>
    <p:extLst>
      <p:ext uri="{BB962C8B-B14F-4D97-AF65-F5344CB8AC3E}">
        <p14:creationId xmlns:p14="http://schemas.microsoft.com/office/powerpoint/2010/main" val="130665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GB" sz="6600" b="1">
                <a:latin typeface="Open Sans"/>
                <a:ea typeface="+mn-lt"/>
                <a:cs typeface="+mn-lt"/>
              </a:rPr>
              <a:t>Session 1</a:t>
            </a:r>
            <a:endParaRPr lang="en-GB" sz="6600" b="1">
              <a:latin typeface="Open Sans"/>
              <a:ea typeface="Calibri"/>
              <a:cs typeface="Calibri"/>
            </a:endParaRPr>
          </a:p>
          <a:p>
            <a:pPr marL="0" indent="0" algn="ctr">
              <a:buNone/>
            </a:pPr>
            <a:r>
              <a:rPr lang="en-GB" sz="6600">
                <a:latin typeface="Open Sans"/>
                <a:ea typeface="+mn-lt"/>
                <a:cs typeface="+mn-lt"/>
              </a:rPr>
              <a:t>Defining Stigma and Discrimination</a:t>
            </a:r>
            <a:endParaRPr lang="en-GB" sz="660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600">
                <a:latin typeface="Open Sans"/>
                <a:ea typeface="Open Sans"/>
                <a:cs typeface="Open Sans"/>
              </a:rPr>
              <a:t>Monique Campbell and Rachel Gray, See Me</a:t>
            </a:r>
            <a:r>
              <a:rPr lang="en-GB" sz="6600">
                <a:latin typeface="Calibri"/>
                <a:ea typeface="Calibri"/>
                <a:cs typeface="Calibri"/>
              </a:rPr>
              <a:t> </a:t>
            </a:r>
            <a:endParaRPr lang="en-GB" sz="6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378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746" y="2260599"/>
            <a:ext cx="7901354" cy="1493593"/>
          </a:xfrm>
        </p:spPr>
        <p:txBody>
          <a:bodyPr>
            <a:normAutofit fontScale="90000"/>
          </a:bodyPr>
          <a:lstStyle/>
          <a:p>
            <a:r>
              <a:rPr lang="en-GB">
                <a:latin typeface="Open Sans Extrabold"/>
                <a:ea typeface="Open Sans Extrabold"/>
                <a:cs typeface="Open Sans Extrabold"/>
              </a:rPr>
              <a:t> </a:t>
            </a: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r>
              <a:rPr lang="en-GB">
                <a:latin typeface="Calibri Light"/>
                <a:ea typeface="Calibri Light"/>
                <a:cs typeface="Calibri Light"/>
              </a:rPr>
              <a:t> </a:t>
            </a:r>
            <a:br>
              <a:rPr lang="en-GB">
                <a:latin typeface="Open Sans Extrabold"/>
                <a:ea typeface="Open Sans Extrabold"/>
                <a:cs typeface="Open Sans Extrabold"/>
              </a:rPr>
            </a:b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itle 1"/>
          <p:cNvSpPr txBox="1">
            <a:spLocks/>
          </p:cNvSpPr>
          <p:nvPr/>
        </p:nvSpPr>
        <p:spPr>
          <a:xfrm>
            <a:off x="1803400" y="2895599"/>
            <a:ext cx="9144000" cy="1071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atin typeface="Open Sans Extrabold"/>
                <a:ea typeface="Open Sans Extrabold"/>
                <a:cs typeface="Open Sans Extrabold"/>
              </a:rPr>
              <a:t>Looking sideways</a:t>
            </a: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2624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1AB396-D9D3-02B9-62ED-4EEAF86201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A48159-899A-D935-7BAB-08E23617B143}"/>
              </a:ext>
            </a:extLst>
          </p:cNvPr>
          <p:cNvSpPr txBox="1"/>
          <p:nvPr/>
        </p:nvSpPr>
        <p:spPr>
          <a:xfrm>
            <a:off x="214404" y="635260"/>
            <a:ext cx="110038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Open Sans"/>
                <a:ea typeface="Open Sans"/>
                <a:cs typeface="Open Sans"/>
              </a:rPr>
              <a:t>Taking an intersectional approach to mental health stigma and discrimination </a:t>
            </a:r>
          </a:p>
        </p:txBody>
      </p:sp>
      <p:sp>
        <p:nvSpPr>
          <p:cNvPr id="17" name="Rectangle: Rounded Corners 16">
            <a:extLst>
              <a:ext uri="{FF2B5EF4-FFF2-40B4-BE49-F238E27FC236}">
                <a16:creationId xmlns:a16="http://schemas.microsoft.com/office/drawing/2014/main" id="{C8C6FFB7-3362-1B61-288F-44E3C35DD33E}"/>
              </a:ext>
            </a:extLst>
          </p:cNvPr>
          <p:cNvSpPr/>
          <p:nvPr/>
        </p:nvSpPr>
        <p:spPr>
          <a:xfrm>
            <a:off x="936490" y="3579415"/>
            <a:ext cx="2410030" cy="60782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ea typeface="Open Sans"/>
                <a:cs typeface="Open Sans"/>
              </a:rPr>
              <a:t>Mantra</a:t>
            </a:r>
            <a:endParaRPr lang="en-US" sz="2800">
              <a:solidFill>
                <a:schemeClr val="tx1"/>
              </a:solidFill>
              <a:latin typeface="Open Sans"/>
              <a:ea typeface="Open Sans"/>
              <a:cs typeface="Open Sans"/>
            </a:endParaRPr>
          </a:p>
        </p:txBody>
      </p:sp>
      <p:sp>
        <p:nvSpPr>
          <p:cNvPr id="19" name="Rectangle: Rounded Corners 18">
            <a:extLst>
              <a:ext uri="{FF2B5EF4-FFF2-40B4-BE49-F238E27FC236}">
                <a16:creationId xmlns:a16="http://schemas.microsoft.com/office/drawing/2014/main" id="{253C8A08-B48C-7ED8-E399-4C9083B80CF2}"/>
              </a:ext>
            </a:extLst>
          </p:cNvPr>
          <p:cNvSpPr/>
          <p:nvPr/>
        </p:nvSpPr>
        <p:spPr>
          <a:xfrm>
            <a:off x="936490" y="2155201"/>
            <a:ext cx="2408518" cy="60782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ea typeface="Open Sans"/>
                <a:cs typeface="Open Sans"/>
              </a:rPr>
              <a:t>Myth</a:t>
            </a:r>
            <a:endParaRPr lang="en-US" sz="2800">
              <a:solidFill>
                <a:schemeClr val="tx1"/>
              </a:solidFill>
              <a:latin typeface="Open Sans"/>
              <a:ea typeface="Open Sans"/>
              <a:cs typeface="Open Sans"/>
            </a:endParaRPr>
          </a:p>
        </p:txBody>
      </p:sp>
      <p:sp>
        <p:nvSpPr>
          <p:cNvPr id="22" name="Rectangle: Rounded Corners 21">
            <a:extLst>
              <a:ext uri="{FF2B5EF4-FFF2-40B4-BE49-F238E27FC236}">
                <a16:creationId xmlns:a16="http://schemas.microsoft.com/office/drawing/2014/main" id="{C35670ED-D6BD-FC1A-6741-2F19A800D9AB}"/>
              </a:ext>
            </a:extLst>
          </p:cNvPr>
          <p:cNvSpPr/>
          <p:nvPr/>
        </p:nvSpPr>
        <p:spPr>
          <a:xfrm>
            <a:off x="943544" y="5025299"/>
            <a:ext cx="2410030" cy="60782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a:solidFill>
                  <a:schemeClr val="tx1"/>
                </a:solidFill>
                <a:latin typeface="Open Sans"/>
                <a:ea typeface="Open Sans"/>
                <a:cs typeface="Open Sans"/>
              </a:rPr>
              <a:t>Misdirection</a:t>
            </a:r>
            <a:endParaRPr lang="en-US" sz="2800" err="1">
              <a:solidFill>
                <a:schemeClr val="tx1"/>
              </a:solidFill>
              <a:latin typeface="Open Sans"/>
              <a:ea typeface="Open Sans"/>
              <a:cs typeface="Open Sans"/>
            </a:endParaRPr>
          </a:p>
        </p:txBody>
      </p:sp>
      <p:sp>
        <p:nvSpPr>
          <p:cNvPr id="26" name="Rectangle: Rounded Corners 25">
            <a:extLst>
              <a:ext uri="{FF2B5EF4-FFF2-40B4-BE49-F238E27FC236}">
                <a16:creationId xmlns:a16="http://schemas.microsoft.com/office/drawing/2014/main" id="{24D3E744-C563-739F-1F87-BF70EB88FC2C}"/>
              </a:ext>
            </a:extLst>
          </p:cNvPr>
          <p:cNvSpPr/>
          <p:nvPr/>
        </p:nvSpPr>
        <p:spPr>
          <a:xfrm>
            <a:off x="4412358" y="2070532"/>
            <a:ext cx="6774870" cy="76304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800">
                <a:solidFill>
                  <a:schemeClr val="tx1"/>
                </a:solidFill>
                <a:latin typeface="Open Sans"/>
                <a:ea typeface="Open Sans"/>
                <a:cs typeface="Open Sans"/>
              </a:rPr>
              <a:t>A commonly believed but false idea</a:t>
            </a:r>
            <a:r>
              <a:rPr lang="en-US" sz="2800">
                <a:solidFill>
                  <a:schemeClr val="tx1"/>
                </a:solidFill>
                <a:latin typeface="Open Sans"/>
                <a:ea typeface="Open Sans"/>
                <a:cs typeface="Open Sans"/>
              </a:rPr>
              <a:t> </a:t>
            </a:r>
          </a:p>
        </p:txBody>
      </p:sp>
      <p:sp>
        <p:nvSpPr>
          <p:cNvPr id="28" name="Rectangle: Rounded Corners 27">
            <a:extLst>
              <a:ext uri="{FF2B5EF4-FFF2-40B4-BE49-F238E27FC236}">
                <a16:creationId xmlns:a16="http://schemas.microsoft.com/office/drawing/2014/main" id="{4F0678D4-96D3-0200-8EFA-FE80B5128EB0}"/>
              </a:ext>
            </a:extLst>
          </p:cNvPr>
          <p:cNvSpPr/>
          <p:nvPr/>
        </p:nvSpPr>
        <p:spPr>
          <a:xfrm>
            <a:off x="4398778" y="3233027"/>
            <a:ext cx="6802826" cy="119175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800">
                <a:solidFill>
                  <a:schemeClr val="tx1"/>
                </a:solidFill>
                <a:latin typeface="Open Sans"/>
              </a:rPr>
              <a:t>A phrase that is often repeated and expresses a strong belief</a:t>
            </a:r>
            <a:endParaRPr lang="en-US" sz="2800">
              <a:solidFill>
                <a:schemeClr val="tx1"/>
              </a:solidFill>
              <a:latin typeface="Open Sans"/>
            </a:endParaRPr>
          </a:p>
        </p:txBody>
      </p:sp>
      <p:sp>
        <p:nvSpPr>
          <p:cNvPr id="30" name="Rectangle: Rounded Corners 29">
            <a:extLst>
              <a:ext uri="{FF2B5EF4-FFF2-40B4-BE49-F238E27FC236}">
                <a16:creationId xmlns:a16="http://schemas.microsoft.com/office/drawing/2014/main" id="{57BB8139-8FE7-B027-DDF5-EC37F74307BB}"/>
              </a:ext>
            </a:extLst>
          </p:cNvPr>
          <p:cNvSpPr/>
          <p:nvPr/>
        </p:nvSpPr>
        <p:spPr>
          <a:xfrm>
            <a:off x="4402278" y="4856496"/>
            <a:ext cx="6802295" cy="952529"/>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800">
                <a:solidFill>
                  <a:schemeClr val="tx1"/>
                </a:solidFill>
                <a:latin typeface="Open Sans"/>
                <a:ea typeface="Open Sans"/>
                <a:cs typeface="Open Sans"/>
              </a:rPr>
              <a:t>The action of making people pay attention to the wrong thing</a:t>
            </a:r>
          </a:p>
        </p:txBody>
      </p:sp>
      <p:sp>
        <p:nvSpPr>
          <p:cNvPr id="32" name="Arrow: Right 31">
            <a:extLst>
              <a:ext uri="{FF2B5EF4-FFF2-40B4-BE49-F238E27FC236}">
                <a16:creationId xmlns:a16="http://schemas.microsoft.com/office/drawing/2014/main" id="{58762C57-2F31-39BE-8762-1C01A32DB0C2}"/>
              </a:ext>
            </a:extLst>
          </p:cNvPr>
          <p:cNvSpPr/>
          <p:nvPr/>
        </p:nvSpPr>
        <p:spPr>
          <a:xfrm>
            <a:off x="3525348" y="2162636"/>
            <a:ext cx="737470" cy="508493"/>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a:latin typeface="Open Sans"/>
              <a:ea typeface="Open Sans"/>
              <a:cs typeface="Open Sans"/>
            </a:endParaRPr>
          </a:p>
        </p:txBody>
      </p:sp>
      <p:sp>
        <p:nvSpPr>
          <p:cNvPr id="34" name="Arrow: Right 33">
            <a:extLst>
              <a:ext uri="{FF2B5EF4-FFF2-40B4-BE49-F238E27FC236}">
                <a16:creationId xmlns:a16="http://schemas.microsoft.com/office/drawing/2014/main" id="{5834E66F-1209-ED74-D286-0DDECE0D9F04}"/>
              </a:ext>
            </a:extLst>
          </p:cNvPr>
          <p:cNvSpPr/>
          <p:nvPr/>
        </p:nvSpPr>
        <p:spPr>
          <a:xfrm>
            <a:off x="3525346" y="3599953"/>
            <a:ext cx="737470" cy="508493"/>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a:latin typeface="Open Sans"/>
              <a:ea typeface="Open Sans"/>
              <a:cs typeface="Open Sans"/>
            </a:endParaRPr>
          </a:p>
        </p:txBody>
      </p:sp>
      <p:sp>
        <p:nvSpPr>
          <p:cNvPr id="36" name="Arrow: Right 35">
            <a:extLst>
              <a:ext uri="{FF2B5EF4-FFF2-40B4-BE49-F238E27FC236}">
                <a16:creationId xmlns:a16="http://schemas.microsoft.com/office/drawing/2014/main" id="{0F02A480-AF5F-A364-FE2F-3FB3EB9EF62A}"/>
              </a:ext>
            </a:extLst>
          </p:cNvPr>
          <p:cNvSpPr/>
          <p:nvPr/>
        </p:nvSpPr>
        <p:spPr>
          <a:xfrm>
            <a:off x="3525349" y="5034752"/>
            <a:ext cx="737470" cy="508493"/>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a:latin typeface="Open Sans"/>
              <a:ea typeface="Open Sans"/>
              <a:cs typeface="Open Sans"/>
            </a:endParaRPr>
          </a:p>
        </p:txBody>
      </p:sp>
      <p:sp>
        <p:nvSpPr>
          <p:cNvPr id="3" name="TextBox 2">
            <a:extLst>
              <a:ext uri="{FF2B5EF4-FFF2-40B4-BE49-F238E27FC236}">
                <a16:creationId xmlns:a16="http://schemas.microsoft.com/office/drawing/2014/main" id="{66198972-7242-F24A-EC98-C0E39FED3FBC}"/>
              </a:ext>
            </a:extLst>
          </p:cNvPr>
          <p:cNvSpPr txBox="1"/>
          <p:nvPr/>
        </p:nvSpPr>
        <p:spPr>
          <a:xfrm>
            <a:off x="4402569" y="6284841"/>
            <a:ext cx="82931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latin typeface="Open Sans"/>
                <a:ea typeface="Open Sans"/>
                <a:cs typeface="Open Sans"/>
              </a:rPr>
              <a:t>Analysis inspired by Dr Adele Patrick, Glasgow Women's Library</a:t>
            </a:r>
          </a:p>
        </p:txBody>
      </p:sp>
    </p:spTree>
    <p:extLst>
      <p:ext uri="{BB962C8B-B14F-4D97-AF65-F5344CB8AC3E}">
        <p14:creationId xmlns:p14="http://schemas.microsoft.com/office/powerpoint/2010/main" val="31296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26" grpId="0" animBg="1"/>
      <p:bldP spid="28" grpId="0" animBg="1"/>
      <p:bldP spid="30" grpId="0" animBg="1"/>
      <p:bldP spid="32" grpId="0" animBg="1"/>
      <p:bldP spid="34" grpId="0" animBg="1"/>
      <p:bldP spid="36" grpId="0" animBg="1"/>
      <p:bldP spid="3" grpId="0"/>
    </p:bldLst>
  </p:timing>
</p:sld>
</file>

<file path=ppt/theme/theme1.xml><?xml version="1.0" encoding="utf-8"?>
<a:theme xmlns:a="http://schemas.openxmlformats.org/drawingml/2006/main" name="Office Theme">
  <a:themeElements>
    <a:clrScheme name="See Me palette">
      <a:dk1>
        <a:sysClr val="windowText" lastClr="000000"/>
      </a:dk1>
      <a:lt1>
        <a:sysClr val="window" lastClr="FFFFFF"/>
      </a:lt1>
      <a:dk2>
        <a:srgbClr val="44546A"/>
      </a:dk2>
      <a:lt2>
        <a:srgbClr val="E7E6E6"/>
      </a:lt2>
      <a:accent1>
        <a:srgbClr val="E21776"/>
      </a:accent1>
      <a:accent2>
        <a:srgbClr val="00B9E4"/>
      </a:accent2>
      <a:accent3>
        <a:srgbClr val="00A599"/>
      </a:accent3>
      <a:accent4>
        <a:srgbClr val="FFA100"/>
      </a:accent4>
      <a:accent5>
        <a:srgbClr val="7C109A"/>
      </a:accent5>
      <a:accent6>
        <a:srgbClr val="C1BB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ingcolumn xmlns="7f866925-5af0-41b3-8a82-cd164ae5b33a">true</testingcolumn>
    <TaxCatchAll xmlns="8de163be-544f-4d78-9548-5de911d1fe4e" xsi:nil="true"/>
    <lcf76f155ced4ddcb4097134ff3c332f xmlns="7f866925-5af0-41b3-8a82-cd164ae5b3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10717112931441AA04D8373345528B" ma:contentTypeVersion="17" ma:contentTypeDescription="Create a new document." ma:contentTypeScope="" ma:versionID="33bb7c5aedf1159dbbc6cb1181dca765">
  <xsd:schema xmlns:xsd="http://www.w3.org/2001/XMLSchema" xmlns:xs="http://www.w3.org/2001/XMLSchema" xmlns:p="http://schemas.microsoft.com/office/2006/metadata/properties" xmlns:ns2="7f866925-5af0-41b3-8a82-cd164ae5b33a" xmlns:ns3="8de163be-544f-4d78-9548-5de911d1fe4e" targetNamespace="http://schemas.microsoft.com/office/2006/metadata/properties" ma:root="true" ma:fieldsID="41a7aada0e9beb3ccfcf2adf0c9281a8" ns2:_="" ns3:_="">
    <xsd:import namespace="7f866925-5af0-41b3-8a82-cd164ae5b33a"/>
    <xsd:import namespace="8de163be-544f-4d78-9548-5de911d1fe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testingcolum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66925-5af0-41b3-8a82-cd164ae5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46b3295-d9ac-4334-9ea6-cebb094ad23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description="" ma:internalName="MediaServiceOCR" ma:readOnly="true">
      <xsd:simpleType>
        <xsd:restriction base="dms:Note">
          <xsd:maxLength value="255"/>
        </xsd:restriction>
      </xsd:simpleType>
    </xsd:element>
    <xsd:element name="testingcolumn" ma:index="21" nillable="true" ma:displayName="testing column" ma:default="1" ma:format="Dropdown" ma:internalName="testingcolumn">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e163be-544f-4d78-9548-5de911d1fe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91b86e-5e7d-408f-91d6-f361329516ef}" ma:internalName="TaxCatchAll" ma:showField="CatchAllData" ma:web="8de163be-544f-4d78-9548-5de911d1fe4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E3F0A-E69E-479B-8124-3688E1B460FC}">
  <ds:schemaRefs>
    <ds:schemaRef ds:uri="7f866925-5af0-41b3-8a82-cd164ae5b33a"/>
    <ds:schemaRef ds:uri="8de163be-544f-4d78-9548-5de911d1fe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89C5CC-5A1D-4C9C-BDF4-216ABC327859}">
  <ds:schemaRefs>
    <ds:schemaRef ds:uri="http://schemas.microsoft.com/sharepoint/v3/contenttype/forms"/>
  </ds:schemaRefs>
</ds:datastoreItem>
</file>

<file path=customXml/itemProps3.xml><?xml version="1.0" encoding="utf-8"?>
<ds:datastoreItem xmlns:ds="http://schemas.openxmlformats.org/officeDocument/2006/customXml" ds:itemID="{B221A2C5-8992-4D41-B8C1-FDB60F57C30A}">
  <ds:schemaRefs>
    <ds:schemaRef ds:uri="7f866925-5af0-41b3-8a82-cd164ae5b33a"/>
    <ds:schemaRef ds:uri="8de163be-544f-4d78-9548-5de911d1fe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vt:lpstr>
      <vt:lpstr>Welcome and Housekeeping</vt:lpstr>
      <vt:lpstr>Safer Space Agreement  </vt:lpstr>
      <vt:lpstr>PowerPoint Presentation</vt:lpstr>
      <vt:lpstr>Minister’s Speech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Looking Sideways</vt:lpstr>
      <vt:lpstr>PowerPoint Presentation</vt:lpstr>
      <vt:lpstr>PowerPoint Presentation</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Cochrane, Senior Communications Officer - 'see me'</dc:creator>
  <cp:revision>16</cp:revision>
  <dcterms:created xsi:type="dcterms:W3CDTF">2025-04-24T07:57:24Z</dcterms:created>
  <dcterms:modified xsi:type="dcterms:W3CDTF">2025-10-02T15:35:23Z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0x0101005910717112931441AA04D8373345528B</vt:lpwstr>
  </property>
  <property fmtid="{D5CDD505-2E9C-101B-9397-08002B2CF9AE}" pid="3" name="MediaServiceImageTags">
    <vt:lpwstr/>
  </property>
</Properties>
</file>