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 id="2147483775" r:id="rId6"/>
    <p:sldMasterId id="2147483802" r:id="rId7"/>
    <p:sldMasterId id="2147483814" r:id="rId8"/>
  </p:sldMasterIdLst>
  <p:notesMasterIdLst>
    <p:notesMasterId r:id="rId26"/>
  </p:notesMasterIdLst>
  <p:sldIdLst>
    <p:sldId id="257" r:id="rId9"/>
    <p:sldId id="499" r:id="rId10"/>
    <p:sldId id="474" r:id="rId11"/>
    <p:sldId id="494" r:id="rId12"/>
    <p:sldId id="483" r:id="rId13"/>
    <p:sldId id="581" r:id="rId14"/>
    <p:sldId id="516" r:id="rId15"/>
    <p:sldId id="582" r:id="rId16"/>
    <p:sldId id="584" r:id="rId17"/>
    <p:sldId id="585" r:id="rId18"/>
    <p:sldId id="590" r:id="rId19"/>
    <p:sldId id="586" r:id="rId20"/>
    <p:sldId id="588" r:id="rId21"/>
    <p:sldId id="522" r:id="rId22"/>
    <p:sldId id="591" r:id="rId23"/>
    <p:sldId id="583" r:id="rId24"/>
    <p:sldId id="587" r:id="rId25"/>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que Campbell, Programme Manager - Communities &amp; Priority Groups" initials="MCPM-C&amp;PG" lastIdx="2" clrIdx="0">
    <p:extLst>
      <p:ext uri="{19B8F6BF-5375-455C-9EA6-DF929625EA0E}">
        <p15:presenceInfo xmlns:p15="http://schemas.microsoft.com/office/powerpoint/2012/main" userId="S-1-12-1-239419253-1089511577-1520390296-3050105963" providerId="AD"/>
      </p:ext>
    </p:extLst>
  </p:cmAuthor>
  <p:cmAuthor id="2" name="Sahaj Kamra- Project Officer - Communities &amp; Priority Groups" initials="SKPO-C&amp;PG" lastIdx="6" clrIdx="1">
    <p:extLst>
      <p:ext uri="{19B8F6BF-5375-455C-9EA6-DF929625EA0E}">
        <p15:presenceInfo xmlns:p15="http://schemas.microsoft.com/office/powerpoint/2012/main" userId="S-1-12-1-2861393398-1217507879-3201800602-327214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1776"/>
    <a:srgbClr val="0CA7E0"/>
    <a:srgbClr val="00A599"/>
    <a:srgbClr val="0CB0E0"/>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04" autoAdjust="0"/>
  </p:normalViewPr>
  <p:slideViewPr>
    <p:cSldViewPr snapToGrid="0">
      <p:cViewPr varScale="1">
        <p:scale>
          <a:sx n="51" d="100"/>
          <a:sy n="51" d="100"/>
        </p:scale>
        <p:origin x="1744" y="24"/>
      </p:cViewPr>
      <p:guideLst>
        <p:guide orient="horz" pos="2160"/>
        <p:guide pos="2880"/>
      </p:guideLst>
    </p:cSldViewPr>
  </p:slideViewPr>
  <p:notesTextViewPr>
    <p:cViewPr>
      <p:scale>
        <a:sx n="1" d="1"/>
        <a:sy n="1" d="1"/>
      </p:scale>
      <p:origin x="0" y="0"/>
    </p:cViewPr>
  </p:notesTextViewPr>
  <p:sorterViewPr>
    <p:cViewPr>
      <p:scale>
        <a:sx n="174" d="100"/>
        <a:sy n="174" d="100"/>
      </p:scale>
      <p:origin x="0" y="-19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C2DFE6E-03F5-47E8-BA8F-297B7BFA3F97}" type="datetimeFigureOut">
              <a:rPr lang="en-GB" smtClean="0"/>
              <a:t>02/10/2025</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085C44D-B0A1-49AA-9244-AD5D7C0090CF}" type="slidenum">
              <a:rPr lang="en-GB" smtClean="0"/>
              <a:t>‹#›</a:t>
            </a:fld>
            <a:endParaRPr lang="en-GB"/>
          </a:p>
        </p:txBody>
      </p:sp>
    </p:spTree>
    <p:extLst>
      <p:ext uri="{BB962C8B-B14F-4D97-AF65-F5344CB8AC3E}">
        <p14:creationId xmlns:p14="http://schemas.microsoft.com/office/powerpoint/2010/main" val="101950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C0C57B-F4B8-4C51-972F-BC53BCE26017}" type="slidenum">
              <a:rPr lang="en-GB" smtClean="0"/>
              <a:t>1</a:t>
            </a:fld>
            <a:endParaRPr lang="en-GB"/>
          </a:p>
        </p:txBody>
      </p:sp>
    </p:spTree>
    <p:extLst>
      <p:ext uri="{BB962C8B-B14F-4D97-AF65-F5344CB8AC3E}">
        <p14:creationId xmlns:p14="http://schemas.microsoft.com/office/powerpoint/2010/main" val="399244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7CF9-D30B-CA82-7A40-2BE0CF8B3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A06DD-C2F9-54C1-2903-A9798D75A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105FE-A229-8714-7810-3819A82CCA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856639-9BA4-D53E-476C-59CF9963E8E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6B61F-7420-427B-9930-4F84A0E94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52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0AD1-AF48-A4F2-7BDE-DAFF654DF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44E2D-5BCE-7707-7288-2B338CE1E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D39C4-1EC1-AAD5-D74E-FC5A789D58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B302AD-06D1-FDA7-F000-660F8EB0E3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6B61F-7420-427B-9930-4F84A0E94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31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80BE-8B4B-588C-853E-741096350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F2A9F-EBB1-2655-5B55-FC9C74DF9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684B9-A0AE-580B-B7B2-AFE497A6A4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335755-CA8F-C2ED-A057-35628D39D1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6B61F-7420-427B-9930-4F84A0E94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61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2466-0A82-5AD1-4E3A-522F145F7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4F880-0DD7-76E0-43EE-FF5641092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D6E1F-E902-3E05-2888-C2E83565F6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1DEA54-AB52-DC8F-F9AC-34A63D5EDA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5C44D-B0A1-49AA-9244-AD5D7C0090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2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85C44D-B0A1-49AA-9244-AD5D7C0090CF}" type="slidenum">
              <a:rPr lang="en-GB" smtClean="0"/>
              <a:t>14</a:t>
            </a:fld>
            <a:endParaRPr lang="en-GB"/>
          </a:p>
        </p:txBody>
      </p:sp>
    </p:spTree>
    <p:extLst>
      <p:ext uri="{BB962C8B-B14F-4D97-AF65-F5344CB8AC3E}">
        <p14:creationId xmlns:p14="http://schemas.microsoft.com/office/powerpoint/2010/main" val="11647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B2F-07E9-B52A-B649-C47FE5400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2C44F-65B0-25DB-14F4-6EA30EB12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7C725-2B77-AF07-B5E7-3343965991B2}"/>
              </a:ext>
            </a:extLst>
          </p:cNvPr>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a:extLst>
              <a:ext uri="{FF2B5EF4-FFF2-40B4-BE49-F238E27FC236}">
                <a16:creationId xmlns:a16="http://schemas.microsoft.com/office/drawing/2014/main" id="{BD003A6A-EA59-3275-ABDC-E3A3DDB57F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A20D1-E9C9-491F-8E15-A11F0F5A4CF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85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E8D7E-DE6F-CA98-D073-774718C11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EF131-E209-7538-24FD-DA31E56A6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28C9C-F625-10CC-5798-C5BD2D1D73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4DFDE3-5C23-DEE7-AB2F-98E42410553B}"/>
              </a:ext>
            </a:extLst>
          </p:cNvPr>
          <p:cNvSpPr>
            <a:spLocks noGrp="1"/>
          </p:cNvSpPr>
          <p:nvPr>
            <p:ph type="sldNum" sz="quarter" idx="5"/>
          </p:nvPr>
        </p:nvSpPr>
        <p:spPr/>
        <p:txBody>
          <a:bodyPr/>
          <a:lstStyle/>
          <a:p>
            <a:fld id="{4085C44D-B0A1-49AA-9244-AD5D7C0090CF}" type="slidenum">
              <a:rPr lang="en-GB" smtClean="0"/>
              <a:t>16</a:t>
            </a:fld>
            <a:endParaRPr lang="en-GB"/>
          </a:p>
        </p:txBody>
      </p:sp>
    </p:spTree>
    <p:extLst>
      <p:ext uri="{BB962C8B-B14F-4D97-AF65-F5344CB8AC3E}">
        <p14:creationId xmlns:p14="http://schemas.microsoft.com/office/powerpoint/2010/main" val="25621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09DF-6345-F39B-AB5C-18F5C6C84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DBDD3-1DC4-9DE0-238D-99F527FB4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7F2AA-7A75-4902-E759-EC5EFFBA08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535E69-E702-DC70-8A96-A96E7DE033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6B61F-7420-427B-9930-4F84A0E94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0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6B61F-7420-427B-9930-4F84A0E94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33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Public awareness of mental health increased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More people aware we all have mental health and anyone can experience a mental health problem at any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More people confident to talk about mental health (and reaching out for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More people sympathetic towards those who seek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More people confident to start mental health conversations with someone 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PPL with MI -  face public and professional attitudes, prejudice, and gaps in knowledge and skills can lead to a person not disclosing or withdrawing and not getting the right help they need.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PP&lt; who are marginalised face intersecting, structural  and cultural stigma continue to experience higher levels of discrimination and face significant inequalities generally and when trying to access or benefit from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 People who are struggling with their mental health and or in distress or crisis can find it difficult to know where to go for help, with many services not being available, accessible, suitable and/or taking account of individual or cultural needs, escalating this S and D experienced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9C756-FAB3-AF4A-98A5-E4CB49CFBEF2}" type="slidenum">
              <a:rPr lang="en-US" smtClean="0"/>
              <a:t>3</a:t>
            </a:fld>
            <a:endParaRPr lang="en-US"/>
          </a:p>
        </p:txBody>
      </p:sp>
    </p:spTree>
    <p:extLst>
      <p:ext uri="{BB962C8B-B14F-4D97-AF65-F5344CB8AC3E}">
        <p14:creationId xmlns:p14="http://schemas.microsoft.com/office/powerpoint/2010/main" val="392093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who identify as living with mental illness continue to be stigmatised and discriminated in 14 areas of their life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9C756-FAB3-AF4A-98A5-E4CB49CFBE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18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6B61F-7420-427B-9930-4F84A0E94ACC}" type="slidenum">
              <a:rPr lang="en-GB" smtClean="0"/>
              <a:t>5</a:t>
            </a:fld>
            <a:endParaRPr lang="en-GB"/>
          </a:p>
        </p:txBody>
      </p:sp>
    </p:spTree>
    <p:extLst>
      <p:ext uri="{BB962C8B-B14F-4D97-AF65-F5344CB8AC3E}">
        <p14:creationId xmlns:p14="http://schemas.microsoft.com/office/powerpoint/2010/main" val="323473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5098-EC61-5018-2B70-F01D76780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D72B3-4EB0-5477-5B22-C6768567C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E9685-1530-8CD0-6DD2-4588C97912FC}"/>
              </a:ext>
            </a:extLst>
          </p:cNvPr>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19AF1D1-A220-778F-70F7-0275548AE1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4F4B1-C1D9-49C7-8289-8F6CA348A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27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85C44D-B0A1-49AA-9244-AD5D7C0090CF}" type="slidenum">
              <a:rPr lang="en-GB" smtClean="0"/>
              <a:t>7</a:t>
            </a:fld>
            <a:endParaRPr lang="en-GB"/>
          </a:p>
        </p:txBody>
      </p:sp>
    </p:spTree>
    <p:extLst>
      <p:ext uri="{BB962C8B-B14F-4D97-AF65-F5344CB8AC3E}">
        <p14:creationId xmlns:p14="http://schemas.microsoft.com/office/powerpoint/2010/main" val="429331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3F79-354A-7856-FFC6-6407049D6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42AEF-9368-58EA-0979-D97C62C4D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BB30B-08DA-8D31-11AE-C4889534AC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317C63-56C4-96D7-4692-3F33F61E6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5C44D-B0A1-49AA-9244-AD5D7C0090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89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E65D8-AF49-F7A7-C8AE-7E38C65C8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30245-BD2B-A3A2-866D-074A625A1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B7343-6517-34FB-BDC8-43B9B44F10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C20356-1781-F631-2C26-6A4AA154E4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5C44D-B0A1-49AA-9244-AD5D7C0090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23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164733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169342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78579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00" y="1138239"/>
            <a:ext cx="3499247"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275400"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49DDE133-5517-7347-8F50-3B6411FEF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
        <p:nvSpPr>
          <p:cNvPr id="6" name="Picture Placeholder 31">
            <a:extLst>
              <a:ext uri="{FF2B5EF4-FFF2-40B4-BE49-F238E27FC236}">
                <a16:creationId xmlns:a16="http://schemas.microsoft.com/office/drawing/2014/main" id="{05FA8655-DFEF-8C42-B2F4-2FC8579CE946}"/>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3716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4988" y="858"/>
            <a:ext cx="9150132" cy="6857143"/>
          </a:xfrm>
          <a:prstGeom prst="rect">
            <a:avLst/>
          </a:prstGeom>
        </p:spPr>
        <p:txBody>
          <a:bodyPr anchor="ctr"/>
          <a:lstStyle>
            <a:lvl1pPr algn="ctr">
              <a:defRPr>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270001" y="3846097"/>
            <a:ext cx="8600156" cy="1143000"/>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270001" y="4989097"/>
            <a:ext cx="8600156" cy="1125748"/>
          </a:xfrm>
          <a:prstGeom prst="rect">
            <a:avLst/>
          </a:prstGeom>
        </p:spPr>
        <p:txBody>
          <a:bodyPr anchor="t">
            <a:noAutofit/>
          </a:bodyPr>
          <a:lstStyle>
            <a:lvl1pPr marL="0" indent="0" algn="l">
              <a:spcBef>
                <a:spcPts val="150"/>
              </a:spcBef>
              <a:buNone/>
              <a:defRPr sz="16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3A743888-7CB4-B04C-ADFD-D5602365D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Tree>
    <p:extLst>
      <p:ext uri="{BB962C8B-B14F-4D97-AF65-F5344CB8AC3E}">
        <p14:creationId xmlns:p14="http://schemas.microsoft.com/office/powerpoint/2010/main" val="386549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72101" y="1138239"/>
            <a:ext cx="3499247"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5372101"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A16B352A-7593-1E4D-A751-D717A17848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Tree>
    <p:extLst>
      <p:ext uri="{BB962C8B-B14F-4D97-AF65-F5344CB8AC3E}">
        <p14:creationId xmlns:p14="http://schemas.microsoft.com/office/powerpoint/2010/main" val="26107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1513" y="1364616"/>
            <a:ext cx="3071304"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1171513" y="3373279"/>
            <a:ext cx="3071304"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6" name="Picture Placeholder 31">
            <a:extLst>
              <a:ext uri="{FF2B5EF4-FFF2-40B4-BE49-F238E27FC236}">
                <a16:creationId xmlns:a16="http://schemas.microsoft.com/office/drawing/2014/main" id="{05FA8655-DFEF-8C42-B2F4-2FC8579CE946}"/>
              </a:ext>
            </a:extLst>
          </p:cNvPr>
          <p:cNvSpPr>
            <a:spLocks noGrp="1"/>
          </p:cNvSpPr>
          <p:nvPr>
            <p:ph type="pic" sz="quarter" idx="13"/>
          </p:nvPr>
        </p:nvSpPr>
        <p:spPr>
          <a:xfrm>
            <a:off x="4690872"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6CA17673-3B8B-0B43-BF7C-038A7F97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979327" y="2979327"/>
            <a:ext cx="6858000" cy="899346"/>
          </a:xfrm>
          <a:prstGeom prst="rect">
            <a:avLst/>
          </a:prstGeom>
        </p:spPr>
      </p:pic>
    </p:spTree>
    <p:extLst>
      <p:ext uri="{BB962C8B-B14F-4D97-AF65-F5344CB8AC3E}">
        <p14:creationId xmlns:p14="http://schemas.microsoft.com/office/powerpoint/2010/main" val="129299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270272" y="2984855"/>
            <a:ext cx="8599883" cy="1585557"/>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269999" y="2564673"/>
            <a:ext cx="732507" cy="411163"/>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US"/>
              <a:t>No.</a:t>
            </a:r>
          </a:p>
        </p:txBody>
      </p:sp>
      <p:sp>
        <p:nvSpPr>
          <p:cNvPr id="4" name="Slide Number Placeholder 5">
            <a:extLst>
              <a:ext uri="{FF2B5EF4-FFF2-40B4-BE49-F238E27FC236}">
                <a16:creationId xmlns:a16="http://schemas.microsoft.com/office/drawing/2014/main" id="{0E8450E1-89A7-2C48-9F1D-88CA3BDF8457}"/>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pic>
        <p:nvPicPr>
          <p:cNvPr id="9" name="Picture 8" descr="A picture containing object&#10;&#10;Description automatically generated">
            <a:extLst>
              <a:ext uri="{FF2B5EF4-FFF2-40B4-BE49-F238E27FC236}">
                <a16:creationId xmlns:a16="http://schemas.microsoft.com/office/drawing/2014/main" id="{67F704F4-7E95-0546-9585-1C300CA8C6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150177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270272" y="2984855"/>
            <a:ext cx="4078310" cy="1585557"/>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269999" y="2564673"/>
            <a:ext cx="732507" cy="411163"/>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US"/>
              <a:t>No.</a:t>
            </a:r>
          </a:p>
        </p:txBody>
      </p:sp>
      <p:sp>
        <p:nvSpPr>
          <p:cNvPr id="4" name="Picture Placeholder 31">
            <a:extLst>
              <a:ext uri="{FF2B5EF4-FFF2-40B4-BE49-F238E27FC236}">
                <a16:creationId xmlns:a16="http://schemas.microsoft.com/office/drawing/2014/main" id="{6503D293-ADBB-2443-8AD3-5636F03AE2B6}"/>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54875AE4-CE00-874D-AFE0-7E002C80EBE5}"/>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pic>
        <p:nvPicPr>
          <p:cNvPr id="7" name="Picture 6" descr="A picture containing object&#10;&#10;Description automatically generated">
            <a:extLst>
              <a:ext uri="{FF2B5EF4-FFF2-40B4-BE49-F238E27FC236}">
                <a16:creationId xmlns:a16="http://schemas.microsoft.com/office/drawing/2014/main" id="{48D64D2A-9277-E644-AD6B-8ED2BFF95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270813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FED4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269999" y="2984855"/>
            <a:ext cx="8601349" cy="1585557"/>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lumMod val="50000"/>
                  </a:schemeClr>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270272" y="2564673"/>
            <a:ext cx="732234" cy="411163"/>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solidFill>
              </a:defRPr>
            </a:lvl2pPr>
          </a:lstStyle>
          <a:p>
            <a:pPr lvl="0"/>
            <a:r>
              <a:rPr lang="en-US"/>
              <a:t>No.</a:t>
            </a:r>
          </a:p>
        </p:txBody>
      </p:sp>
      <p:sp>
        <p:nvSpPr>
          <p:cNvPr id="4" name="Slide Number Placeholder 5">
            <a:extLst>
              <a:ext uri="{FF2B5EF4-FFF2-40B4-BE49-F238E27FC236}">
                <a16:creationId xmlns:a16="http://schemas.microsoft.com/office/drawing/2014/main" id="{DB69E0C6-59E9-7943-B437-775FFCD9314D}"/>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pic>
        <p:nvPicPr>
          <p:cNvPr id="8" name="Picture 7" descr="A close up of a logo&#10;&#10;Description automatically generated">
            <a:extLst>
              <a:ext uri="{FF2B5EF4-FFF2-40B4-BE49-F238E27FC236}">
                <a16:creationId xmlns:a16="http://schemas.microsoft.com/office/drawing/2014/main" id="{05AE7526-C6AF-7F47-B44D-B2595EE01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9313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ack)">
    <p:bg>
      <p:bgPr>
        <a:solidFill>
          <a:srgbClr val="FED4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269999" y="2984855"/>
            <a:ext cx="4078310" cy="1585557"/>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lumMod val="50000"/>
                  </a:schemeClr>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270272" y="2564673"/>
            <a:ext cx="732234" cy="411163"/>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solidFill>
              </a:defRPr>
            </a:lvl2pPr>
          </a:lstStyle>
          <a:p>
            <a:pPr lvl="0"/>
            <a:r>
              <a:rPr lang="en-US"/>
              <a:t>No.</a:t>
            </a:r>
          </a:p>
        </p:txBody>
      </p:sp>
      <p:sp>
        <p:nvSpPr>
          <p:cNvPr id="4" name="Picture Placeholder 31">
            <a:extLst>
              <a:ext uri="{FF2B5EF4-FFF2-40B4-BE49-F238E27FC236}">
                <a16:creationId xmlns:a16="http://schemas.microsoft.com/office/drawing/2014/main" id="{F238AFF6-F823-1048-BE6F-B44A6C947992}"/>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34D27169-CB7E-F244-BEFF-A3C3D64206E6}"/>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pic>
        <p:nvPicPr>
          <p:cNvPr id="12" name="Picture 11" descr="A close up of a logo&#10;&#10;Description automatically generated">
            <a:extLst>
              <a:ext uri="{FF2B5EF4-FFF2-40B4-BE49-F238E27FC236}">
                <a16:creationId xmlns:a16="http://schemas.microsoft.com/office/drawing/2014/main" id="{962D783A-0AAA-9648-9DF6-2000DFAA4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12452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1460321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708150"/>
            <a:ext cx="8600155"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
        <p:nvSpPr>
          <p:cNvPr id="8"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Tree>
    <p:extLst>
      <p:ext uri="{BB962C8B-B14F-4D97-AF65-F5344CB8AC3E}">
        <p14:creationId xmlns:p14="http://schemas.microsoft.com/office/powerpoint/2010/main" val="32991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708150"/>
            <a:ext cx="8600155"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1" y="305248"/>
            <a:ext cx="8600156" cy="1068899"/>
          </a:xfrm>
          <a:prstGeom prst="rect">
            <a:avLst/>
          </a:prstGeom>
        </p:spPr>
        <p:txBody>
          <a:bodyPr vert="horz" lIns="0" tIns="0" rIns="0" bIns="0" rtlCol="0" anchor="t">
            <a:noAutofit/>
          </a:bodyPr>
          <a:lstStyle>
            <a:lvl1pPr>
              <a:defRPr sz="2100"/>
            </a:lvl1pPr>
          </a:lstStyle>
          <a:p>
            <a:r>
              <a:rPr lang="en-GB"/>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7937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0000" y="1708150"/>
            <a:ext cx="4220100" cy="40032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4643681" y="1708150"/>
            <a:ext cx="4220100" cy="40032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
        <p:nvSpPr>
          <p:cNvPr id="9"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Tree>
    <p:extLst>
      <p:ext uri="{BB962C8B-B14F-4D97-AF65-F5344CB8AC3E}">
        <p14:creationId xmlns:p14="http://schemas.microsoft.com/office/powerpoint/2010/main" val="255325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269999"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p:nvPr>
        </p:nvSpPr>
        <p:spPr>
          <a:xfrm>
            <a:off x="3188495"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p:nvPr>
        </p:nvSpPr>
        <p:spPr>
          <a:xfrm>
            <a:off x="6106990"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
        <p:nvSpPr>
          <p:cNvPr id="19"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42299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269999"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2456394"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4642790"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6829185"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267892" y="909636"/>
            <a:ext cx="8607998" cy="396875"/>
          </a:xfrm>
        </p:spPr>
        <p:txBody>
          <a:bodyPr/>
          <a:lstStyle>
            <a:lvl1pPr>
              <a:defRPr sz="1650"/>
            </a:lvl1pPr>
          </a:lstStyle>
          <a:p>
            <a:pPr lvl="0"/>
            <a:r>
              <a:rPr lang="en-GB"/>
              <a:t>Click to edit master text styles</a:t>
            </a:r>
          </a:p>
        </p:txBody>
      </p:sp>
      <p:sp>
        <p:nvSpPr>
          <p:cNvPr id="22"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91983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177115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00" y="1138239"/>
            <a:ext cx="3499247"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275400"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49DDE133-5517-7347-8F50-3B6411FEF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
        <p:nvSpPr>
          <p:cNvPr id="6" name="Picture Placeholder 31">
            <a:extLst>
              <a:ext uri="{FF2B5EF4-FFF2-40B4-BE49-F238E27FC236}">
                <a16:creationId xmlns:a16="http://schemas.microsoft.com/office/drawing/2014/main" id="{05FA8655-DFEF-8C42-B2F4-2FC8579CE946}"/>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0717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4988" y="858"/>
            <a:ext cx="9150132" cy="6857143"/>
          </a:xfrm>
          <a:prstGeom prst="rect">
            <a:avLst/>
          </a:prstGeom>
        </p:spPr>
        <p:txBody>
          <a:bodyPr anchor="ctr"/>
          <a:lstStyle>
            <a:lvl1pPr algn="ctr">
              <a:defRPr>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270001" y="3846097"/>
            <a:ext cx="8600156" cy="1143000"/>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270001" y="4989097"/>
            <a:ext cx="8600156" cy="1125748"/>
          </a:xfrm>
          <a:prstGeom prst="rect">
            <a:avLst/>
          </a:prstGeom>
        </p:spPr>
        <p:txBody>
          <a:bodyPr anchor="t">
            <a:noAutofit/>
          </a:bodyPr>
          <a:lstStyle>
            <a:lvl1pPr marL="0" indent="0" algn="l">
              <a:spcBef>
                <a:spcPts val="150"/>
              </a:spcBef>
              <a:buNone/>
              <a:defRPr sz="16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3A743888-7CB4-B04C-ADFD-D5602365D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Tree>
    <p:extLst>
      <p:ext uri="{BB962C8B-B14F-4D97-AF65-F5344CB8AC3E}">
        <p14:creationId xmlns:p14="http://schemas.microsoft.com/office/powerpoint/2010/main" val="22898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72101" y="1138239"/>
            <a:ext cx="3499247"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5372101"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5" name="Picture 4">
            <a:extLst>
              <a:ext uri="{FF2B5EF4-FFF2-40B4-BE49-F238E27FC236}">
                <a16:creationId xmlns:a16="http://schemas.microsoft.com/office/drawing/2014/main" id="{A16B352A-7593-1E4D-A751-D717A17848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94014"/>
            <a:ext cx="9144000" cy="1263987"/>
          </a:xfrm>
          <a:prstGeom prst="rect">
            <a:avLst/>
          </a:prstGeom>
        </p:spPr>
      </p:pic>
    </p:spTree>
    <p:extLst>
      <p:ext uri="{BB962C8B-B14F-4D97-AF65-F5344CB8AC3E}">
        <p14:creationId xmlns:p14="http://schemas.microsoft.com/office/powerpoint/2010/main" val="268341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1513" y="1364616"/>
            <a:ext cx="3071304" cy="1787237"/>
          </a:xfrm>
          <a:prstGeom prst="rect">
            <a:avLst/>
          </a:prstGeom>
        </p:spPr>
        <p:txBody>
          <a:bodyPr anchor="b">
            <a:noAutofit/>
          </a:bodyPr>
          <a:lstStyle>
            <a:lvl1pPr algn="l">
              <a:defRPr sz="18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1171513" y="3373279"/>
            <a:ext cx="3071304"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6" name="Picture Placeholder 31">
            <a:extLst>
              <a:ext uri="{FF2B5EF4-FFF2-40B4-BE49-F238E27FC236}">
                <a16:creationId xmlns:a16="http://schemas.microsoft.com/office/drawing/2014/main" id="{05FA8655-DFEF-8C42-B2F4-2FC8579CE946}"/>
              </a:ext>
            </a:extLst>
          </p:cNvPr>
          <p:cNvSpPr>
            <a:spLocks noGrp="1"/>
          </p:cNvSpPr>
          <p:nvPr>
            <p:ph type="pic" sz="quarter" idx="13"/>
          </p:nvPr>
        </p:nvSpPr>
        <p:spPr>
          <a:xfrm>
            <a:off x="4690872"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6CA17673-3B8B-0B43-BF7C-038A7F97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979327" y="2979327"/>
            <a:ext cx="6858000" cy="899346"/>
          </a:xfrm>
          <a:prstGeom prst="rect">
            <a:avLst/>
          </a:prstGeom>
        </p:spPr>
      </p:pic>
    </p:spTree>
    <p:extLst>
      <p:ext uri="{BB962C8B-B14F-4D97-AF65-F5344CB8AC3E}">
        <p14:creationId xmlns:p14="http://schemas.microsoft.com/office/powerpoint/2010/main" val="12645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DAB74D-857C-47D0-9F23-6AB676FA122D}"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3131214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270272" y="2984855"/>
            <a:ext cx="8599883" cy="1585557"/>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269999" y="2564673"/>
            <a:ext cx="732507" cy="411163"/>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US"/>
              <a:t>No.</a:t>
            </a:r>
          </a:p>
        </p:txBody>
      </p:sp>
      <p:sp>
        <p:nvSpPr>
          <p:cNvPr id="4" name="Slide Number Placeholder 5">
            <a:extLst>
              <a:ext uri="{FF2B5EF4-FFF2-40B4-BE49-F238E27FC236}">
                <a16:creationId xmlns:a16="http://schemas.microsoft.com/office/drawing/2014/main" id="{0E8450E1-89A7-2C48-9F1D-88CA3BDF8457}"/>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pic>
        <p:nvPicPr>
          <p:cNvPr id="9" name="Picture 8" descr="A picture containing object&#10;&#10;Description automatically generated">
            <a:extLst>
              <a:ext uri="{FF2B5EF4-FFF2-40B4-BE49-F238E27FC236}">
                <a16:creationId xmlns:a16="http://schemas.microsoft.com/office/drawing/2014/main" id="{67F704F4-7E95-0546-9585-1C300CA8C6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68403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whit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270272" y="2984855"/>
            <a:ext cx="4078310" cy="1585557"/>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269999" y="2564673"/>
            <a:ext cx="732507" cy="411163"/>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US"/>
              <a:t>No.</a:t>
            </a:r>
          </a:p>
        </p:txBody>
      </p:sp>
      <p:sp>
        <p:nvSpPr>
          <p:cNvPr id="4" name="Picture Placeholder 31">
            <a:extLst>
              <a:ext uri="{FF2B5EF4-FFF2-40B4-BE49-F238E27FC236}">
                <a16:creationId xmlns:a16="http://schemas.microsoft.com/office/drawing/2014/main" id="{6503D293-ADBB-2443-8AD3-5636F03AE2B6}"/>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54875AE4-CE00-874D-AFE0-7E002C80EBE5}"/>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pic>
        <p:nvPicPr>
          <p:cNvPr id="7" name="Picture 6" descr="A picture containing object&#10;&#10;Description automatically generated">
            <a:extLst>
              <a:ext uri="{FF2B5EF4-FFF2-40B4-BE49-F238E27FC236}">
                <a16:creationId xmlns:a16="http://schemas.microsoft.com/office/drawing/2014/main" id="{48D64D2A-9277-E644-AD6B-8ED2BFF95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103664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269999" y="2984855"/>
            <a:ext cx="8601349" cy="1585557"/>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lumMod val="50000"/>
                  </a:schemeClr>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270272" y="2564673"/>
            <a:ext cx="732234" cy="411163"/>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solidFill>
              </a:defRPr>
            </a:lvl2pPr>
          </a:lstStyle>
          <a:p>
            <a:pPr lvl="0"/>
            <a:r>
              <a:rPr lang="en-US"/>
              <a:t>No.</a:t>
            </a:r>
          </a:p>
        </p:txBody>
      </p:sp>
      <p:sp>
        <p:nvSpPr>
          <p:cNvPr id="4" name="Slide Number Placeholder 5">
            <a:extLst>
              <a:ext uri="{FF2B5EF4-FFF2-40B4-BE49-F238E27FC236}">
                <a16:creationId xmlns:a16="http://schemas.microsoft.com/office/drawing/2014/main" id="{DB69E0C6-59E9-7943-B437-775FFCD9314D}"/>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pic>
        <p:nvPicPr>
          <p:cNvPr id="8" name="Picture 7" descr="A close up of a logo&#10;&#10;Description automatically generated">
            <a:extLst>
              <a:ext uri="{FF2B5EF4-FFF2-40B4-BE49-F238E27FC236}">
                <a16:creationId xmlns:a16="http://schemas.microsoft.com/office/drawing/2014/main" id="{05AE7526-C6AF-7F47-B44D-B2595EE01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298216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ack)">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269999" y="2984855"/>
            <a:ext cx="4078310" cy="1585557"/>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lumMod val="50000"/>
                  </a:schemeClr>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270272" y="2564673"/>
            <a:ext cx="732234" cy="411163"/>
          </a:xfrm>
          <a:prstGeom prst="rect">
            <a:avLst/>
          </a:prstGeom>
        </p:spPr>
        <p:txBody>
          <a:bodyPr anchor="t"/>
          <a:lstStyle>
            <a:lvl1pPr algn="l">
              <a:spcBef>
                <a:spcPts val="150"/>
              </a:spcBef>
              <a:defRPr sz="1800" b="1">
                <a:solidFill>
                  <a:schemeClr val="tx1">
                    <a:lumMod val="50000"/>
                  </a:schemeClr>
                </a:solidFill>
              </a:defRPr>
            </a:lvl1pPr>
            <a:lvl2pPr marL="0" indent="0" algn="l">
              <a:spcBef>
                <a:spcPts val="150"/>
              </a:spcBef>
              <a:buNone/>
              <a:defRPr sz="1650" b="0">
                <a:solidFill>
                  <a:schemeClr val="tx1"/>
                </a:solidFill>
              </a:defRPr>
            </a:lvl2pPr>
          </a:lstStyle>
          <a:p>
            <a:pPr lvl="0"/>
            <a:r>
              <a:rPr lang="en-US"/>
              <a:t>No.</a:t>
            </a:r>
          </a:p>
        </p:txBody>
      </p:sp>
      <p:sp>
        <p:nvSpPr>
          <p:cNvPr id="4" name="Picture Placeholder 31">
            <a:extLst>
              <a:ext uri="{FF2B5EF4-FFF2-40B4-BE49-F238E27FC236}">
                <a16:creationId xmlns:a16="http://schemas.microsoft.com/office/drawing/2014/main" id="{F238AFF6-F823-1048-BE6F-B44A6C947992}"/>
              </a:ext>
            </a:extLst>
          </p:cNvPr>
          <p:cNvSpPr>
            <a:spLocks noGrp="1"/>
          </p:cNvSpPr>
          <p:nvPr>
            <p:ph type="pic" sz="quarter" idx="13"/>
          </p:nvPr>
        </p:nvSpPr>
        <p:spPr>
          <a:xfrm>
            <a:off x="4572000" y="1364615"/>
            <a:ext cx="4078309" cy="3311842"/>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34D27169-CB7E-F244-BEFF-A3C3D64206E6}"/>
              </a:ext>
            </a:extLst>
          </p:cNvPr>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pic>
        <p:nvPicPr>
          <p:cNvPr id="12" name="Picture 11" descr="A close up of a logo&#10;&#10;Description automatically generated">
            <a:extLst>
              <a:ext uri="{FF2B5EF4-FFF2-40B4-BE49-F238E27FC236}">
                <a16:creationId xmlns:a16="http://schemas.microsoft.com/office/drawing/2014/main" id="{962D783A-0AAA-9648-9DF6-2000DFAA4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02300"/>
            <a:ext cx="8401050" cy="1155700"/>
          </a:xfrm>
          <a:prstGeom prst="rect">
            <a:avLst/>
          </a:prstGeom>
        </p:spPr>
      </p:pic>
    </p:spTree>
    <p:extLst>
      <p:ext uri="{BB962C8B-B14F-4D97-AF65-F5344CB8AC3E}">
        <p14:creationId xmlns:p14="http://schemas.microsoft.com/office/powerpoint/2010/main" val="15086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708150"/>
            <a:ext cx="8600155"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Tree>
    <p:extLst>
      <p:ext uri="{BB962C8B-B14F-4D97-AF65-F5344CB8AC3E}">
        <p14:creationId xmlns:p14="http://schemas.microsoft.com/office/powerpoint/2010/main" val="16351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708150"/>
            <a:ext cx="8600155"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1" y="305248"/>
            <a:ext cx="8600156" cy="1068899"/>
          </a:xfrm>
          <a:prstGeom prst="rect">
            <a:avLst/>
          </a:prstGeom>
        </p:spPr>
        <p:txBody>
          <a:bodyPr vert="horz" lIns="0" tIns="0" rIns="0" bIns="0" rtlCol="0" anchor="t">
            <a:noAutofit/>
          </a:bodyPr>
          <a:lstStyle>
            <a:lvl1pPr>
              <a:defRPr sz="2100"/>
            </a:lvl1pPr>
          </a:lstStyle>
          <a:p>
            <a:r>
              <a:rPr lang="en-GB"/>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06724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0000" y="1708150"/>
            <a:ext cx="4220100" cy="40032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4643681" y="1708150"/>
            <a:ext cx="4220100" cy="40032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Tree>
    <p:extLst>
      <p:ext uri="{BB962C8B-B14F-4D97-AF65-F5344CB8AC3E}">
        <p14:creationId xmlns:p14="http://schemas.microsoft.com/office/powerpoint/2010/main" val="22088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269999"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p:nvPr>
        </p:nvSpPr>
        <p:spPr>
          <a:xfrm>
            <a:off x="3188495"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p:nvPr>
        </p:nvSpPr>
        <p:spPr>
          <a:xfrm>
            <a:off x="6106990" y="1708150"/>
            <a:ext cx="27594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267892" y="909636"/>
            <a:ext cx="8607998" cy="396875"/>
          </a:xfrm>
        </p:spPr>
        <p:txBody>
          <a:bodyPr/>
          <a:lstStyle>
            <a:lvl1pPr>
              <a:defRPr sz="1650"/>
            </a:lvl1pPr>
          </a:lstStyle>
          <a:p>
            <a:pPr lvl="0"/>
            <a:r>
              <a:rPr lang="en-GB"/>
              <a:t>Click to edit master text styles</a:t>
            </a:r>
          </a:p>
        </p:txBody>
      </p:sp>
      <p:sp>
        <p:nvSpPr>
          <p:cNvPr id="19"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9836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269999"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2456394"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4642790"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6829185" y="1708150"/>
            <a:ext cx="2035800" cy="4003675"/>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267892" y="909636"/>
            <a:ext cx="8607998" cy="396875"/>
          </a:xfrm>
        </p:spPr>
        <p:txBody>
          <a:bodyPr/>
          <a:lstStyle>
            <a:lvl1pPr>
              <a:defRPr sz="1650"/>
            </a:lvl1pPr>
          </a:lstStyle>
          <a:p>
            <a:pPr lvl="0"/>
            <a:r>
              <a:rPr lang="en-GB"/>
              <a:t>Click to edit master text styles</a:t>
            </a:r>
          </a:p>
        </p:txBody>
      </p:sp>
      <p:sp>
        <p:nvSpPr>
          <p:cNvPr id="22"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5388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9151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DAB74D-857C-47D0-9F23-6AB676FA122D}"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4144767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4"/>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195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1770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69"/>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5293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379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4333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036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525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625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2045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106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DAB74D-857C-47D0-9F23-6AB676FA122D}"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3482252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00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4"/>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4"/>
            <a:ext cx="6000750" cy="1643063"/>
          </a:xfrm>
        </p:spPr>
        <p:txBody>
          <a:bodyPr/>
          <a:lstStyle>
            <a:lvl1pPr marL="0" indent="0" algn="ctr">
              <a:buNone/>
              <a:defRPr>
                <a:solidFill>
                  <a:schemeClr val="tx1">
                    <a:tint val="75000"/>
                  </a:schemeClr>
                </a:solidFill>
              </a:defRPr>
            </a:lvl1pPr>
            <a:lvl2pPr marL="321469" indent="0" algn="ctr">
              <a:buNone/>
              <a:defRPr>
                <a:solidFill>
                  <a:schemeClr val="tx1">
                    <a:tint val="75000"/>
                  </a:schemeClr>
                </a:solidFill>
              </a:defRPr>
            </a:lvl2pPr>
            <a:lvl3pPr marL="642938" indent="0" algn="ctr">
              <a:buNone/>
              <a:defRPr>
                <a:solidFill>
                  <a:schemeClr val="tx1">
                    <a:tint val="75000"/>
                  </a:schemeClr>
                </a:solidFill>
              </a:defRPr>
            </a:lvl3pPr>
            <a:lvl4pPr marL="964406" indent="0" algn="ctr">
              <a:buNone/>
              <a:defRPr>
                <a:solidFill>
                  <a:schemeClr val="tx1">
                    <a:tint val="75000"/>
                  </a:schemeClr>
                </a:solidFill>
              </a:defRPr>
            </a:lvl4pPr>
            <a:lvl5pPr marL="1285875" indent="0" algn="ctr">
              <a:buNone/>
              <a:defRPr>
                <a:solidFill>
                  <a:schemeClr val="tx1">
                    <a:tint val="75000"/>
                  </a:schemeClr>
                </a:solidFill>
              </a:defRPr>
            </a:lvl5pPr>
            <a:lvl6pPr marL="1607344" indent="0" algn="ctr">
              <a:buNone/>
              <a:defRPr>
                <a:solidFill>
                  <a:schemeClr val="tx1">
                    <a:tint val="75000"/>
                  </a:schemeClr>
                </a:solidFill>
              </a:defRPr>
            </a:lvl6pPr>
            <a:lvl7pPr marL="1928813" indent="0" algn="ctr">
              <a:buNone/>
              <a:defRPr>
                <a:solidFill>
                  <a:schemeClr val="tx1">
                    <a:tint val="75000"/>
                  </a:schemeClr>
                </a:solidFill>
              </a:defRPr>
            </a:lvl7pPr>
            <a:lvl8pPr marL="2250281" indent="0" algn="ctr">
              <a:buNone/>
              <a:defRPr>
                <a:solidFill>
                  <a:schemeClr val="tx1">
                    <a:tint val="75000"/>
                  </a:schemeClr>
                </a:solidFill>
              </a:defRPr>
            </a:lvl8pPr>
            <a:lvl9pPr marL="25717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2828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318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71"/>
            <a:ext cx="7286625" cy="1276945"/>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677168" y="2725046"/>
            <a:ext cx="7286625" cy="1406425"/>
          </a:xfrm>
        </p:spPr>
        <p:txBody>
          <a:bodyPr anchor="b"/>
          <a:lstStyle>
            <a:lvl1pPr marL="0" indent="0">
              <a:buNone/>
              <a:defRPr sz="1406">
                <a:solidFill>
                  <a:schemeClr val="tx1">
                    <a:tint val="75000"/>
                  </a:schemeClr>
                </a:solidFill>
              </a:defRPr>
            </a:lvl1pPr>
            <a:lvl2pPr marL="321469" indent="0">
              <a:buNone/>
              <a:defRPr sz="1266">
                <a:solidFill>
                  <a:schemeClr val="tx1">
                    <a:tint val="75000"/>
                  </a:schemeClr>
                </a:solidFill>
              </a:defRPr>
            </a:lvl2pPr>
            <a:lvl3pPr marL="642938" indent="0">
              <a:buNone/>
              <a:defRPr sz="1125">
                <a:solidFill>
                  <a:schemeClr val="tx1">
                    <a:tint val="75000"/>
                  </a:schemeClr>
                </a:solidFill>
              </a:defRPr>
            </a:lvl3pPr>
            <a:lvl4pPr marL="964406" indent="0">
              <a:buNone/>
              <a:defRPr sz="985">
                <a:solidFill>
                  <a:schemeClr val="tx1">
                    <a:tint val="75000"/>
                  </a:schemeClr>
                </a:solidFill>
              </a:defRPr>
            </a:lvl4pPr>
            <a:lvl5pPr marL="1285875" indent="0">
              <a:buNone/>
              <a:defRPr sz="985">
                <a:solidFill>
                  <a:schemeClr val="tx1">
                    <a:tint val="75000"/>
                  </a:schemeClr>
                </a:solidFill>
              </a:defRPr>
            </a:lvl5pPr>
            <a:lvl6pPr marL="1607344" indent="0">
              <a:buNone/>
              <a:defRPr sz="985">
                <a:solidFill>
                  <a:schemeClr val="tx1">
                    <a:tint val="75000"/>
                  </a:schemeClr>
                </a:solidFill>
              </a:defRPr>
            </a:lvl6pPr>
            <a:lvl7pPr marL="1928813" indent="0">
              <a:buNone/>
              <a:defRPr sz="985">
                <a:solidFill>
                  <a:schemeClr val="tx1">
                    <a:tint val="75000"/>
                  </a:schemeClr>
                </a:solidFill>
              </a:defRPr>
            </a:lvl7pPr>
            <a:lvl8pPr marL="2250281" indent="0">
              <a:buNone/>
              <a:defRPr sz="985">
                <a:solidFill>
                  <a:schemeClr val="tx1">
                    <a:tint val="75000"/>
                  </a:schemeClr>
                </a:solidFill>
              </a:defRPr>
            </a:lvl8pPr>
            <a:lvl9pPr marL="2571750" indent="0">
              <a:buNone/>
              <a:defRPr sz="9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94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6" y="1500188"/>
            <a:ext cx="3786188" cy="424309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364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6" y="1439170"/>
            <a:ext cx="3787676" cy="599777"/>
          </a:xfrm>
        </p:spPr>
        <p:txBody>
          <a:bodyPr anchor="b"/>
          <a:lstStyle>
            <a:lvl1pPr marL="0" indent="0">
              <a:buNone/>
              <a:defRPr sz="1688" b="1"/>
            </a:lvl1pPr>
            <a:lvl2pPr marL="321469" indent="0">
              <a:buNone/>
              <a:defRPr sz="1406" b="1"/>
            </a:lvl2pPr>
            <a:lvl3pPr marL="642938" indent="0">
              <a:buNone/>
              <a:defRPr sz="1266" b="1"/>
            </a:lvl3pPr>
            <a:lvl4pPr marL="964406" indent="0">
              <a:buNone/>
              <a:defRPr sz="1125" b="1"/>
            </a:lvl4pPr>
            <a:lvl5pPr marL="1285875" indent="0">
              <a:buNone/>
              <a:defRPr sz="1125" b="1"/>
            </a:lvl5pPr>
            <a:lvl6pPr marL="1607344" indent="0">
              <a:buNone/>
              <a:defRPr sz="1125" b="1"/>
            </a:lvl6pPr>
            <a:lvl7pPr marL="1928813" indent="0">
              <a:buNone/>
              <a:defRPr sz="1125" b="1"/>
            </a:lvl7pPr>
            <a:lvl8pPr marL="2250281" indent="0">
              <a:buNone/>
              <a:defRPr sz="1125" b="1"/>
            </a:lvl8pPr>
            <a:lvl9pPr marL="2571750" indent="0">
              <a:buNone/>
              <a:defRPr sz="1125" b="1"/>
            </a:lvl9pPr>
          </a:lstStyle>
          <a:p>
            <a:pPr lvl="0"/>
            <a:r>
              <a:rPr lang="en-US"/>
              <a:t>Click to edit Master text styles</a:t>
            </a:r>
          </a:p>
        </p:txBody>
      </p:sp>
      <p:sp>
        <p:nvSpPr>
          <p:cNvPr id="4" name="Content Placeholder 3"/>
          <p:cNvSpPr>
            <a:spLocks noGrp="1"/>
          </p:cNvSpPr>
          <p:nvPr>
            <p:ph sz="half" idx="2"/>
          </p:nvPr>
        </p:nvSpPr>
        <p:spPr>
          <a:xfrm>
            <a:off x="428626" y="2038945"/>
            <a:ext cx="3787676" cy="3704333"/>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70"/>
            <a:ext cx="3789164" cy="599777"/>
          </a:xfrm>
        </p:spPr>
        <p:txBody>
          <a:bodyPr anchor="b"/>
          <a:lstStyle>
            <a:lvl1pPr marL="0" indent="0">
              <a:buNone/>
              <a:defRPr sz="1688" b="1"/>
            </a:lvl1pPr>
            <a:lvl2pPr marL="321469" indent="0">
              <a:buNone/>
              <a:defRPr sz="1406" b="1"/>
            </a:lvl2pPr>
            <a:lvl3pPr marL="642938" indent="0">
              <a:buNone/>
              <a:defRPr sz="1266" b="1"/>
            </a:lvl3pPr>
            <a:lvl4pPr marL="964406" indent="0">
              <a:buNone/>
              <a:defRPr sz="1125" b="1"/>
            </a:lvl4pPr>
            <a:lvl5pPr marL="1285875" indent="0">
              <a:buNone/>
              <a:defRPr sz="1125" b="1"/>
            </a:lvl5pPr>
            <a:lvl6pPr marL="1607344" indent="0">
              <a:buNone/>
              <a:defRPr sz="1125" b="1"/>
            </a:lvl6pPr>
            <a:lvl7pPr marL="1928813" indent="0">
              <a:buNone/>
              <a:defRPr sz="1125" b="1"/>
            </a:lvl7pPr>
            <a:lvl8pPr marL="2250281" indent="0">
              <a:buNone/>
              <a:defRPr sz="1125" b="1"/>
            </a:lvl8pPr>
            <a:lvl9pPr marL="2571750"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34971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782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1178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7" y="255984"/>
            <a:ext cx="2820293" cy="10894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351609" y="255987"/>
            <a:ext cx="4792266" cy="5487293"/>
          </a:xfrm>
        </p:spPr>
        <p:txBody>
          <a:bodyPr/>
          <a:lstStyle>
            <a:lvl1pPr>
              <a:defRPr sz="2250"/>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7" y="1345406"/>
            <a:ext cx="2820293" cy="4397872"/>
          </a:xfrm>
        </p:spPr>
        <p:txBody>
          <a:bodyPr/>
          <a:lstStyle>
            <a:lvl1pPr marL="0" indent="0">
              <a:buNone/>
              <a:defRPr sz="985"/>
            </a:lvl1pPr>
            <a:lvl2pPr marL="321469" indent="0">
              <a:buNone/>
              <a:defRPr sz="844"/>
            </a:lvl2pPr>
            <a:lvl3pPr marL="642938" indent="0">
              <a:buNone/>
              <a:defRPr sz="704"/>
            </a:lvl3pPr>
            <a:lvl4pPr marL="964406" indent="0">
              <a:buNone/>
              <a:defRPr sz="633"/>
            </a:lvl4pPr>
            <a:lvl5pPr marL="1285875" indent="0">
              <a:buNone/>
              <a:defRPr sz="633"/>
            </a:lvl5pPr>
            <a:lvl6pPr marL="1607344" indent="0">
              <a:buNone/>
              <a:defRPr sz="633"/>
            </a:lvl6pPr>
            <a:lvl7pPr marL="1928813" indent="0">
              <a:buNone/>
              <a:defRPr sz="633"/>
            </a:lvl7pPr>
            <a:lvl8pPr marL="2250281" indent="0">
              <a:buNone/>
              <a:defRPr sz="633"/>
            </a:lvl8pPr>
            <a:lvl9pPr marL="2571750"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35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4"/>
            <a:ext cx="5143500" cy="531317"/>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680270" y="574479"/>
            <a:ext cx="5143500" cy="3857625"/>
          </a:xfrm>
        </p:spPr>
        <p:txBody>
          <a:bodyPr/>
          <a:lstStyle>
            <a:lvl1pPr marL="0" indent="0">
              <a:buNone/>
              <a:defRPr sz="2250"/>
            </a:lvl1pPr>
            <a:lvl2pPr marL="321469" indent="0">
              <a:buNone/>
              <a:defRPr sz="1969"/>
            </a:lvl2pPr>
            <a:lvl3pPr marL="642938" indent="0">
              <a:buNone/>
              <a:defRPr sz="1688"/>
            </a:lvl3pPr>
            <a:lvl4pPr marL="964406" indent="0">
              <a:buNone/>
              <a:defRPr sz="1406"/>
            </a:lvl4pPr>
            <a:lvl5pPr marL="1285875" indent="0">
              <a:buNone/>
              <a:defRPr sz="1406"/>
            </a:lvl5pPr>
            <a:lvl6pPr marL="1607344" indent="0">
              <a:buNone/>
              <a:defRPr sz="1406"/>
            </a:lvl6pPr>
            <a:lvl7pPr marL="1928813" indent="0">
              <a:buNone/>
              <a:defRPr sz="1406"/>
            </a:lvl7pPr>
            <a:lvl8pPr marL="2250281" indent="0">
              <a:buNone/>
              <a:defRPr sz="1406"/>
            </a:lvl8pPr>
            <a:lvl9pPr marL="2571750" indent="0">
              <a:buNone/>
              <a:defRPr sz="1406"/>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985"/>
            </a:lvl1pPr>
            <a:lvl2pPr marL="321469" indent="0">
              <a:buNone/>
              <a:defRPr sz="844"/>
            </a:lvl2pPr>
            <a:lvl3pPr marL="642938" indent="0">
              <a:buNone/>
              <a:defRPr sz="704"/>
            </a:lvl3pPr>
            <a:lvl4pPr marL="964406" indent="0">
              <a:buNone/>
              <a:defRPr sz="633"/>
            </a:lvl4pPr>
            <a:lvl5pPr marL="1285875" indent="0">
              <a:buNone/>
              <a:defRPr sz="633"/>
            </a:lvl5pPr>
            <a:lvl6pPr marL="1607344" indent="0">
              <a:buNone/>
              <a:defRPr sz="633"/>
            </a:lvl6pPr>
            <a:lvl7pPr marL="1928813" indent="0">
              <a:buNone/>
              <a:defRPr sz="633"/>
            </a:lvl7pPr>
            <a:lvl8pPr marL="2250281" indent="0">
              <a:buNone/>
              <a:defRPr sz="633"/>
            </a:lvl8pPr>
            <a:lvl9pPr marL="2571750"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461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DAB74D-857C-47D0-9F23-6AB676FA122D}"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3273211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471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3" y="257475"/>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6" y="257475"/>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5406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1" y="1708150"/>
            <a:ext cx="8600155" cy="4018118"/>
          </a:xfrm>
        </p:spPr>
        <p:txBody>
          <a:bodyPr>
            <a:noAutofit/>
          </a:bodyPr>
          <a:lstStyle>
            <a:lvl1pPr>
              <a:defRPr sz="900" b="0">
                <a:solidFill>
                  <a:schemeClr val="tx1"/>
                </a:solidFill>
              </a:defRPr>
            </a:lvl1pPr>
            <a:lvl2pPr>
              <a:spcBef>
                <a:spcPts val="338"/>
              </a:spcBef>
              <a:defRPr sz="900">
                <a:solidFill>
                  <a:schemeClr val="tx1"/>
                </a:solidFill>
              </a:defRPr>
            </a:lvl2pPr>
            <a:lvl3pPr>
              <a:spcBef>
                <a:spcPts val="338"/>
              </a:spcBef>
              <a:defRPr sz="900">
                <a:solidFill>
                  <a:schemeClr val="tx1"/>
                </a:solidFill>
              </a:defRPr>
            </a:lvl3pPr>
            <a:lvl4pPr>
              <a:spcBef>
                <a:spcPts val="338"/>
              </a:spcBef>
              <a:defRPr sz="900">
                <a:solidFill>
                  <a:schemeClr val="tx1"/>
                </a:solidFill>
              </a:defRPr>
            </a:lvl4pPr>
            <a:lvl5pPr>
              <a:spcBef>
                <a:spcPts val="338"/>
              </a:spcBef>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270001" y="305250"/>
            <a:ext cx="8600156" cy="1068899"/>
          </a:xfrm>
          <a:prstGeom prst="rect">
            <a:avLst/>
          </a:prstGeom>
        </p:spPr>
        <p:txBody>
          <a:bodyPr vert="horz" lIns="0" tIns="0" rIns="0" bIns="0" rtlCol="0" anchor="t">
            <a:noAutofit/>
          </a:bodyPr>
          <a:lstStyle>
            <a:lvl1pPr>
              <a:defRPr sz="1575"/>
            </a:lvl1pPr>
          </a:lstStyle>
          <a:p>
            <a:r>
              <a:rPr lang="en-GB" dirty="0"/>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563">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5235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AB74D-857C-47D0-9F23-6AB676FA122D}"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179346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315575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ACF5F-6396-496D-903A-F16A9D154B31}" type="slidenum">
              <a:rPr lang="en-GB" smtClean="0"/>
              <a:t>‹#›</a:t>
            </a:fld>
            <a:endParaRPr lang="en-GB"/>
          </a:p>
        </p:txBody>
      </p:sp>
    </p:spTree>
    <p:extLst>
      <p:ext uri="{BB962C8B-B14F-4D97-AF65-F5344CB8AC3E}">
        <p14:creationId xmlns:p14="http://schemas.microsoft.com/office/powerpoint/2010/main" val="263127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AB74D-857C-47D0-9F23-6AB676FA122D}" type="datetimeFigureOut">
              <a:rPr lang="en-GB" smtClean="0"/>
              <a:t>02/10/2025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CF5F-6396-496D-903A-F16A9D154B31}" type="slidenum">
              <a:rPr lang="en-GB" smtClean="0"/>
              <a:t>‹#›</a:t>
            </a:fld>
            <a:endParaRPr lang="en-GB"/>
          </a:p>
        </p:txBody>
      </p:sp>
    </p:spTree>
    <p:extLst>
      <p:ext uri="{BB962C8B-B14F-4D97-AF65-F5344CB8AC3E}">
        <p14:creationId xmlns:p14="http://schemas.microsoft.com/office/powerpoint/2010/main" val="103146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270000" y="430718"/>
            <a:ext cx="8600156" cy="704346"/>
          </a:xfrm>
          <a:prstGeom prst="rect">
            <a:avLst/>
          </a:prstGeom>
        </p:spPr>
        <p:txBody>
          <a:bodyPr vert="horz" lIns="0" tIns="0" rIns="0" bIns="0" rtlCol="0" anchor="t">
            <a:noAutofit/>
          </a:bodyPr>
          <a:lstStyle/>
          <a:p>
            <a:r>
              <a:rPr lang="en-US"/>
              <a:t>Click to edit Master title style</a:t>
            </a:r>
            <a:endParaRPr lang="en-GB"/>
          </a:p>
        </p:txBody>
      </p:sp>
      <p:sp>
        <p:nvSpPr>
          <p:cNvPr id="92" name="Text Placeholder 2"/>
          <p:cNvSpPr>
            <a:spLocks noGrp="1"/>
          </p:cNvSpPr>
          <p:nvPr>
            <p:ph type="body" idx="1"/>
          </p:nvPr>
        </p:nvSpPr>
        <p:spPr>
          <a:xfrm>
            <a:off x="270000" y="1708150"/>
            <a:ext cx="8600156"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825">
                <a:solidFill>
                  <a:schemeClr val="tx1"/>
                </a:solidFill>
              </a:defRPr>
            </a:lvl1pPr>
          </a:lstStyle>
          <a:p>
            <a:pPr defTabSz="685800"/>
            <a:fld id="{4034BEE3-566C-4068-A777-C3A4762E861B}" type="slidenum">
              <a:rPr lang="en-GB" smtClean="0">
                <a:solidFill>
                  <a:prstClr val="black"/>
                </a:solidFill>
              </a:rPr>
              <a:pPr defTabSz="685800"/>
              <a:t>‹#›</a:t>
            </a:fld>
            <a:endParaRPr lang="en-GB">
              <a:solidFill>
                <a:prstClr val="black"/>
              </a:solidFill>
            </a:endParaRPr>
          </a:p>
        </p:txBody>
      </p:sp>
      <p:cxnSp>
        <p:nvCxnSpPr>
          <p:cNvPr id="95" name="Straight Connector 94">
            <a:extLst>
              <a:ext uri="{FF2B5EF4-FFF2-40B4-BE49-F238E27FC236}">
                <a16:creationId xmlns:a16="http://schemas.microsoft.com/office/drawing/2014/main" id="{D1B25342-56CB-1F4B-97E4-A1555CF7A6AA}"/>
              </a:ext>
            </a:extLst>
          </p:cNvPr>
          <p:cNvCxnSpPr/>
          <p:nvPr userDrawn="1"/>
        </p:nvCxnSpPr>
        <p:spPr>
          <a:xfrm>
            <a:off x="0" y="6072809"/>
            <a:ext cx="9144000" cy="0"/>
          </a:xfrm>
          <a:prstGeom prst="line">
            <a:avLst/>
          </a:prstGeom>
          <a:ln w="63500">
            <a:solidFill>
              <a:srgbClr val="F4D12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DD36FFE-9895-8247-B7F8-A7A84C243D4F}"/>
              </a:ext>
            </a:extLst>
          </p:cNvPr>
          <p:cNvCxnSpPr/>
          <p:nvPr userDrawn="1"/>
        </p:nvCxnSpPr>
        <p:spPr>
          <a:xfrm>
            <a:off x="0" y="610157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 Placeholder 17">
            <a:extLst>
              <a:ext uri="{FF2B5EF4-FFF2-40B4-BE49-F238E27FC236}">
                <a16:creationId xmlns:a16="http://schemas.microsoft.com/office/drawing/2014/main" id="{2CB6A0D5-1DDC-CC47-9D9D-081278B34AE4}"/>
              </a:ext>
            </a:extLst>
          </p:cNvPr>
          <p:cNvSpPr txBox="1">
            <a:spLocks/>
          </p:cNvSpPr>
          <p:nvPr userDrawn="1"/>
        </p:nvSpPr>
        <p:spPr>
          <a:xfrm>
            <a:off x="1352229" y="6628239"/>
            <a:ext cx="7007673" cy="229751"/>
          </a:xfrm>
          <a:prstGeom prst="rect">
            <a:avLst/>
          </a:prstGeom>
        </p:spPr>
        <p:txBody>
          <a:bodyPr anchor="ctr">
            <a:noAutofit/>
          </a:bodyPr>
          <a:lstStyle>
            <a:lvl1pPr marL="0" indent="0" algn="l" defTabSz="914400" rtl="0" eaLnBrk="1" latinLnBrk="0" hangingPunct="1">
              <a:lnSpc>
                <a:spcPct val="100000"/>
              </a:lnSpc>
              <a:spcBef>
                <a:spcPts val="60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Scottish Mental Illness Stigma Survey 2022	</a:t>
            </a:r>
            <a:r>
              <a:rPr kumimoji="0" lang="en-US" sz="675"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Figures do not always add to 100% because of rounding 	</a:t>
            </a: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675"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 Placeholder 17">
            <a:extLst>
              <a:ext uri="{FF2B5EF4-FFF2-40B4-BE49-F238E27FC236}">
                <a16:creationId xmlns:a16="http://schemas.microsoft.com/office/drawing/2014/main" id="{B2700170-EFF1-6749-B542-F41F0753C033}"/>
              </a:ext>
            </a:extLst>
          </p:cNvPr>
          <p:cNvSpPr txBox="1">
            <a:spLocks/>
          </p:cNvSpPr>
          <p:nvPr userDrawn="1"/>
        </p:nvSpPr>
        <p:spPr>
          <a:xfrm>
            <a:off x="1352230" y="6208613"/>
            <a:ext cx="3503084" cy="197792"/>
          </a:xfrm>
          <a:prstGeom prst="rect">
            <a:avLst/>
          </a:prstGeom>
        </p:spPr>
        <p:txBody>
          <a:bodyPr anchor="ctr">
            <a:noAutofit/>
          </a:bodyPr>
          <a:lstStyle>
            <a:lvl1pPr marL="0" indent="0" algn="l" defTabSz="914400" rtl="0" eaLnBrk="1" latinLnBrk="0" hangingPunct="1">
              <a:lnSpc>
                <a:spcPct val="100000"/>
              </a:lnSpc>
              <a:spcBef>
                <a:spcPts val="60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endParaRPr kumimoji="0" lang="en-US" sz="75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69BFE2C3-FDCC-4072-AFC0-2420665FE41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51521" y="6202378"/>
            <a:ext cx="1100709" cy="580644"/>
          </a:xfrm>
          <a:prstGeom prst="rect">
            <a:avLst/>
          </a:prstGeom>
        </p:spPr>
      </p:pic>
    </p:spTree>
    <p:extLst>
      <p:ext uri="{BB962C8B-B14F-4D97-AF65-F5344CB8AC3E}">
        <p14:creationId xmlns:p14="http://schemas.microsoft.com/office/powerpoint/2010/main" val="26172946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00000"/>
        </a:lnSpc>
        <a:spcBef>
          <a:spcPts val="450"/>
        </a:spcBef>
        <a:buNone/>
        <a:defRPr sz="2100" b="0" i="0" kern="1200">
          <a:solidFill>
            <a:schemeClr val="tx1">
              <a:lumMod val="50000"/>
            </a:schemeClr>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900"/>
        </a:spcBef>
        <a:buFont typeface="Arial" panose="020B0604020202020204" pitchFamily="34" charset="0"/>
        <a:buNone/>
        <a:defRPr sz="1200" b="0" i="0" kern="1200">
          <a:solidFill>
            <a:schemeClr val="tx1">
              <a:lumMod val="50000"/>
            </a:schemeClr>
          </a:solidFill>
          <a:latin typeface="Calibri" panose="020F0502020204030204" pitchFamily="34" charset="0"/>
          <a:ea typeface="+mn-ea"/>
          <a:cs typeface="Calibri" panose="020F0502020204030204" pitchFamily="34" charset="0"/>
        </a:defRPr>
      </a:lvl1pPr>
      <a:lvl2pPr marL="135731"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2pPr>
      <a:lvl3pPr marL="271463"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3pPr>
      <a:lvl4pPr marL="407194"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4pPr>
      <a:lvl5pPr marL="535781" indent="-128588"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270000" y="430718"/>
            <a:ext cx="8600156" cy="704346"/>
          </a:xfrm>
          <a:prstGeom prst="rect">
            <a:avLst/>
          </a:prstGeom>
        </p:spPr>
        <p:txBody>
          <a:bodyPr vert="horz" lIns="0" tIns="0" rIns="0" bIns="0" rtlCol="0" anchor="t">
            <a:noAutofit/>
          </a:bodyPr>
          <a:lstStyle/>
          <a:p>
            <a:r>
              <a:rPr lang="en-US"/>
              <a:t>Click to edit Master title style</a:t>
            </a:r>
            <a:endParaRPr lang="en-GB"/>
          </a:p>
        </p:txBody>
      </p:sp>
      <p:sp>
        <p:nvSpPr>
          <p:cNvPr id="92" name="Text Placeholder 2"/>
          <p:cNvSpPr>
            <a:spLocks noGrp="1"/>
          </p:cNvSpPr>
          <p:nvPr>
            <p:ph type="body" idx="1"/>
          </p:nvPr>
        </p:nvSpPr>
        <p:spPr>
          <a:xfrm>
            <a:off x="270000" y="1708150"/>
            <a:ext cx="8600156"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825">
                <a:solidFill>
                  <a:schemeClr val="tx1"/>
                </a:solidFill>
              </a:defRPr>
            </a:lvl1pPr>
          </a:lstStyle>
          <a:p>
            <a:fld id="{4034BEE3-566C-4068-A777-C3A4762E861B}" type="slidenum">
              <a:rPr lang="en-GB" smtClean="0"/>
              <a:pPr/>
              <a:t>‹#›</a:t>
            </a:fld>
            <a:endParaRPr lang="en-GB"/>
          </a:p>
        </p:txBody>
      </p:sp>
      <p:cxnSp>
        <p:nvCxnSpPr>
          <p:cNvPr id="95" name="Straight Connector 94">
            <a:extLst>
              <a:ext uri="{FF2B5EF4-FFF2-40B4-BE49-F238E27FC236}">
                <a16:creationId xmlns:a16="http://schemas.microsoft.com/office/drawing/2014/main" id="{D1B25342-56CB-1F4B-97E4-A1555CF7A6AA}"/>
              </a:ext>
            </a:extLst>
          </p:cNvPr>
          <p:cNvCxnSpPr/>
          <p:nvPr userDrawn="1"/>
        </p:nvCxnSpPr>
        <p:spPr>
          <a:xfrm>
            <a:off x="0" y="6072809"/>
            <a:ext cx="9144000" cy="0"/>
          </a:xfrm>
          <a:prstGeom prst="line">
            <a:avLst/>
          </a:prstGeom>
          <a:ln w="63500">
            <a:solidFill>
              <a:srgbClr val="F4D12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DD36FFE-9895-8247-B7F8-A7A84C243D4F}"/>
              </a:ext>
            </a:extLst>
          </p:cNvPr>
          <p:cNvCxnSpPr/>
          <p:nvPr userDrawn="1"/>
        </p:nvCxnSpPr>
        <p:spPr>
          <a:xfrm>
            <a:off x="0" y="610157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 Placeholder 17">
            <a:extLst>
              <a:ext uri="{FF2B5EF4-FFF2-40B4-BE49-F238E27FC236}">
                <a16:creationId xmlns:a16="http://schemas.microsoft.com/office/drawing/2014/main" id="{2CB6A0D5-1DDC-CC47-9D9D-081278B34AE4}"/>
              </a:ext>
            </a:extLst>
          </p:cNvPr>
          <p:cNvSpPr txBox="1">
            <a:spLocks/>
          </p:cNvSpPr>
          <p:nvPr userDrawn="1"/>
        </p:nvSpPr>
        <p:spPr>
          <a:xfrm>
            <a:off x="1352229" y="6628239"/>
            <a:ext cx="7007673" cy="229751"/>
          </a:xfrm>
          <a:prstGeom prst="rect">
            <a:avLst/>
          </a:prstGeom>
        </p:spPr>
        <p:txBody>
          <a:bodyPr anchor="ctr">
            <a:noAutofit/>
          </a:bodyPr>
          <a:lstStyle>
            <a:lvl1pPr marL="0" indent="0" algn="l" defTabSz="914400" rtl="0" eaLnBrk="1" latinLnBrk="0" hangingPunct="1">
              <a:lnSpc>
                <a:spcPct val="100000"/>
              </a:lnSpc>
              <a:spcBef>
                <a:spcPts val="60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75" b="0">
                <a:effectLst/>
                <a:latin typeface="Calibri" panose="020F0502020204030204" pitchFamily="34" charset="0"/>
                <a:ea typeface="Calibri" panose="020F0502020204030204" pitchFamily="34" charset="0"/>
                <a:cs typeface="Times New Roman" panose="02020603050405020304" pitchFamily="18" charset="0"/>
              </a:rPr>
              <a:t>Scottish Mental Illness Stigma Study</a:t>
            </a:r>
            <a:r>
              <a:rPr lang="en-US" sz="675" b="1">
                <a:effectLst/>
                <a:latin typeface="Calibri" panose="020F0502020204030204" pitchFamily="34" charset="0"/>
                <a:ea typeface="Calibri" panose="020F0502020204030204" pitchFamily="34" charset="0"/>
                <a:cs typeface="Times New Roman" panose="02020603050405020304" pitchFamily="18" charset="0"/>
              </a:rPr>
              <a:t>	</a:t>
            </a:r>
            <a:r>
              <a:rPr lang="en-US" sz="675" b="0">
                <a:effectLst/>
                <a:latin typeface="Calibri" panose="020F0502020204030204" pitchFamily="34" charset="0"/>
                <a:ea typeface="Calibri" panose="020F0502020204030204" pitchFamily="34" charset="0"/>
                <a:cs typeface="Times New Roman" panose="02020603050405020304" pitchFamily="18" charset="0"/>
              </a:rPr>
              <a:t>	</a:t>
            </a:r>
            <a:endParaRPr lang="en-US" sz="675"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 Placeholder 17">
            <a:extLst>
              <a:ext uri="{FF2B5EF4-FFF2-40B4-BE49-F238E27FC236}">
                <a16:creationId xmlns:a16="http://schemas.microsoft.com/office/drawing/2014/main" id="{B2700170-EFF1-6749-B542-F41F0753C033}"/>
              </a:ext>
            </a:extLst>
          </p:cNvPr>
          <p:cNvSpPr txBox="1">
            <a:spLocks/>
          </p:cNvSpPr>
          <p:nvPr userDrawn="1"/>
        </p:nvSpPr>
        <p:spPr>
          <a:xfrm>
            <a:off x="1352230" y="6208613"/>
            <a:ext cx="3503084" cy="197792"/>
          </a:xfrm>
          <a:prstGeom prst="rect">
            <a:avLst/>
          </a:prstGeom>
        </p:spPr>
        <p:txBody>
          <a:bodyPr anchor="ctr">
            <a:noAutofit/>
          </a:bodyPr>
          <a:lstStyle>
            <a:lvl1pPr marL="0" indent="0" algn="l" defTabSz="914400" rtl="0" eaLnBrk="1" latinLnBrk="0" hangingPunct="1">
              <a:lnSpc>
                <a:spcPct val="100000"/>
              </a:lnSpc>
              <a:spcBef>
                <a:spcPts val="60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lumMod val="50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a:p>
        </p:txBody>
      </p:sp>
      <p:pic>
        <p:nvPicPr>
          <p:cNvPr id="11" name="Picture 10" descr="A picture containing text, clipart&#10;&#10;Description automatically generated">
            <a:extLst>
              <a:ext uri="{FF2B5EF4-FFF2-40B4-BE49-F238E27FC236}">
                <a16:creationId xmlns:a16="http://schemas.microsoft.com/office/drawing/2014/main" id="{69BFE2C3-FDCC-4072-AFC0-2420665FE41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51521" y="6202378"/>
            <a:ext cx="1100709" cy="580644"/>
          </a:xfrm>
          <a:prstGeom prst="rect">
            <a:avLst/>
          </a:prstGeom>
        </p:spPr>
      </p:pic>
    </p:spTree>
    <p:extLst>
      <p:ext uri="{BB962C8B-B14F-4D97-AF65-F5344CB8AC3E}">
        <p14:creationId xmlns:p14="http://schemas.microsoft.com/office/powerpoint/2010/main" val="222730140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00000"/>
        </a:lnSpc>
        <a:spcBef>
          <a:spcPts val="450"/>
        </a:spcBef>
        <a:buNone/>
        <a:defRPr sz="2100" b="0" i="0" kern="1200">
          <a:solidFill>
            <a:schemeClr val="tx1">
              <a:lumMod val="50000"/>
            </a:schemeClr>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900"/>
        </a:spcBef>
        <a:buFont typeface="Arial" panose="020B0604020202020204" pitchFamily="34" charset="0"/>
        <a:buNone/>
        <a:defRPr sz="1200" b="0" i="0" kern="1200">
          <a:solidFill>
            <a:schemeClr val="tx1">
              <a:lumMod val="50000"/>
            </a:schemeClr>
          </a:solidFill>
          <a:latin typeface="Calibri" panose="020F0502020204030204" pitchFamily="34" charset="0"/>
          <a:ea typeface="+mn-ea"/>
          <a:cs typeface="Calibri" panose="020F0502020204030204" pitchFamily="34" charset="0"/>
        </a:defRPr>
      </a:lvl1pPr>
      <a:lvl2pPr marL="135731"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2pPr>
      <a:lvl3pPr marL="271463"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3pPr>
      <a:lvl4pPr marL="407194" indent="-135731"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4pPr>
      <a:lvl5pPr marL="535781" indent="-128588" algn="l" defTabSz="685800" rtl="0" eaLnBrk="1" latinLnBrk="0" hangingPunct="1">
        <a:lnSpc>
          <a:spcPct val="100000"/>
        </a:lnSpc>
        <a:spcBef>
          <a:spcPts val="450"/>
        </a:spcBef>
        <a:buFont typeface="Wingdings" panose="05000000000000000000" pitchFamily="2" charset="2"/>
        <a:buChar char="§"/>
        <a:defRPr sz="1200" b="0" i="0" kern="1200">
          <a:solidFill>
            <a:schemeClr val="tx1">
              <a:lumMod val="50000"/>
            </a:schemeClr>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0">
          <p15:clr>
            <a:srgbClr val="A4A3A4"/>
          </p15:clr>
        </p15:guide>
        <p15:guide id="2" orient="horz" pos="2159">
          <p15:clr>
            <a:srgbClr val="A4A3A4"/>
          </p15:clr>
        </p15:guide>
        <p15:guide id="3" pos="544">
          <p15:clr>
            <a:srgbClr val="A4A3A4"/>
          </p15:clr>
        </p15:guide>
        <p15:guide id="4" pos="632">
          <p15:clr>
            <a:srgbClr val="A4A3A4"/>
          </p15:clr>
        </p15:guide>
        <p15:guide id="5" pos="1001">
          <p15:clr>
            <a:srgbClr val="A4A3A4"/>
          </p15:clr>
        </p15:guide>
        <p15:guide id="6" pos="1091">
          <p15:clr>
            <a:srgbClr val="A4A3A4"/>
          </p15:clr>
        </p15:guide>
        <p15:guide id="7" pos="1460">
          <p15:clr>
            <a:srgbClr val="A4A3A4"/>
          </p15:clr>
        </p15:guide>
        <p15:guide id="8" pos="1548">
          <p15:clr>
            <a:srgbClr val="A4A3A4"/>
          </p15:clr>
        </p15:guide>
        <p15:guide id="9" pos="1919">
          <p15:clr>
            <a:srgbClr val="A4A3A4"/>
          </p15:clr>
        </p15:guide>
        <p15:guide id="10" pos="2009">
          <p15:clr>
            <a:srgbClr val="A4A3A4"/>
          </p15:clr>
        </p15:guide>
        <p15:guide id="11" pos="2378">
          <p15:clr>
            <a:srgbClr val="A4A3A4"/>
          </p15:clr>
        </p15:guide>
        <p15:guide id="12" pos="2466">
          <p15:clr>
            <a:srgbClr val="A4A3A4"/>
          </p15:clr>
        </p15:guide>
        <p15:guide id="13" pos="2835">
          <p15:clr>
            <a:srgbClr val="A4A3A4"/>
          </p15:clr>
        </p15:guide>
        <p15:guide id="14" pos="2925">
          <p15:clr>
            <a:srgbClr val="A4A3A4"/>
          </p15:clr>
        </p15:guide>
        <p15:guide id="15" pos="3294">
          <p15:clr>
            <a:srgbClr val="A4A3A4"/>
          </p15:clr>
        </p15:guide>
        <p15:guide id="16" pos="3384">
          <p15:clr>
            <a:srgbClr val="A4A3A4"/>
          </p15:clr>
        </p15:guide>
        <p15:guide id="17" pos="3843">
          <p15:clr>
            <a:srgbClr val="A4A3A4"/>
          </p15:clr>
        </p15:guide>
        <p15:guide id="18" pos="3753">
          <p15:clr>
            <a:srgbClr val="A4A3A4"/>
          </p15:clr>
        </p15:guide>
        <p15:guide id="19" pos="4212">
          <p15:clr>
            <a:srgbClr val="A4A3A4"/>
          </p15:clr>
        </p15:guide>
        <p15:guide id="20" pos="4302">
          <p15:clr>
            <a:srgbClr val="A4A3A4"/>
          </p15:clr>
        </p15:guide>
        <p15:guide id="21" pos="4670">
          <p15:clr>
            <a:srgbClr val="A4A3A4"/>
          </p15:clr>
        </p15:guide>
        <p15:guide id="22" pos="4761">
          <p15:clr>
            <a:srgbClr val="A4A3A4"/>
          </p15:clr>
        </p15:guide>
        <p15:guide id="23" pos="5129">
          <p15:clr>
            <a:srgbClr val="A4A3A4"/>
          </p15:clr>
        </p15:guide>
        <p15:guide id="24" pos="5220">
          <p15:clr>
            <a:srgbClr val="A4A3A4"/>
          </p15:clr>
        </p15:guide>
        <p15:guide id="25" pos="5588">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8"/>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6049990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5"/>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8"/>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80"/>
            <a:ext cx="2000250" cy="34230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2928938" y="5959080"/>
            <a:ext cx="2714625" cy="34230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80"/>
            <a:ext cx="2000250" cy="34230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282025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defTabSz="642938" rtl="0" eaLnBrk="1" latinLnBrk="0" hangingPunct="1">
        <a:spcBef>
          <a:spcPct val="0"/>
        </a:spcBef>
        <a:buNone/>
        <a:defRPr sz="3094" kern="1200">
          <a:solidFill>
            <a:schemeClr val="tx1"/>
          </a:solidFill>
          <a:latin typeface="+mj-lt"/>
          <a:ea typeface="+mj-ea"/>
          <a:cs typeface="+mj-cs"/>
        </a:defRPr>
      </a:lvl1pPr>
    </p:titleStyle>
    <p:bodyStyle>
      <a:lvl1pPr marL="241102" indent="-241102" algn="l" defTabSz="642938" rtl="0" eaLnBrk="1" latinLnBrk="0" hangingPunct="1">
        <a:spcBef>
          <a:spcPct val="20000"/>
        </a:spcBef>
        <a:buFont typeface="Arial" pitchFamily="34" charset="0"/>
        <a:buChar char="•"/>
        <a:defRPr sz="2250" kern="1200">
          <a:solidFill>
            <a:schemeClr val="tx1"/>
          </a:solidFill>
          <a:latin typeface="+mn-lt"/>
          <a:ea typeface="+mn-ea"/>
          <a:cs typeface="+mn-cs"/>
        </a:defRPr>
      </a:lvl1pPr>
      <a:lvl2pPr marL="522387" indent="-200918" algn="l" defTabSz="642938"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72" indent="-160735" algn="l" defTabSz="642938" rtl="0" eaLnBrk="1" latinLnBrk="0" hangingPunct="1">
        <a:spcBef>
          <a:spcPct val="20000"/>
        </a:spcBef>
        <a:buFont typeface="Arial" pitchFamily="34" charset="0"/>
        <a:buChar char="•"/>
        <a:defRPr sz="1688" kern="1200">
          <a:solidFill>
            <a:schemeClr val="tx1"/>
          </a:solidFill>
          <a:latin typeface="+mn-lt"/>
          <a:ea typeface="+mn-ea"/>
          <a:cs typeface="+mn-cs"/>
        </a:defRPr>
      </a:lvl3pPr>
      <a:lvl4pPr marL="1125141"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610"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79"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547"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016"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485" indent="-160735"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38" rtl="0" eaLnBrk="1" latinLnBrk="0" hangingPunct="1">
        <a:defRPr sz="1266" kern="1200">
          <a:solidFill>
            <a:schemeClr val="tx1"/>
          </a:solidFill>
          <a:latin typeface="+mn-lt"/>
          <a:ea typeface="+mn-ea"/>
          <a:cs typeface="+mn-cs"/>
        </a:defRPr>
      </a:lvl1pPr>
      <a:lvl2pPr marL="321469" algn="l" defTabSz="642938" rtl="0" eaLnBrk="1" latinLnBrk="0" hangingPunct="1">
        <a:defRPr sz="1266" kern="1200">
          <a:solidFill>
            <a:schemeClr val="tx1"/>
          </a:solidFill>
          <a:latin typeface="+mn-lt"/>
          <a:ea typeface="+mn-ea"/>
          <a:cs typeface="+mn-cs"/>
        </a:defRPr>
      </a:lvl2pPr>
      <a:lvl3pPr marL="642938" algn="l" defTabSz="642938" rtl="0" eaLnBrk="1" latinLnBrk="0" hangingPunct="1">
        <a:defRPr sz="1266" kern="1200">
          <a:solidFill>
            <a:schemeClr val="tx1"/>
          </a:solidFill>
          <a:latin typeface="+mn-lt"/>
          <a:ea typeface="+mn-ea"/>
          <a:cs typeface="+mn-cs"/>
        </a:defRPr>
      </a:lvl3pPr>
      <a:lvl4pPr marL="964406" algn="l" defTabSz="642938" rtl="0" eaLnBrk="1" latinLnBrk="0" hangingPunct="1">
        <a:defRPr sz="1266" kern="1200">
          <a:solidFill>
            <a:schemeClr val="tx1"/>
          </a:solidFill>
          <a:latin typeface="+mn-lt"/>
          <a:ea typeface="+mn-ea"/>
          <a:cs typeface="+mn-cs"/>
        </a:defRPr>
      </a:lvl4pPr>
      <a:lvl5pPr marL="1285875" algn="l" defTabSz="642938" rtl="0" eaLnBrk="1" latinLnBrk="0" hangingPunct="1">
        <a:defRPr sz="1266" kern="1200">
          <a:solidFill>
            <a:schemeClr val="tx1"/>
          </a:solidFill>
          <a:latin typeface="+mn-lt"/>
          <a:ea typeface="+mn-ea"/>
          <a:cs typeface="+mn-cs"/>
        </a:defRPr>
      </a:lvl5pPr>
      <a:lvl6pPr marL="1607344" algn="l" defTabSz="642938" rtl="0" eaLnBrk="1" latinLnBrk="0" hangingPunct="1">
        <a:defRPr sz="1266" kern="1200">
          <a:solidFill>
            <a:schemeClr val="tx1"/>
          </a:solidFill>
          <a:latin typeface="+mn-lt"/>
          <a:ea typeface="+mn-ea"/>
          <a:cs typeface="+mn-cs"/>
        </a:defRPr>
      </a:lvl6pPr>
      <a:lvl7pPr marL="1928813" algn="l" defTabSz="642938" rtl="0" eaLnBrk="1" latinLnBrk="0" hangingPunct="1">
        <a:defRPr sz="1266" kern="1200">
          <a:solidFill>
            <a:schemeClr val="tx1"/>
          </a:solidFill>
          <a:latin typeface="+mn-lt"/>
          <a:ea typeface="+mn-ea"/>
          <a:cs typeface="+mn-cs"/>
        </a:defRPr>
      </a:lvl7pPr>
      <a:lvl8pPr marL="2250281" algn="l" defTabSz="642938" rtl="0" eaLnBrk="1" latinLnBrk="0" hangingPunct="1">
        <a:defRPr sz="1266" kern="1200">
          <a:solidFill>
            <a:schemeClr val="tx1"/>
          </a:solidFill>
          <a:latin typeface="+mn-lt"/>
          <a:ea typeface="+mn-ea"/>
          <a:cs typeface="+mn-cs"/>
        </a:defRPr>
      </a:lvl8pPr>
      <a:lvl9pPr marL="2571750" algn="l" defTabSz="642938"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4553" y="2079321"/>
            <a:ext cx="5749447" cy="2677656"/>
          </a:xfrm>
          <a:prstGeom prst="rect">
            <a:avLst/>
          </a:prstGeom>
          <a:noFill/>
        </p:spPr>
        <p:txBody>
          <a:bodyPr wrap="square" rtlCol="0">
            <a:spAutoFit/>
          </a:bodyPr>
          <a:lstStyle/>
          <a:p>
            <a:pPr algn="ctr"/>
            <a:r>
              <a:rPr lang="en-GB" sz="2800" b="1" dirty="0">
                <a:latin typeface="Open Sans" panose="020B0606030504020204" pitchFamily="34" charset="0"/>
                <a:ea typeface="Open Sans" panose="020B0606030504020204" pitchFamily="34" charset="0"/>
                <a:cs typeface="Open Sans" panose="020B0606030504020204" pitchFamily="34" charset="0"/>
              </a:rPr>
              <a:t>Reflecting on our settings based work </a:t>
            </a:r>
          </a:p>
          <a:p>
            <a:pPr algn="ct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2800" b="1" dirty="0">
                <a:latin typeface="Open Sans" panose="020B0606030504020204" pitchFamily="34" charset="0"/>
                <a:ea typeface="Open Sans" panose="020B0606030504020204" pitchFamily="34" charset="0"/>
                <a:cs typeface="Open Sans" panose="020B0606030504020204" pitchFamily="34" charset="0"/>
              </a:rPr>
              <a:t>Wendy Halliday </a:t>
            </a:r>
          </a:p>
          <a:p>
            <a:pPr algn="ctr"/>
            <a:r>
              <a:rPr lang="en-GB" sz="2800" b="1" dirty="0">
                <a:latin typeface="Open Sans" panose="020B0606030504020204" pitchFamily="34" charset="0"/>
                <a:ea typeface="Open Sans" panose="020B0606030504020204" pitchFamily="34" charset="0"/>
                <a:cs typeface="Open Sans" panose="020B0606030504020204" pitchFamily="34" charset="0"/>
              </a:rPr>
              <a:t>Director </a:t>
            </a:r>
          </a:p>
          <a:p>
            <a:pPr algn="ctr"/>
            <a:r>
              <a:rPr lang="en-GB" sz="2800" b="1" dirty="0">
                <a:latin typeface="Open Sans" panose="020B0606030504020204" pitchFamily="34" charset="0"/>
                <a:ea typeface="Open Sans" panose="020B0606030504020204" pitchFamily="34" charset="0"/>
                <a:cs typeface="Open Sans" panose="020B0606030504020204" pitchFamily="34" charset="0"/>
              </a:rPr>
              <a:t>See Me  </a:t>
            </a:r>
          </a:p>
        </p:txBody>
      </p:sp>
    </p:spTree>
    <p:extLst>
      <p:ext uri="{BB962C8B-B14F-4D97-AF65-F5344CB8AC3E}">
        <p14:creationId xmlns:p14="http://schemas.microsoft.com/office/powerpoint/2010/main" val="173638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EF17-BE13-FE5E-C473-04E49334A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585F0-D3F9-F5E9-E664-873C486EBFFD}"/>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Settings …</a:t>
            </a:r>
          </a:p>
        </p:txBody>
      </p:sp>
      <p:sp>
        <p:nvSpPr>
          <p:cNvPr id="3" name="Content Placeholder 2">
            <a:extLst>
              <a:ext uri="{FF2B5EF4-FFF2-40B4-BE49-F238E27FC236}">
                <a16:creationId xmlns:a16="http://schemas.microsoft.com/office/drawing/2014/main" id="{3802CB5C-7C16-84C4-CF01-E291A80CC2FF}"/>
              </a:ext>
            </a:extLst>
          </p:cNvPr>
          <p:cNvSpPr>
            <a:spLocks noGrp="1"/>
          </p:cNvSpPr>
          <p:nvPr>
            <p:ph idx="1"/>
          </p:nvPr>
        </p:nvSpPr>
        <p:spPr>
          <a:xfrm>
            <a:off x="515074" y="1329036"/>
            <a:ext cx="8229600" cy="4633353"/>
          </a:xfrm>
        </p:spPr>
        <p:txBody>
          <a:bodyPr>
            <a:normAutofit fontScale="92500" lnSpcReduction="10000"/>
          </a:bodyPr>
          <a:lstStyle/>
          <a:p>
            <a:r>
              <a:rPr lang="en-GB" dirty="0">
                <a:latin typeface="Open Sans" panose="020B0606030504020204"/>
                <a:ea typeface="Open Sans" panose="020B0606030504020204" pitchFamily="34" charset="0"/>
                <a:cs typeface="Open Sans" panose="020B0606030504020204" pitchFamily="34" charset="0"/>
              </a:rPr>
              <a:t>Schools (secondary ) - See me See Change </a:t>
            </a:r>
          </a:p>
          <a:p>
            <a:r>
              <a:rPr lang="en-GB" dirty="0">
                <a:latin typeface="Open Sans" panose="020B0606030504020204"/>
                <a:ea typeface="Open Sans" panose="020B0606030504020204" pitchFamily="34" charset="0"/>
                <a:cs typeface="Open Sans" panose="020B0606030504020204" pitchFamily="34" charset="0"/>
              </a:rPr>
              <a:t>Workplaces  -See Me In Work </a:t>
            </a:r>
          </a:p>
          <a:p>
            <a:r>
              <a:rPr lang="en-GB" dirty="0">
                <a:latin typeface="Open Sans" panose="020B0606030504020204"/>
                <a:ea typeface="Open Sans" panose="020B0606030504020204" pitchFamily="34" charset="0"/>
                <a:cs typeface="Open Sans" panose="020B0606030504020204" pitchFamily="34" charset="0"/>
              </a:rPr>
              <a:t>Health care - </a:t>
            </a:r>
          </a:p>
          <a:p>
            <a:r>
              <a:rPr lang="en-GB" dirty="0">
                <a:latin typeface="Open Sans" panose="020B0606030504020204"/>
                <a:ea typeface="Open Sans" panose="020B0606030504020204" pitchFamily="34" charset="0"/>
                <a:cs typeface="Open Sans" panose="020B0606030504020204" pitchFamily="34" charset="0"/>
              </a:rPr>
              <a:t>FE and HE – undergraduate and as a whole system approach </a:t>
            </a:r>
          </a:p>
          <a:p>
            <a:r>
              <a:rPr lang="en-GB" dirty="0">
                <a:latin typeface="Open Sans" panose="020B0606030504020204"/>
                <a:ea typeface="Open Sans" panose="020B0606030504020204" pitchFamily="34" charset="0"/>
                <a:cs typeface="Open Sans" panose="020B0606030504020204" pitchFamily="34" charset="0"/>
              </a:rPr>
              <a:t>Mental Health Services</a:t>
            </a:r>
          </a:p>
          <a:p>
            <a:r>
              <a:rPr lang="en-GB" dirty="0">
                <a:latin typeface="Open Sans" panose="020B0606030504020204"/>
                <a:ea typeface="Open Sans" panose="020B0606030504020204" pitchFamily="34" charset="0"/>
                <a:cs typeface="Open Sans" panose="020B0606030504020204" pitchFamily="34" charset="0"/>
              </a:rPr>
              <a:t>Partnership with public services</a:t>
            </a:r>
          </a:p>
          <a:p>
            <a:pPr lvl="1"/>
            <a:r>
              <a:rPr lang="en-GB" dirty="0">
                <a:latin typeface="Open Sans" panose="020B0606030504020204"/>
                <a:ea typeface="Open Sans" panose="020B0606030504020204" pitchFamily="34" charset="0"/>
                <a:cs typeface="Open Sans" panose="020B0606030504020204" pitchFamily="34" charset="0"/>
              </a:rPr>
              <a:t>Police Scotland </a:t>
            </a:r>
          </a:p>
          <a:p>
            <a:pPr lvl="1"/>
            <a:r>
              <a:rPr lang="en-GB" dirty="0">
                <a:latin typeface="Open Sans" panose="020B0606030504020204"/>
                <a:ea typeface="Open Sans" panose="020B0606030504020204" pitchFamily="34" charset="0"/>
                <a:cs typeface="Open Sans" panose="020B0606030504020204" pitchFamily="34" charset="0"/>
              </a:rPr>
              <a:t>Scottish Ambulance Service </a:t>
            </a:r>
          </a:p>
          <a:p>
            <a:pPr lvl="1"/>
            <a:r>
              <a:rPr lang="en-GB" dirty="0">
                <a:latin typeface="Open Sans" panose="020B0606030504020204"/>
                <a:ea typeface="Open Sans" panose="020B0606030504020204" pitchFamily="34" charset="0"/>
                <a:cs typeface="Open Sans" panose="020B0606030504020204" pitchFamily="34" charset="0"/>
              </a:rPr>
              <a:t>NHS 24    </a:t>
            </a:r>
          </a:p>
        </p:txBody>
      </p:sp>
      <p:pic>
        <p:nvPicPr>
          <p:cNvPr id="5" name="Picture 2">
            <a:extLst>
              <a:ext uri="{FF2B5EF4-FFF2-40B4-BE49-F238E27FC236}">
                <a16:creationId xmlns:a16="http://schemas.microsoft.com/office/drawing/2014/main" id="{8F2165BB-76DD-5F2E-6E7A-D6FA05E460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85458" y="4993530"/>
            <a:ext cx="3645603" cy="1864469"/>
          </a:xfrm>
          <a:prstGeom prst="rect">
            <a:avLst/>
          </a:prstGeom>
        </p:spPr>
      </p:pic>
    </p:spTree>
    <p:extLst>
      <p:ext uri="{BB962C8B-B14F-4D97-AF65-F5344CB8AC3E}">
        <p14:creationId xmlns:p14="http://schemas.microsoft.com/office/powerpoint/2010/main" val="362426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EF137-B77C-CBB7-3845-4BC48D037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50846-3D7E-596B-CAE4-5C50DE07CFEA}"/>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Comms and PA …</a:t>
            </a:r>
          </a:p>
        </p:txBody>
      </p:sp>
      <p:sp>
        <p:nvSpPr>
          <p:cNvPr id="3" name="Content Placeholder 2">
            <a:extLst>
              <a:ext uri="{FF2B5EF4-FFF2-40B4-BE49-F238E27FC236}">
                <a16:creationId xmlns:a16="http://schemas.microsoft.com/office/drawing/2014/main" id="{F0499D46-6712-207D-8849-A543BE65F6B0}"/>
              </a:ext>
            </a:extLst>
          </p:cNvPr>
          <p:cNvSpPr>
            <a:spLocks noGrp="1"/>
          </p:cNvSpPr>
          <p:nvPr>
            <p:ph idx="1"/>
          </p:nvPr>
        </p:nvSpPr>
        <p:spPr>
          <a:xfrm>
            <a:off x="515074" y="1329036"/>
            <a:ext cx="8229600" cy="3561259"/>
          </a:xfrm>
        </p:spPr>
        <p:txBody>
          <a:bodyPr>
            <a:normAutofit lnSpcReduction="10000"/>
          </a:bodyPr>
          <a:lstStyle/>
          <a:p>
            <a:r>
              <a:rPr lang="en-GB" dirty="0">
                <a:latin typeface="Open Sans" panose="020B0606030504020204"/>
                <a:ea typeface="Open Sans" panose="020B0606030504020204" pitchFamily="34" charset="0"/>
                <a:cs typeface="Open Sans" panose="020B0606030504020204" pitchFamily="34" charset="0"/>
              </a:rPr>
              <a:t>Manifesto </a:t>
            </a:r>
          </a:p>
          <a:p>
            <a:r>
              <a:rPr lang="en-GB" dirty="0">
                <a:latin typeface="Open Sans" panose="020B0606030504020204"/>
                <a:ea typeface="Open Sans" panose="020B0606030504020204" pitchFamily="34" charset="0"/>
                <a:cs typeface="Open Sans" panose="020B0606030504020204" pitchFamily="34" charset="0"/>
              </a:rPr>
              <a:t>Policy responses </a:t>
            </a:r>
          </a:p>
          <a:p>
            <a:r>
              <a:rPr lang="en-GB" dirty="0">
                <a:latin typeface="Open Sans" panose="020B0606030504020204"/>
                <a:ea typeface="Open Sans" panose="020B0606030504020204" pitchFamily="34" charset="0"/>
                <a:cs typeface="Open Sans" panose="020B0606030504020204" pitchFamily="34" charset="0"/>
              </a:rPr>
              <a:t>Engagement with key (cross ) policy officials </a:t>
            </a:r>
          </a:p>
          <a:p>
            <a:r>
              <a:rPr lang="en-GB" dirty="0">
                <a:latin typeface="Open Sans" panose="020B0606030504020204"/>
                <a:ea typeface="Open Sans" panose="020B0606030504020204" pitchFamily="34" charset="0"/>
                <a:cs typeface="Open Sans" panose="020B0606030504020204" pitchFamily="34" charset="0"/>
              </a:rPr>
              <a:t>Social media and website </a:t>
            </a:r>
          </a:p>
          <a:p>
            <a:r>
              <a:rPr lang="en-GB" dirty="0">
                <a:latin typeface="Open Sans" panose="020B0606030504020204"/>
                <a:ea typeface="Open Sans" panose="020B0606030504020204" pitchFamily="34" charset="0"/>
                <a:cs typeface="Open Sans" panose="020B0606030504020204" pitchFamily="34" charset="0"/>
              </a:rPr>
              <a:t>Diverse lived experience across all channels </a:t>
            </a:r>
          </a:p>
          <a:p>
            <a:r>
              <a:rPr lang="en-GB" dirty="0">
                <a:latin typeface="Open Sans" panose="020B0606030504020204"/>
                <a:ea typeface="Open Sans" panose="020B0606030504020204" pitchFamily="34" charset="0"/>
                <a:cs typeface="Open Sans" panose="020B0606030504020204" pitchFamily="34" charset="0"/>
              </a:rPr>
              <a:t>Campaigns – Time To talk day, If It’s OK? </a:t>
            </a:r>
          </a:p>
        </p:txBody>
      </p:sp>
      <p:pic>
        <p:nvPicPr>
          <p:cNvPr id="5" name="Picture 2">
            <a:extLst>
              <a:ext uri="{FF2B5EF4-FFF2-40B4-BE49-F238E27FC236}">
                <a16:creationId xmlns:a16="http://schemas.microsoft.com/office/drawing/2014/main" id="{A7B4A6CF-3933-8527-9BCB-3E207C1C7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85458" y="4993530"/>
            <a:ext cx="3645603" cy="1864469"/>
          </a:xfrm>
          <a:prstGeom prst="rect">
            <a:avLst/>
          </a:prstGeom>
        </p:spPr>
      </p:pic>
    </p:spTree>
    <p:extLst>
      <p:ext uri="{BB962C8B-B14F-4D97-AF65-F5344CB8AC3E}">
        <p14:creationId xmlns:p14="http://schemas.microsoft.com/office/powerpoint/2010/main" val="13393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4B95-120A-7DAE-B7D6-CC87529F7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3015A-54E1-8F55-4CE2-E65D6D35830C}"/>
              </a:ext>
            </a:extLst>
          </p:cNvPr>
          <p:cNvSpPr>
            <a:spLocks noGrp="1"/>
          </p:cNvSpPr>
          <p:nvPr>
            <p:ph type="title"/>
          </p:nvPr>
        </p:nvSpPr>
        <p:spPr/>
        <p:txBody>
          <a:bodyPr>
            <a:normAutofit fontScale="90000"/>
          </a:bodyPr>
          <a:lstStyle/>
          <a:p>
            <a:r>
              <a:rPr lang="en-GB" b="1" dirty="0">
                <a:latin typeface="Open Sans" panose="020B0606030504020204" pitchFamily="34" charset="0"/>
                <a:ea typeface="Open Sans" panose="020B0606030504020204" pitchFamily="34" charset="0"/>
                <a:cs typeface="Open Sans" panose="020B0606030504020204" pitchFamily="34" charset="0"/>
              </a:rPr>
              <a:t>Knowledge exchange, Research and evaluation </a:t>
            </a:r>
          </a:p>
        </p:txBody>
      </p:sp>
      <p:sp>
        <p:nvSpPr>
          <p:cNvPr id="3" name="Content Placeholder 2">
            <a:extLst>
              <a:ext uri="{FF2B5EF4-FFF2-40B4-BE49-F238E27FC236}">
                <a16:creationId xmlns:a16="http://schemas.microsoft.com/office/drawing/2014/main" id="{EEEF33FA-A485-0FE1-AFDE-35DFF6A87A34}"/>
              </a:ext>
            </a:extLst>
          </p:cNvPr>
          <p:cNvSpPr>
            <a:spLocks noGrp="1"/>
          </p:cNvSpPr>
          <p:nvPr>
            <p:ph idx="1"/>
          </p:nvPr>
        </p:nvSpPr>
        <p:spPr>
          <a:xfrm>
            <a:off x="457200" y="1754921"/>
            <a:ext cx="8229600" cy="3561259"/>
          </a:xfrm>
        </p:spPr>
        <p:txBody>
          <a:bodyPr>
            <a:normAutofit/>
          </a:bodyPr>
          <a:lstStyle/>
          <a:p>
            <a:r>
              <a:rPr lang="en-GB" dirty="0">
                <a:latin typeface="Open Sans" panose="020B0606030504020204"/>
                <a:ea typeface="Open Sans" panose="020B0606030504020204" pitchFamily="34" charset="0"/>
                <a:cs typeface="Open Sans" panose="020B0606030504020204" pitchFamily="34" charset="0"/>
              </a:rPr>
              <a:t>Global and UK alliance </a:t>
            </a:r>
          </a:p>
          <a:p>
            <a:r>
              <a:rPr lang="en-GB" dirty="0">
                <a:latin typeface="Open Sans" panose="020B0606030504020204"/>
                <a:ea typeface="Open Sans" panose="020B0606030504020204" pitchFamily="34" charset="0"/>
                <a:cs typeface="Open Sans" panose="020B0606030504020204" pitchFamily="34" charset="0"/>
              </a:rPr>
              <a:t>Stigma series  - events / networks </a:t>
            </a:r>
          </a:p>
          <a:p>
            <a:r>
              <a:rPr lang="en-GB" dirty="0">
                <a:latin typeface="Open Sans" panose="020B0606030504020204"/>
                <a:ea typeface="Open Sans" panose="020B0606030504020204" pitchFamily="34" charset="0"/>
                <a:cs typeface="Open Sans" panose="020B0606030504020204" pitchFamily="34" charset="0"/>
              </a:rPr>
              <a:t>Research – SMISS , MH nursing </a:t>
            </a:r>
          </a:p>
          <a:p>
            <a:r>
              <a:rPr lang="en-GB" dirty="0">
                <a:latin typeface="Open Sans" panose="020B0606030504020204"/>
                <a:ea typeface="Open Sans" panose="020B0606030504020204" pitchFamily="34" charset="0"/>
                <a:cs typeface="Open Sans" panose="020B0606030504020204" pitchFamily="34" charset="0"/>
              </a:rPr>
              <a:t>Share research and learning </a:t>
            </a:r>
          </a:p>
          <a:p>
            <a:r>
              <a:rPr lang="en-GB" dirty="0">
                <a:latin typeface="Open Sans" panose="020B0606030504020204"/>
                <a:ea typeface="Open Sans" panose="020B0606030504020204" pitchFamily="34" charset="0"/>
                <a:cs typeface="Open Sans" panose="020B0606030504020204" pitchFamily="34" charset="0"/>
              </a:rPr>
              <a:t>Evaluation  - focus on impact  (ours and our partners) </a:t>
            </a:r>
          </a:p>
        </p:txBody>
      </p:sp>
      <p:pic>
        <p:nvPicPr>
          <p:cNvPr id="5" name="Picture 2">
            <a:extLst>
              <a:ext uri="{FF2B5EF4-FFF2-40B4-BE49-F238E27FC236}">
                <a16:creationId xmlns:a16="http://schemas.microsoft.com/office/drawing/2014/main" id="{5E5C6FBA-B4C4-6061-2E0E-4890929C44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85458" y="4993530"/>
            <a:ext cx="3645603" cy="1864469"/>
          </a:xfrm>
          <a:prstGeom prst="rect">
            <a:avLst/>
          </a:prstGeom>
        </p:spPr>
      </p:pic>
    </p:spTree>
    <p:extLst>
      <p:ext uri="{BB962C8B-B14F-4D97-AF65-F5344CB8AC3E}">
        <p14:creationId xmlns:p14="http://schemas.microsoft.com/office/powerpoint/2010/main" val="343922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4276-93BB-A91C-3809-70C08E1DF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73534-D651-BCF6-B27E-ECC326DE9227}"/>
              </a:ext>
            </a:extLst>
          </p:cNvPr>
          <p:cNvSpPr>
            <a:spLocks noGrp="1"/>
          </p:cNvSpPr>
          <p:nvPr>
            <p:ph type="title"/>
          </p:nvPr>
        </p:nvSpPr>
        <p:spPr/>
        <p:txBody>
          <a:bodyPr>
            <a:normAutofit fontScale="90000"/>
          </a:bodyPr>
          <a:lstStyle/>
          <a:p>
            <a:br>
              <a:rPr lang="en-GB" b="1" dirty="0"/>
            </a:br>
            <a:r>
              <a:rPr lang="en-GB" b="1" dirty="0"/>
              <a:t>Other work …</a:t>
            </a:r>
            <a:br>
              <a:rPr lang="en-GB" b="1" dirty="0"/>
            </a:br>
            <a:endParaRPr lang="en-GB" b="1" dirty="0"/>
          </a:p>
        </p:txBody>
      </p:sp>
      <p:sp>
        <p:nvSpPr>
          <p:cNvPr id="3" name="Content Placeholder 2">
            <a:extLst>
              <a:ext uri="{FF2B5EF4-FFF2-40B4-BE49-F238E27FC236}">
                <a16:creationId xmlns:a16="http://schemas.microsoft.com/office/drawing/2014/main" id="{CEB11092-2839-E432-5340-993C06551D2C}"/>
              </a:ext>
            </a:extLst>
          </p:cNvPr>
          <p:cNvSpPr>
            <a:spLocks noGrp="1"/>
          </p:cNvSpPr>
          <p:nvPr>
            <p:ph idx="1"/>
          </p:nvPr>
        </p:nvSpPr>
        <p:spPr>
          <a:xfrm>
            <a:off x="714375" y="1565753"/>
            <a:ext cx="7715250" cy="4515727"/>
          </a:xfrm>
        </p:spPr>
        <p:txBody>
          <a:bodyPr>
            <a:normAutofit fontScale="85000" lnSpcReduction="20000"/>
          </a:bodyPr>
          <a:lstStyle/>
          <a:p>
            <a:r>
              <a:rPr lang="en-GB" dirty="0"/>
              <a:t>Supporting MH </a:t>
            </a:r>
            <a:r>
              <a:rPr lang="en-GB"/>
              <a:t>workplace network (SG and PHS) </a:t>
            </a:r>
          </a:p>
          <a:p>
            <a:r>
              <a:rPr lang="en-GB" dirty="0"/>
              <a:t>Veterans and Female veterans </a:t>
            </a:r>
          </a:p>
          <a:p>
            <a:r>
              <a:rPr lang="en-GB" dirty="0"/>
              <a:t>Partnership with Feniks and LGBT Health </a:t>
            </a:r>
          </a:p>
          <a:p>
            <a:r>
              <a:rPr lang="en-GB" dirty="0"/>
              <a:t>Drug policy unit partnership</a:t>
            </a:r>
          </a:p>
          <a:p>
            <a:r>
              <a:rPr lang="en-GB" dirty="0"/>
              <a:t>MH stigma and poverty </a:t>
            </a:r>
          </a:p>
          <a:p>
            <a:r>
              <a:rPr lang="en-GB" dirty="0"/>
              <a:t>Partnership with PHS – intersectional stigma and discrimination  </a:t>
            </a:r>
          </a:p>
          <a:p>
            <a:r>
              <a:rPr lang="en-GB" dirty="0"/>
              <a:t>Partnership with </a:t>
            </a:r>
            <a:r>
              <a:rPr lang="en-GB" dirty="0" err="1"/>
              <a:t>VoX</a:t>
            </a:r>
            <a:endParaRPr lang="en-GB" dirty="0"/>
          </a:p>
          <a:p>
            <a:r>
              <a:rPr lang="en-GB" dirty="0"/>
              <a:t>Partnership with strategic equality partners and grassroots organisations </a:t>
            </a:r>
          </a:p>
          <a:p>
            <a:r>
              <a:rPr lang="en-GB" dirty="0"/>
              <a:t>Arts fund</a:t>
            </a:r>
          </a:p>
          <a:p>
            <a:pPr marL="0" indent="0">
              <a:buNone/>
            </a:pPr>
            <a:endParaRPr lang="en-GB" dirty="0"/>
          </a:p>
        </p:txBody>
      </p:sp>
      <p:pic>
        <p:nvPicPr>
          <p:cNvPr id="4" name="Picture 3" descr="A yellow ribbon on a black background&#10;&#10;Description automatically generated">
            <a:extLst>
              <a:ext uri="{FF2B5EF4-FFF2-40B4-BE49-F238E27FC236}">
                <a16:creationId xmlns:a16="http://schemas.microsoft.com/office/drawing/2014/main" id="{ED1DCF47-2184-603D-87D6-37ED0A257F23}"/>
              </a:ext>
            </a:extLst>
          </p:cNvPr>
          <p:cNvPicPr>
            <a:picLocks noChangeAspect="1"/>
          </p:cNvPicPr>
          <p:nvPr/>
        </p:nvPicPr>
        <p:blipFill rotWithShape="1">
          <a:blip r:embed="rId3"/>
          <a:srcRect l="55056"/>
          <a:stretch/>
        </p:blipFill>
        <p:spPr>
          <a:xfrm rot="8781070">
            <a:off x="5680473" y="5188348"/>
            <a:ext cx="4109662" cy="3586452"/>
          </a:xfrm>
          <a:prstGeom prst="rect">
            <a:avLst/>
          </a:prstGeom>
        </p:spPr>
      </p:pic>
    </p:spTree>
    <p:extLst>
      <p:ext uri="{BB962C8B-B14F-4D97-AF65-F5344CB8AC3E}">
        <p14:creationId xmlns:p14="http://schemas.microsoft.com/office/powerpoint/2010/main" val="250454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1302-5842-EDB0-75CE-63F832987641}"/>
              </a:ext>
            </a:extLst>
          </p:cNvPr>
          <p:cNvSpPr>
            <a:spLocks noGrp="1"/>
          </p:cNvSpPr>
          <p:nvPr>
            <p:ph type="title"/>
          </p:nvPr>
        </p:nvSpPr>
        <p:spPr>
          <a:xfrm>
            <a:off x="689323" y="376972"/>
            <a:ext cx="7715250" cy="1071563"/>
          </a:xfrm>
        </p:spPr>
        <p:txBody>
          <a:bodyPr>
            <a:normAutofit fontScale="90000"/>
          </a:bodyPr>
          <a:lstStyle/>
          <a:p>
            <a:br>
              <a:rPr lang="en-GB" dirty="0"/>
            </a:br>
            <a:r>
              <a:rPr lang="en-GB" dirty="0"/>
              <a:t>Going forward - Primary Areas of Focus </a:t>
            </a:r>
            <a:br>
              <a:rPr lang="en-GB" dirty="0"/>
            </a:br>
            <a:endParaRPr lang="en-GB" dirty="0"/>
          </a:p>
        </p:txBody>
      </p:sp>
      <p:sp>
        <p:nvSpPr>
          <p:cNvPr id="3" name="Content Placeholder 2">
            <a:extLst>
              <a:ext uri="{FF2B5EF4-FFF2-40B4-BE49-F238E27FC236}">
                <a16:creationId xmlns:a16="http://schemas.microsoft.com/office/drawing/2014/main" id="{83788944-6D4F-F30E-E95E-6DBC5F325739}"/>
              </a:ext>
            </a:extLst>
          </p:cNvPr>
          <p:cNvSpPr>
            <a:spLocks noGrp="1"/>
          </p:cNvSpPr>
          <p:nvPr>
            <p:ph idx="1"/>
          </p:nvPr>
        </p:nvSpPr>
        <p:spPr>
          <a:xfrm>
            <a:off x="680125" y="1448535"/>
            <a:ext cx="7715250" cy="4243090"/>
          </a:xfrm>
        </p:spPr>
        <p:txBody>
          <a:bodyPr>
            <a:normAutofit/>
          </a:bodyPr>
          <a:lstStyle/>
          <a:p>
            <a:endParaRPr lang="en-GB" dirty="0"/>
          </a:p>
          <a:p>
            <a:pPr marL="0" indent="0">
              <a:buNone/>
            </a:pPr>
            <a:endParaRPr lang="en-GB" dirty="0"/>
          </a:p>
          <a:p>
            <a:pPr marL="0" indent="0" algn="ctr">
              <a:buNone/>
            </a:pPr>
            <a:r>
              <a:rPr lang="en-GB" dirty="0"/>
              <a:t>To tackle mental health stigma and discrimination through an intersectional approach  </a:t>
            </a:r>
          </a:p>
          <a:p>
            <a:endParaRPr lang="en-GB" dirty="0"/>
          </a:p>
          <a:p>
            <a:endParaRPr lang="en-GB" dirty="0"/>
          </a:p>
          <a:p>
            <a:endParaRPr lang="en-GB" dirty="0"/>
          </a:p>
          <a:p>
            <a:endParaRPr lang="en-GB" dirty="0"/>
          </a:p>
          <a:p>
            <a:endParaRPr lang="en-GB" dirty="0"/>
          </a:p>
        </p:txBody>
      </p:sp>
      <p:pic>
        <p:nvPicPr>
          <p:cNvPr id="4" name="Picture 2">
            <a:extLst>
              <a:ext uri="{FF2B5EF4-FFF2-40B4-BE49-F238E27FC236}">
                <a16:creationId xmlns:a16="http://schemas.microsoft.com/office/drawing/2014/main" id="{500C8684-45D8-5417-AE67-D648F4A182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260932" y="4827298"/>
            <a:ext cx="3528620" cy="1804639"/>
          </a:xfrm>
          <a:prstGeom prst="rect">
            <a:avLst/>
          </a:prstGeom>
        </p:spPr>
      </p:pic>
    </p:spTree>
    <p:extLst>
      <p:ext uri="{BB962C8B-B14F-4D97-AF65-F5344CB8AC3E}">
        <p14:creationId xmlns:p14="http://schemas.microsoft.com/office/powerpoint/2010/main" val="216563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3935-618D-3080-91E8-F779F6714E7D}"/>
            </a:ext>
          </a:extLst>
        </p:cNvPr>
        <p:cNvGrpSpPr/>
        <p:nvPr/>
      </p:nvGrpSpPr>
      <p:grpSpPr>
        <a:xfrm>
          <a:off x="0" y="0"/>
          <a:ext cx="0" cy="0"/>
          <a:chOff x="0" y="0"/>
          <a:chExt cx="0" cy="0"/>
        </a:xfrm>
      </p:grpSpPr>
      <p:pic>
        <p:nvPicPr>
          <p:cNvPr id="1026" name="Picture 2" descr="A diagram of a social process&#10;&#10;Description automatically generated with medium confidence, Picture">
            <a:extLst>
              <a:ext uri="{FF2B5EF4-FFF2-40B4-BE49-F238E27FC236}">
                <a16:creationId xmlns:a16="http://schemas.microsoft.com/office/drawing/2014/main" id="{B1575FFB-D473-19EF-2C34-F77B9244A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26" y="814192"/>
            <a:ext cx="7791189" cy="45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73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5B570-CC23-7A67-268B-953904567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2B440-7926-6DFF-2D92-0557C56CE97B}"/>
              </a:ext>
            </a:extLst>
          </p:cNvPr>
          <p:cNvSpPr>
            <a:spLocks noGrp="1"/>
          </p:cNvSpPr>
          <p:nvPr>
            <p:ph type="title"/>
          </p:nvPr>
        </p:nvSpPr>
        <p:spPr>
          <a:xfrm>
            <a:off x="689323" y="376972"/>
            <a:ext cx="7715250" cy="1071563"/>
          </a:xfrm>
        </p:spPr>
        <p:txBody>
          <a:bodyPr>
            <a:normAutofit fontScale="90000"/>
          </a:bodyPr>
          <a:lstStyle/>
          <a:p>
            <a:br>
              <a:rPr lang="en-GB" dirty="0"/>
            </a:br>
            <a:r>
              <a:rPr lang="en-GB" b="1" dirty="0"/>
              <a:t>Primary Areas of Focus </a:t>
            </a:r>
            <a:br>
              <a:rPr lang="en-GB" dirty="0"/>
            </a:br>
            <a:endParaRPr lang="en-GB" dirty="0"/>
          </a:p>
        </p:txBody>
      </p:sp>
      <p:sp>
        <p:nvSpPr>
          <p:cNvPr id="3" name="Content Placeholder 2">
            <a:extLst>
              <a:ext uri="{FF2B5EF4-FFF2-40B4-BE49-F238E27FC236}">
                <a16:creationId xmlns:a16="http://schemas.microsoft.com/office/drawing/2014/main" id="{C5B73345-8095-3680-FAD0-B19A2F81C48F}"/>
              </a:ext>
            </a:extLst>
          </p:cNvPr>
          <p:cNvSpPr>
            <a:spLocks noGrp="1"/>
          </p:cNvSpPr>
          <p:nvPr>
            <p:ph idx="1"/>
          </p:nvPr>
        </p:nvSpPr>
        <p:spPr>
          <a:xfrm>
            <a:off x="680125" y="1448535"/>
            <a:ext cx="7715250" cy="4243090"/>
          </a:xfrm>
        </p:spPr>
        <p:txBody>
          <a:bodyPr>
            <a:normAutofit/>
          </a:bodyPr>
          <a:lstStyle/>
          <a:p>
            <a:endParaRPr lang="en-GB" dirty="0"/>
          </a:p>
          <a:p>
            <a:pPr marL="0" indent="0" algn="ctr">
              <a:buNone/>
            </a:pPr>
            <a:r>
              <a:rPr lang="en-GB" b="1" dirty="0"/>
              <a:t>Data GAP – National and local level data </a:t>
            </a:r>
          </a:p>
          <a:p>
            <a:endParaRPr lang="en-GB" dirty="0"/>
          </a:p>
          <a:p>
            <a:r>
              <a:rPr lang="en-GB" dirty="0"/>
              <a:t>MH/ mental illness </a:t>
            </a:r>
          </a:p>
          <a:p>
            <a:r>
              <a:rPr lang="en-GB" dirty="0"/>
              <a:t>Equality data </a:t>
            </a:r>
          </a:p>
          <a:p>
            <a:r>
              <a:rPr lang="en-GB" dirty="0"/>
              <a:t>Local and national </a:t>
            </a:r>
          </a:p>
          <a:p>
            <a:r>
              <a:rPr lang="en-GB" dirty="0"/>
              <a:t>Population level data </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4" name="Picture 2">
            <a:extLst>
              <a:ext uri="{FF2B5EF4-FFF2-40B4-BE49-F238E27FC236}">
                <a16:creationId xmlns:a16="http://schemas.microsoft.com/office/drawing/2014/main" id="{BBD624C3-B2D3-98CB-9A2C-677EA0BEE8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260932" y="4827298"/>
            <a:ext cx="3528620" cy="1804639"/>
          </a:xfrm>
          <a:prstGeom prst="rect">
            <a:avLst/>
          </a:prstGeom>
        </p:spPr>
      </p:pic>
    </p:spTree>
    <p:extLst>
      <p:ext uri="{BB962C8B-B14F-4D97-AF65-F5344CB8AC3E}">
        <p14:creationId xmlns:p14="http://schemas.microsoft.com/office/powerpoint/2010/main" val="401629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F5D8-BF95-CCA3-806E-B558D4BDE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9B7CF-EE1D-C05D-0F84-F8ED3EDD3152}"/>
              </a:ext>
            </a:extLst>
          </p:cNvPr>
          <p:cNvSpPr>
            <a:spLocks noGrp="1"/>
          </p:cNvSpPr>
          <p:nvPr>
            <p:ph type="title"/>
          </p:nvPr>
        </p:nvSpPr>
        <p:spPr/>
        <p:txBody>
          <a:bodyPr>
            <a:norm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Reflections…</a:t>
            </a:r>
          </a:p>
        </p:txBody>
      </p:sp>
      <p:sp>
        <p:nvSpPr>
          <p:cNvPr id="3" name="Content Placeholder 2">
            <a:extLst>
              <a:ext uri="{FF2B5EF4-FFF2-40B4-BE49-F238E27FC236}">
                <a16:creationId xmlns:a16="http://schemas.microsoft.com/office/drawing/2014/main" id="{3A306C98-4B7A-E28B-6385-ADB1BCDFDB67}"/>
              </a:ext>
            </a:extLst>
          </p:cNvPr>
          <p:cNvSpPr>
            <a:spLocks noGrp="1"/>
          </p:cNvSpPr>
          <p:nvPr>
            <p:ph idx="1"/>
          </p:nvPr>
        </p:nvSpPr>
        <p:spPr>
          <a:xfrm>
            <a:off x="515074" y="1329036"/>
            <a:ext cx="8229600" cy="3561259"/>
          </a:xfrm>
        </p:spPr>
        <p:txBody>
          <a:bodyPr>
            <a:normAutofit/>
          </a:bodyPr>
          <a:lstStyle/>
          <a:p>
            <a:r>
              <a:rPr lang="en-GB" dirty="0">
                <a:latin typeface="Open Sans" panose="020B0606030504020204"/>
                <a:ea typeface="Open Sans" panose="020B0606030504020204" pitchFamily="34" charset="0"/>
                <a:cs typeface="Open Sans" panose="020B0606030504020204" pitchFamily="34" charset="0"/>
              </a:rPr>
              <a:t>Evidence based</a:t>
            </a:r>
          </a:p>
          <a:p>
            <a:r>
              <a:rPr lang="en-GB" dirty="0">
                <a:latin typeface="Open Sans" panose="020B0606030504020204"/>
                <a:ea typeface="Open Sans" panose="020B0606030504020204" pitchFamily="34" charset="0"/>
                <a:cs typeface="Open Sans" panose="020B0606030504020204" pitchFamily="34" charset="0"/>
              </a:rPr>
              <a:t>Resources – budget </a:t>
            </a:r>
          </a:p>
          <a:p>
            <a:r>
              <a:rPr lang="en-GB" dirty="0">
                <a:latin typeface="Open Sans" panose="020B0606030504020204"/>
                <a:ea typeface="Open Sans" panose="020B0606030504020204" pitchFamily="34" charset="0"/>
                <a:cs typeface="Open Sans" panose="020B0606030504020204" pitchFamily="34" charset="0"/>
              </a:rPr>
              <a:t>Partnerships </a:t>
            </a:r>
          </a:p>
          <a:p>
            <a:r>
              <a:rPr lang="en-GB" dirty="0">
                <a:latin typeface="Open Sans" panose="020B0606030504020204"/>
                <a:ea typeface="Open Sans" panose="020B0606030504020204" pitchFamily="34" charset="0"/>
                <a:cs typeface="Open Sans" panose="020B0606030504020204" pitchFamily="34" charset="0"/>
              </a:rPr>
              <a:t>Learning </a:t>
            </a:r>
          </a:p>
          <a:p>
            <a:r>
              <a:rPr lang="en-GB" dirty="0">
                <a:latin typeface="Open Sans" panose="020B0606030504020204"/>
                <a:ea typeface="Open Sans" panose="020B0606030504020204" pitchFamily="34" charset="0"/>
                <a:cs typeface="Open Sans" panose="020B0606030504020204" pitchFamily="34" charset="0"/>
              </a:rPr>
              <a:t>Impact! </a:t>
            </a:r>
          </a:p>
        </p:txBody>
      </p:sp>
      <p:pic>
        <p:nvPicPr>
          <p:cNvPr id="5" name="Picture 2">
            <a:extLst>
              <a:ext uri="{FF2B5EF4-FFF2-40B4-BE49-F238E27FC236}">
                <a16:creationId xmlns:a16="http://schemas.microsoft.com/office/drawing/2014/main" id="{F69C452C-C98A-BC16-3764-0CFD08B56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85458" y="4993530"/>
            <a:ext cx="3645603" cy="1864469"/>
          </a:xfrm>
          <a:prstGeom prst="rect">
            <a:avLst/>
          </a:prstGeom>
        </p:spPr>
      </p:pic>
    </p:spTree>
    <p:extLst>
      <p:ext uri="{BB962C8B-B14F-4D97-AF65-F5344CB8AC3E}">
        <p14:creationId xmlns:p14="http://schemas.microsoft.com/office/powerpoint/2010/main" val="138528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473285" y="5589240"/>
            <a:ext cx="4997397" cy="2335148"/>
          </a:xfrm>
          <a:prstGeom prst="rect">
            <a:avLst/>
          </a:prstGeom>
        </p:spPr>
      </p:pic>
      <p:sp>
        <p:nvSpPr>
          <p:cNvPr id="3" name="Title 1"/>
          <p:cNvSpPr txBox="1">
            <a:spLocks/>
          </p:cNvSpPr>
          <p:nvPr/>
        </p:nvSpPr>
        <p:spPr>
          <a:xfrm>
            <a:off x="457200" y="274638"/>
            <a:ext cx="8229600"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marL="0" marR="0" lvl="0" indent="0" algn="ctr" defTabSz="85725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Create conditions where </a:t>
            </a:r>
            <a:r>
              <a:rPr kumimoji="0" lang="en-GB" sz="3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everyone</a:t>
            </a:r>
            <a:r>
              <a:rPr kumimoji="0" lang="en-GB"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a:t>
            </a:r>
            <a:endParaRPr kumimoji="0" lang="en-GB" sz="3600" b="1" i="0" u="none" strike="noStrike" kern="1200" cap="none" spc="0" normalizeH="0" baseline="0" noProof="0" dirty="0">
              <a:ln>
                <a:noFill/>
              </a:ln>
              <a:solidFill>
                <a:prstClr val="black"/>
              </a:solidFill>
              <a:effectLst/>
              <a:uLnTx/>
              <a:uFillTx/>
              <a:latin typeface="Calibri"/>
              <a:ea typeface="+mj-ea"/>
              <a:cs typeface="+mj-cs"/>
            </a:endParaRPr>
          </a:p>
        </p:txBody>
      </p:sp>
      <p:sp>
        <p:nvSpPr>
          <p:cNvPr id="4" name="Content Placeholder 2"/>
          <p:cNvSpPr txBox="1">
            <a:spLocks/>
          </p:cNvSpPr>
          <p:nvPr/>
        </p:nvSpPr>
        <p:spPr>
          <a:xfrm>
            <a:off x="457200" y="1268760"/>
            <a:ext cx="8229600" cy="485740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5" name="Rectangle 4"/>
          <p:cNvSpPr/>
          <p:nvPr/>
        </p:nvSpPr>
        <p:spPr>
          <a:xfrm>
            <a:off x="359240" y="1171769"/>
            <a:ext cx="8229600" cy="5078313"/>
          </a:xfrm>
          <a:prstGeom prst="rect">
            <a:avLst/>
          </a:prstGeom>
        </p:spPr>
        <p:txBody>
          <a:bodyPr wrap="square">
            <a:spAutoFit/>
          </a:bodyPr>
          <a:lstStyle/>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dirty="0">
              <a:ln>
                <a:noFill/>
              </a:ln>
              <a:effectLst/>
              <a:uLnTx/>
              <a:uFillTx/>
              <a:latin typeface="Calibri"/>
              <a:ea typeface="+mn-ea"/>
              <a:cs typeface="+mn-cs"/>
            </a:endParaRP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Speak out </a:t>
            </a: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without fear or judgement </a:t>
            </a: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Seek (and get) help </a:t>
            </a: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when needed</a:t>
            </a: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Provide a </a:t>
            </a: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confident, informed and compassionate </a:t>
            </a: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response to someone seeking help  </a:t>
            </a: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Directly </a:t>
            </a: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challenge stigma and discrimination </a:t>
            </a: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where it happens</a:t>
            </a: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lang="en-GB" sz="2000" b="1" dirty="0">
                <a:latin typeface="Open Sans" panose="020B0606030504020204" pitchFamily="34" charset="0"/>
                <a:ea typeface="Open Sans" panose="020B0606030504020204" pitchFamily="34" charset="0"/>
                <a:cs typeface="Open Sans" panose="020B0606030504020204" pitchFamily="34" charset="0"/>
              </a:rPr>
              <a:t>Influence/ lead change and improvement </a:t>
            </a:r>
            <a:endPar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Experience </a:t>
            </a: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fair and equitable</a:t>
            </a:r>
            <a:r>
              <a:rPr kumimoji="0" lang="en-GB"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access to and experience of the range of public services </a:t>
            </a:r>
          </a:p>
          <a:p>
            <a:pPr marL="321469" marR="0" lvl="0" indent="-321469" algn="l" defTabSz="85725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Feel respected, valued and able to achieve the outcomes important to them </a:t>
            </a:r>
          </a:p>
          <a:p>
            <a:pPr marL="0" marR="0" lvl="0" indent="0" algn="l" defTabSz="857250" rtl="0" eaLnBrk="1" fontAlgn="auto" latinLnBrk="0" hangingPunct="1">
              <a:lnSpc>
                <a:spcPct val="100000"/>
              </a:lnSpc>
              <a:spcBef>
                <a:spcPct val="2000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57250" rtl="0" eaLnBrk="1" fontAlgn="auto" latinLnBrk="0" hangingPunct="1">
              <a:lnSpc>
                <a:spcPct val="100000"/>
              </a:lnSpc>
              <a:spcBef>
                <a:spcPct val="2000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57250" rtl="0" eaLnBrk="1" fontAlgn="auto" latinLnBrk="0" hangingPunct="1">
              <a:lnSpc>
                <a:spcPct val="100000"/>
              </a:lnSpc>
              <a:spcBef>
                <a:spcPct val="2000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08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260648"/>
            <a:ext cx="9144000" cy="85725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a:defRPr/>
            </a:pPr>
            <a:r>
              <a:rPr lang="en-GB"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Stigma and discrimination in Scotland  </a:t>
            </a:r>
          </a:p>
        </p:txBody>
      </p:sp>
      <p:sp>
        <p:nvSpPr>
          <p:cNvPr id="2" name="Rectangle 1"/>
          <p:cNvSpPr/>
          <p:nvPr/>
        </p:nvSpPr>
        <p:spPr>
          <a:xfrm>
            <a:off x="473337" y="796298"/>
            <a:ext cx="8057205" cy="5542543"/>
          </a:xfrm>
          <a:prstGeom prst="rect">
            <a:avLst/>
          </a:prstGeom>
        </p:spPr>
        <p:txBody>
          <a:bodyPr wrap="square">
            <a:spAutoFit/>
          </a:bodyPr>
          <a:lstStyle/>
          <a:p>
            <a:pPr marL="342900" indent="-342900">
              <a:spcAft>
                <a:spcPts val="500"/>
              </a:spcAft>
              <a:buFont typeface="Wingdings" panose="05000000000000000000" pitchFamily="2" charset="2"/>
              <a:buChar char="ü"/>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500"/>
              </a:spcAft>
              <a:buFont typeface="Wingdings" panose="05000000000000000000" pitchFamily="2" charset="2"/>
              <a:buChar char="ü"/>
            </a:pPr>
            <a:r>
              <a:rPr lang="en-GB" sz="2000" dirty="0">
                <a:latin typeface="Open Sans" panose="020B0606030504020204" pitchFamily="34" charset="0"/>
                <a:ea typeface="Open Sans" panose="020B0606030504020204" pitchFamily="34" charset="0"/>
                <a:cs typeface="Open Sans" panose="020B0606030504020204" pitchFamily="34" charset="0"/>
              </a:rPr>
              <a:t>Positive shift in the population </a:t>
            </a:r>
          </a:p>
          <a:p>
            <a:pPr>
              <a:spcAft>
                <a:spcPts val="500"/>
              </a:spcAft>
            </a:pPr>
            <a:endParaRPr lang="en-GB" sz="2000" b="1" dirty="0">
              <a:solidFill>
                <a:srgbClr val="E21776"/>
              </a:solidFill>
              <a:latin typeface="Open Sans" panose="020B0606030504020204" pitchFamily="34" charset="0"/>
              <a:ea typeface="Open Sans" panose="020B0606030504020204" pitchFamily="34" charset="0"/>
              <a:cs typeface="Open Sans" panose="020B0606030504020204" pitchFamily="34" charset="0"/>
            </a:endParaRPr>
          </a:p>
          <a:p>
            <a:pPr>
              <a:spcAft>
                <a:spcPts val="500"/>
              </a:spcAft>
            </a:pPr>
            <a:r>
              <a:rPr lang="en-GB" sz="2000" b="1" dirty="0">
                <a:solidFill>
                  <a:srgbClr val="E21776"/>
                </a:solidFill>
                <a:latin typeface="Open Sans" panose="020B0606030504020204" pitchFamily="34" charset="0"/>
                <a:ea typeface="Open Sans" panose="020B0606030504020204" pitchFamily="34" charset="0"/>
                <a:cs typeface="Open Sans" panose="020B0606030504020204" pitchFamily="34" charset="0"/>
              </a:rPr>
              <a:t>BUT NOT THE CASE FOR EVERYONE – in particular </a:t>
            </a:r>
          </a:p>
          <a:p>
            <a:pPr marL="342900" indent="-342900">
              <a:spcAft>
                <a:spcPts val="500"/>
              </a:spcAft>
              <a:buFont typeface="Wingdings" panose="05000000000000000000" pitchFamily="2" charset="2"/>
              <a:buChar char="Ø"/>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500"/>
              </a:spcAft>
              <a:buFont typeface="Wingdings" panose="05000000000000000000" pitchFamily="2" charset="2"/>
              <a:buChar char="Ø"/>
            </a:pPr>
            <a:r>
              <a:rPr lang="en-GB" sz="2000" b="1" dirty="0">
                <a:latin typeface="Open Sans" panose="020B0606030504020204" pitchFamily="34" charset="0"/>
                <a:ea typeface="Open Sans" panose="020B0606030504020204" pitchFamily="34" charset="0"/>
                <a:cs typeface="Open Sans" panose="020B0606030504020204" pitchFamily="34" charset="0"/>
              </a:rPr>
              <a:t>People living with severe and complex mental illness </a:t>
            </a:r>
          </a:p>
          <a:p>
            <a:pPr marL="342900" indent="-342900">
              <a:spcAft>
                <a:spcPts val="500"/>
              </a:spcAft>
              <a:buFont typeface="Wingdings" panose="05000000000000000000" pitchFamily="2" charset="2"/>
              <a:buChar char="Ø"/>
            </a:pPr>
            <a:r>
              <a:rPr lang="en-GB" sz="2000" b="1" dirty="0">
                <a:latin typeface="Open Sans" panose="020B0606030504020204" pitchFamily="34" charset="0"/>
                <a:ea typeface="Open Sans" panose="020B0606030504020204" pitchFamily="34" charset="0"/>
                <a:cs typeface="Open Sans" panose="020B0606030504020204" pitchFamily="34" charset="0"/>
              </a:rPr>
              <a:t>People who are racialised or marginalised </a:t>
            </a:r>
          </a:p>
          <a:p>
            <a:pPr marL="342900" indent="-342900">
              <a:spcAft>
                <a:spcPts val="500"/>
              </a:spcAft>
              <a:buFont typeface="Wingdings" panose="05000000000000000000" pitchFamily="2" charset="2"/>
              <a:buChar char="Ø"/>
            </a:pPr>
            <a:r>
              <a:rPr lang="en-GB" sz="2000" b="1" dirty="0">
                <a:latin typeface="Open Sans" panose="020B0606030504020204" pitchFamily="34" charset="0"/>
                <a:ea typeface="Open Sans" panose="020B0606030504020204" pitchFamily="34" charset="0"/>
                <a:cs typeface="Open Sans" panose="020B0606030504020204" pitchFamily="34" charset="0"/>
              </a:rPr>
              <a:t>People struggling with their mental health and or in distress or crisis</a:t>
            </a:r>
          </a:p>
          <a:p>
            <a:pPr marL="342900" indent="-342900">
              <a:spcAft>
                <a:spcPts val="500"/>
              </a:spcAft>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Across the life course,  Young people, adults and older adults </a:t>
            </a:r>
          </a:p>
          <a:p>
            <a:pPr>
              <a:spcAft>
                <a:spcPts val="50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500"/>
              </a:spcAft>
            </a:pPr>
            <a:r>
              <a:rPr lang="en-GB" sz="2000" b="1" dirty="0">
                <a:solidFill>
                  <a:srgbClr val="E21776"/>
                </a:solidFill>
                <a:latin typeface="Open Sans" panose="020B0606030504020204" pitchFamily="34" charset="0"/>
                <a:ea typeface="Open Sans" panose="020B0606030504020204" pitchFamily="34" charset="0"/>
                <a:cs typeface="Open Sans" panose="020B0606030504020204" pitchFamily="34" charset="0"/>
              </a:rPr>
              <a:t>Stigma and discrimination likely to increase! </a:t>
            </a:r>
          </a:p>
          <a:p>
            <a:pPr marL="342900" indent="-342900">
              <a:spcAft>
                <a:spcPts val="500"/>
              </a:spcAft>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Social , economic and political factors </a:t>
            </a:r>
          </a:p>
          <a:p>
            <a:pPr marL="342900" indent="-342900">
              <a:spcAft>
                <a:spcPts val="500"/>
              </a:spcAft>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Communities, geography and identity </a:t>
            </a:r>
          </a:p>
          <a:p>
            <a:pPr marL="342900" indent="-342900">
              <a:spcAft>
                <a:spcPts val="500"/>
              </a:spcAft>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Across all public services</a:t>
            </a:r>
          </a:p>
        </p:txBody>
      </p:sp>
      <p:pic>
        <p:nvPicPr>
          <p:cNvPr id="3" name="Picture 2">
            <a:extLst>
              <a:ext uri="{FF2B5EF4-FFF2-40B4-BE49-F238E27FC236}">
                <a16:creationId xmlns:a16="http://schemas.microsoft.com/office/drawing/2014/main" id="{A2E7DA3F-4C17-3C11-952E-E4FEA6AC3F8C}"/>
              </a:ext>
            </a:extLst>
          </p:cNvPr>
          <p:cNvPicPr>
            <a:picLocks noChangeAspect="1"/>
          </p:cNvPicPr>
          <p:nvPr/>
        </p:nvPicPr>
        <p:blipFill>
          <a:blip r:embed="rId3"/>
          <a:stretch>
            <a:fillRect/>
          </a:stretch>
        </p:blipFill>
        <p:spPr>
          <a:xfrm rot="8796989">
            <a:off x="6564029" y="5753396"/>
            <a:ext cx="2559393" cy="905547"/>
          </a:xfrm>
          <a:prstGeom prst="rect">
            <a:avLst/>
          </a:prstGeom>
        </p:spPr>
      </p:pic>
    </p:spTree>
    <p:extLst>
      <p:ext uri="{BB962C8B-B14F-4D97-AF65-F5344CB8AC3E}">
        <p14:creationId xmlns:p14="http://schemas.microsoft.com/office/powerpoint/2010/main" val="6180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6137" y="542369"/>
            <a:ext cx="8064336" cy="857250"/>
          </a:xfrm>
          <a:prstGeom prst="rect">
            <a:avLst/>
          </a:prstGeom>
        </p:spPr>
        <p:txBody>
          <a:bodyPr>
            <a:normAutofit fontScale="90000" lnSpcReduction="20000"/>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defTabSz="642938"/>
            <a:r>
              <a:rPr lang="en-GB" sz="3094" b="1" dirty="0">
                <a:solidFill>
                  <a:prstClr val="black"/>
                </a:solidFill>
                <a:latin typeface="Open Sans" panose="020B0606030504020204" pitchFamily="34" charset="0"/>
                <a:ea typeface="Open Sans" panose="020B0606030504020204" pitchFamily="34" charset="0"/>
                <a:cs typeface="Open Sans" panose="020B0606030504020204" pitchFamily="34" charset="0"/>
              </a:rPr>
              <a:t>Data from the </a:t>
            </a:r>
            <a:r>
              <a:rPr lang="en-GB" sz="3094" b="1" dirty="0">
                <a:solidFill>
                  <a:prstClr val="black"/>
                </a:solidFill>
                <a:latin typeface="Open Sans" pitchFamily="2" charset="0"/>
                <a:ea typeface="Open Sans" pitchFamily="2" charset="0"/>
                <a:cs typeface="Open Sans" pitchFamily="2" charset="0"/>
              </a:rPr>
              <a:t>Scottish Mental Illness Stigma Study…</a:t>
            </a:r>
          </a:p>
        </p:txBody>
      </p:sp>
      <p:sp>
        <p:nvSpPr>
          <p:cNvPr id="7" name="Content Placeholder 2"/>
          <p:cNvSpPr txBox="1">
            <a:spLocks/>
          </p:cNvSpPr>
          <p:nvPr/>
        </p:nvSpPr>
        <p:spPr>
          <a:xfrm>
            <a:off x="1485900" y="2057401"/>
            <a:ext cx="3756135" cy="3394472"/>
          </a:xfrm>
          <a:prstGeom prst="rect">
            <a:avLst/>
          </a:prstGeom>
        </p:spPr>
        <p:txBody>
          <a:bodyPr>
            <a:noAutofit/>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241102" indent="-241102" defTabSz="642938"/>
            <a:endParaRPr lang="en-GB" sz="18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486137" y="1928945"/>
            <a:ext cx="2371283" cy="3355664"/>
          </a:xfrm>
          <a:prstGeom prst="rect">
            <a:avLst/>
          </a:prstGeom>
        </p:spPr>
      </p:pic>
      <p:pic>
        <p:nvPicPr>
          <p:cNvPr id="8" name="Picture 7"/>
          <p:cNvPicPr>
            <a:picLocks noChangeAspect="1"/>
          </p:cNvPicPr>
          <p:nvPr/>
        </p:nvPicPr>
        <p:blipFill>
          <a:blip r:embed="rId4"/>
          <a:stretch>
            <a:fillRect/>
          </a:stretch>
        </p:blipFill>
        <p:spPr>
          <a:xfrm>
            <a:off x="3363967" y="1656741"/>
            <a:ext cx="5462978" cy="4195792"/>
          </a:xfrm>
          <a:prstGeom prst="rect">
            <a:avLst/>
          </a:prstGeom>
        </p:spPr>
      </p:pic>
    </p:spTree>
    <p:extLst>
      <p:ext uri="{BB962C8B-B14F-4D97-AF65-F5344CB8AC3E}">
        <p14:creationId xmlns:p14="http://schemas.microsoft.com/office/powerpoint/2010/main" val="52892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34191" y="5979564"/>
            <a:ext cx="2297700" cy="878436"/>
          </a:xfrm>
          <a:prstGeom prst="rect">
            <a:avLst/>
          </a:prstGeom>
        </p:spPr>
      </p:pic>
      <p:sp>
        <p:nvSpPr>
          <p:cNvPr id="4" name="Title 1"/>
          <p:cNvSpPr txBox="1">
            <a:spLocks/>
          </p:cNvSpPr>
          <p:nvPr/>
        </p:nvSpPr>
        <p:spPr>
          <a:xfrm>
            <a:off x="457200" y="131523"/>
            <a:ext cx="8229600" cy="8026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a:latin typeface="Open Sans" panose="020B0606030504020204" pitchFamily="34" charset="0"/>
                <a:ea typeface="Open Sans" panose="020B0606030504020204" pitchFamily="34" charset="0"/>
                <a:cs typeface="Open Sans" panose="020B0606030504020204" pitchFamily="34" charset="0"/>
              </a:rPr>
              <a:t>People with lived experience</a:t>
            </a:r>
            <a:endParaRPr lang="en-GB" b="1" dirty="0"/>
          </a:p>
        </p:txBody>
      </p:sp>
      <p:sp>
        <p:nvSpPr>
          <p:cNvPr id="5" name="Content Placeholder 2"/>
          <p:cNvSpPr txBox="1">
            <a:spLocks/>
          </p:cNvSpPr>
          <p:nvPr/>
        </p:nvSpPr>
        <p:spPr>
          <a:xfrm>
            <a:off x="544883" y="684010"/>
            <a:ext cx="8316410" cy="5734772"/>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r>
              <a:rPr lang="en-GB" sz="2000" b="1" dirty="0">
                <a:latin typeface="Open Sans" panose="020B0606030504020204" pitchFamily="34" charset="0"/>
                <a:ea typeface="Open Sans" panose="020B0606030504020204" pitchFamily="34" charset="0"/>
                <a:cs typeface="Open Sans" panose="020B0606030504020204" pitchFamily="34" charset="0"/>
              </a:rPr>
              <a:t>Poorer quality of life and lower life expectancy</a:t>
            </a:r>
          </a:p>
          <a:p>
            <a:r>
              <a:rPr lang="en-GB" sz="2000" b="1" dirty="0">
                <a:latin typeface="Open Sans" panose="020B0606030504020204" pitchFamily="34" charset="0"/>
                <a:ea typeface="Open Sans" panose="020B0606030504020204" pitchFamily="34" charset="0"/>
                <a:cs typeface="Open Sans" panose="020B0606030504020204" pitchFamily="34" charset="0"/>
              </a:rPr>
              <a:t>Face systemic marginalisation within</a:t>
            </a:r>
            <a:r>
              <a:rPr lang="en-GB" sz="2000" dirty="0">
                <a:latin typeface="Open Sans" panose="020B0606030504020204" pitchFamily="34" charset="0"/>
                <a:ea typeface="Open Sans" panose="020B0606030504020204" pitchFamily="34" charset="0"/>
                <a:cs typeface="Open Sans" panose="020B0606030504020204" pitchFamily="34" charset="0"/>
              </a:rPr>
              <a:t> all levels in the system  </a:t>
            </a:r>
          </a:p>
          <a:p>
            <a:r>
              <a:rPr lang="en-GB" sz="2000" dirty="0">
                <a:latin typeface="Open Sans" panose="020B0606030504020204" pitchFamily="34" charset="0"/>
                <a:ea typeface="Open Sans" panose="020B0606030504020204" pitchFamily="34" charset="0"/>
                <a:cs typeface="Open Sans" panose="020B0606030504020204" pitchFamily="34" charset="0"/>
              </a:rPr>
              <a:t>Face an </a:t>
            </a:r>
            <a:r>
              <a:rPr lang="en-GB" sz="2000" b="1" dirty="0">
                <a:latin typeface="Open Sans" panose="020B0606030504020204" pitchFamily="34" charset="0"/>
                <a:ea typeface="Open Sans" panose="020B0606030504020204" pitchFamily="34" charset="0"/>
                <a:cs typeface="Open Sans" panose="020B0606030504020204" pitchFamily="34" charset="0"/>
              </a:rPr>
              <a:t>imbalance of power in relationships </a:t>
            </a:r>
            <a:r>
              <a:rPr lang="en-GB" sz="2000" dirty="0">
                <a:latin typeface="Open Sans" panose="020B0606030504020204" pitchFamily="34" charset="0"/>
                <a:ea typeface="Open Sans" panose="020B0606030504020204" pitchFamily="34" charset="0"/>
                <a:cs typeface="Open Sans" panose="020B0606030504020204" pitchFamily="34" charset="0"/>
              </a:rPr>
              <a:t>when disclosing or making decisions about care and support; people often describe </a:t>
            </a:r>
            <a:r>
              <a:rPr lang="en-GB" sz="2000" b="1" dirty="0">
                <a:latin typeface="Open Sans" panose="020B0606030504020204" pitchFamily="34" charset="0"/>
                <a:ea typeface="Open Sans" panose="020B0606030504020204" pitchFamily="34" charset="0"/>
                <a:cs typeface="Open Sans" panose="020B0606030504020204" pitchFamily="34" charset="0"/>
              </a:rPr>
              <a:t>not being listen to, not taken seriously and being judged</a:t>
            </a:r>
          </a:p>
          <a:p>
            <a:r>
              <a:rPr lang="en-GB" sz="2000" b="1" dirty="0">
                <a:latin typeface="Open Sans" panose="020B0606030504020204" pitchFamily="34" charset="0"/>
                <a:ea typeface="Open Sans" panose="020B0606030504020204" pitchFamily="34" charset="0"/>
                <a:cs typeface="Open Sans" panose="020B0606030504020204" pitchFamily="34" charset="0"/>
              </a:rPr>
              <a:t>Face structural stigma and discrimination </a:t>
            </a:r>
            <a:r>
              <a:rPr lang="en-GB" sz="2000" dirty="0">
                <a:latin typeface="Open Sans" panose="020B0606030504020204" pitchFamily="34" charset="0"/>
                <a:ea typeface="Open Sans" panose="020B0606030504020204" pitchFamily="34" charset="0"/>
                <a:cs typeface="Open Sans" panose="020B0606030504020204" pitchFamily="34" charset="0"/>
              </a:rPr>
              <a:t>(prejudice, negative attitudes and behaviours, exclusive processes and organisational cultures) </a:t>
            </a:r>
            <a:r>
              <a:rPr lang="en-GB" sz="2000" b="1" dirty="0">
                <a:latin typeface="Open Sans" panose="020B0606030504020204" pitchFamily="34" charset="0"/>
                <a:ea typeface="Open Sans" panose="020B0606030504020204" pitchFamily="34" charset="0"/>
                <a:cs typeface="Open Sans" panose="020B0606030504020204" pitchFamily="34" charset="0"/>
              </a:rPr>
              <a:t>in most institutions </a:t>
            </a:r>
            <a:r>
              <a:rPr lang="en-GB" sz="2000" dirty="0">
                <a:latin typeface="Open Sans" panose="020B0606030504020204" pitchFamily="34" charset="0"/>
                <a:ea typeface="Open Sans" panose="020B0606030504020204" pitchFamily="34" charset="0"/>
                <a:cs typeface="Open Sans" panose="020B0606030504020204" pitchFamily="34" charset="0"/>
              </a:rPr>
              <a:t>across different areas of their life</a:t>
            </a:r>
          </a:p>
          <a:p>
            <a:r>
              <a:rPr lang="en-GB" sz="2000" dirty="0">
                <a:latin typeface="Open Sans" panose="020B0606030504020204" pitchFamily="34" charset="0"/>
                <a:ea typeface="Open Sans" panose="020B0606030504020204" pitchFamily="34" charset="0"/>
                <a:cs typeface="Open Sans" panose="020B0606030504020204" pitchFamily="34" charset="0"/>
              </a:rPr>
              <a:t>Describe how organisations/ service providers often </a:t>
            </a:r>
            <a:r>
              <a:rPr lang="en-GB" sz="2000" b="1" dirty="0">
                <a:latin typeface="Open Sans" panose="020B0606030504020204" pitchFamily="34" charset="0"/>
                <a:ea typeface="Open Sans" panose="020B0606030504020204" pitchFamily="34" charset="0"/>
                <a:cs typeface="Open Sans" panose="020B0606030504020204" pitchFamily="34" charset="0"/>
              </a:rPr>
              <a:t>fail to provide appropriate, personalised services or support </a:t>
            </a:r>
            <a:r>
              <a:rPr lang="en-GB" sz="2000" dirty="0">
                <a:latin typeface="Open Sans" panose="020B0606030504020204" pitchFamily="34" charset="0"/>
                <a:ea typeface="Open Sans" panose="020B0606030504020204" pitchFamily="34" charset="0"/>
                <a:cs typeface="Open Sans" panose="020B0606030504020204" pitchFamily="34" charset="0"/>
              </a:rPr>
              <a:t>sensitive to individual needs and circumstances. </a:t>
            </a:r>
          </a:p>
          <a:p>
            <a:r>
              <a:rPr lang="en-GB" sz="2000" dirty="0">
                <a:latin typeface="Open Sans" panose="020B0606030504020204" pitchFamily="34" charset="0"/>
                <a:ea typeface="Open Sans" panose="020B0606030504020204" pitchFamily="34" charset="0"/>
                <a:cs typeface="Open Sans" panose="020B0606030504020204" pitchFamily="34" charset="0"/>
              </a:rPr>
              <a:t>Can have physical health conditions overlooked, misdiagnosed or inappropriately treated. </a:t>
            </a:r>
          </a:p>
          <a:p>
            <a:r>
              <a:rPr lang="en-GB" sz="2000" b="1" dirty="0">
                <a:latin typeface="Open Sans" panose="020B0606030504020204" pitchFamily="34" charset="0"/>
                <a:ea typeface="Open Sans" panose="020B0606030504020204" pitchFamily="34" charset="0"/>
                <a:cs typeface="Open Sans" panose="020B0606030504020204" pitchFamily="34" charset="0"/>
              </a:rPr>
              <a:t>Remain unwilling to disclose </a:t>
            </a:r>
            <a:r>
              <a:rPr lang="en-GB" sz="2000" dirty="0">
                <a:latin typeface="Open Sans" panose="020B0606030504020204" pitchFamily="34" charset="0"/>
                <a:ea typeface="Open Sans" panose="020B0606030504020204" pitchFamily="34" charset="0"/>
                <a:cs typeface="Open Sans" panose="020B0606030504020204" pitchFamily="34" charset="0"/>
              </a:rPr>
              <a:t>to family, friends and/or colleagues that they have a diagnosed mental health condition. </a:t>
            </a:r>
          </a:p>
          <a:p>
            <a:r>
              <a:rPr lang="en-GB" sz="2000" dirty="0">
                <a:latin typeface="Open Sans" panose="020B0606030504020204" pitchFamily="34" charset="0"/>
                <a:ea typeface="Open Sans" panose="020B0606030504020204" pitchFamily="34" charset="0"/>
                <a:cs typeface="Open Sans" panose="020B0606030504020204" pitchFamily="34" charset="0"/>
              </a:rPr>
              <a:t>Describe how the media, family members and carers can </a:t>
            </a:r>
            <a:r>
              <a:rPr lang="en-GB" sz="2000" b="1" dirty="0">
                <a:latin typeface="Open Sans" panose="020B0606030504020204" pitchFamily="34" charset="0"/>
                <a:ea typeface="Open Sans" panose="020B0606030504020204" pitchFamily="34" charset="0"/>
                <a:cs typeface="Open Sans" panose="020B0606030504020204" pitchFamily="34" charset="0"/>
              </a:rPr>
              <a:t>reinforce stereotypes with myths</a:t>
            </a:r>
            <a:r>
              <a:rPr lang="en-GB" sz="2000" dirty="0">
                <a:latin typeface="Open Sans" panose="020B0606030504020204" pitchFamily="34" charset="0"/>
                <a:ea typeface="Open Sans" panose="020B0606030504020204" pitchFamily="34" charset="0"/>
                <a:cs typeface="Open Sans" panose="020B0606030504020204" pitchFamily="34" charset="0"/>
              </a:rPr>
              <a:t> increasing stigma and discrimination </a:t>
            </a:r>
          </a:p>
        </p:txBody>
      </p:sp>
    </p:spTree>
    <p:extLst>
      <p:ext uri="{BB962C8B-B14F-4D97-AF65-F5344CB8AC3E}">
        <p14:creationId xmlns:p14="http://schemas.microsoft.com/office/powerpoint/2010/main" val="410643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FA7FE-D193-331D-F99A-E976B175C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2AFFA-525D-91F5-C5B8-FB1144971B65}"/>
              </a:ext>
            </a:extLst>
          </p:cNvPr>
          <p:cNvSpPr>
            <a:spLocks noGrp="1"/>
          </p:cNvSpPr>
          <p:nvPr>
            <p:ph type="title"/>
          </p:nvPr>
        </p:nvSpPr>
        <p:spPr>
          <a:xfrm>
            <a:off x="1" y="260648"/>
            <a:ext cx="8686799" cy="864096"/>
          </a:xfrm>
        </p:spPr>
        <p:txBody>
          <a:bodyPr>
            <a:noAutofit/>
          </a:bodyPr>
          <a:lstStyle/>
          <a:p>
            <a:endParaRPr lang="en-GB" dirty="0"/>
          </a:p>
        </p:txBody>
      </p:sp>
      <p:pic>
        <p:nvPicPr>
          <p:cNvPr id="9" name="Graphic 8" descr="Clock with solid fill">
            <a:extLst>
              <a:ext uri="{FF2B5EF4-FFF2-40B4-BE49-F238E27FC236}">
                <a16:creationId xmlns:a16="http://schemas.microsoft.com/office/drawing/2014/main" id="{BCCFD7DF-FCD9-5B6B-AF8B-03457C8DF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772" y="5415079"/>
            <a:ext cx="1418455" cy="1418455"/>
          </a:xfrm>
          <a:prstGeom prst="rect">
            <a:avLst/>
          </a:prstGeom>
        </p:spPr>
      </p:pic>
      <p:sp>
        <p:nvSpPr>
          <p:cNvPr id="5" name="Content Placeholder 2">
            <a:extLst>
              <a:ext uri="{FF2B5EF4-FFF2-40B4-BE49-F238E27FC236}">
                <a16:creationId xmlns:a16="http://schemas.microsoft.com/office/drawing/2014/main" id="{73649C42-5B86-A76D-493F-60782EEB1E6B}"/>
              </a:ext>
            </a:extLst>
          </p:cNvPr>
          <p:cNvSpPr txBox="1">
            <a:spLocks/>
          </p:cNvSpPr>
          <p:nvPr/>
        </p:nvSpPr>
        <p:spPr>
          <a:xfrm>
            <a:off x="1" y="1126740"/>
            <a:ext cx="9036496" cy="4462500"/>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r>
              <a:rPr kumimoji="0" lang="en-GB"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Priorities and projects in </a:t>
            </a:r>
          </a:p>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r>
              <a:rPr kumimoji="0" lang="en-GB"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2024- 26</a:t>
            </a:r>
          </a:p>
        </p:txBody>
      </p:sp>
    </p:spTree>
    <p:extLst>
      <p:ext uri="{BB962C8B-B14F-4D97-AF65-F5344CB8AC3E}">
        <p14:creationId xmlns:p14="http://schemas.microsoft.com/office/powerpoint/2010/main" val="426299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0BCD-34E5-915F-F295-6C3EA679AEC7}"/>
              </a:ext>
            </a:extLst>
          </p:cNvPr>
          <p:cNvSpPr>
            <a:spLocks noGrp="1"/>
          </p:cNvSpPr>
          <p:nvPr>
            <p:ph type="title"/>
          </p:nvPr>
        </p:nvSpPr>
        <p:spPr/>
        <p:txBody>
          <a:bodyPr>
            <a:normAutofit fontScale="90000"/>
          </a:bodyPr>
          <a:lstStyle/>
          <a:p>
            <a:br>
              <a:rPr lang="en-GB" b="1" dirty="0"/>
            </a:br>
            <a:r>
              <a:rPr lang="en-GB" b="1" dirty="0"/>
              <a:t>Prioritising structural stigma and discrimination …</a:t>
            </a:r>
            <a:br>
              <a:rPr lang="en-GB" b="1" dirty="0"/>
            </a:br>
            <a:endParaRPr lang="en-GB" b="1" dirty="0"/>
          </a:p>
        </p:txBody>
      </p:sp>
      <p:sp>
        <p:nvSpPr>
          <p:cNvPr id="3" name="Content Placeholder 2">
            <a:extLst>
              <a:ext uri="{FF2B5EF4-FFF2-40B4-BE49-F238E27FC236}">
                <a16:creationId xmlns:a16="http://schemas.microsoft.com/office/drawing/2014/main" id="{68E6F9D6-662C-15A9-9C8A-46D19B79E316}"/>
              </a:ext>
            </a:extLst>
          </p:cNvPr>
          <p:cNvSpPr>
            <a:spLocks noGrp="1"/>
          </p:cNvSpPr>
          <p:nvPr>
            <p:ph idx="1"/>
          </p:nvPr>
        </p:nvSpPr>
        <p:spPr>
          <a:xfrm>
            <a:off x="714375" y="1565753"/>
            <a:ext cx="7715250" cy="4515727"/>
          </a:xfrm>
        </p:spPr>
        <p:txBody>
          <a:bodyPr>
            <a:normAutofit/>
          </a:bodyPr>
          <a:lstStyle/>
          <a:p>
            <a:pPr marL="0" indent="0">
              <a:buNone/>
            </a:pPr>
            <a:r>
              <a:rPr lang="en-GB" dirty="0"/>
              <a:t>Legislation and Policy  </a:t>
            </a:r>
          </a:p>
          <a:p>
            <a:pPr lvl="1"/>
            <a:r>
              <a:rPr lang="en-GB" dirty="0"/>
              <a:t>PSED – place of MH / dual and multiple S and D</a:t>
            </a:r>
          </a:p>
          <a:p>
            <a:pPr lvl="1"/>
            <a:r>
              <a:rPr lang="en-GB" dirty="0"/>
              <a:t>Inequalities in Health – Discrimination  </a:t>
            </a:r>
          </a:p>
          <a:p>
            <a:r>
              <a:rPr lang="en-GB" dirty="0"/>
              <a:t>Scrutiny and accountability </a:t>
            </a:r>
          </a:p>
          <a:p>
            <a:pPr lvl="1"/>
            <a:r>
              <a:rPr lang="en-GB" dirty="0"/>
              <a:t>MWC partnership – deep dive in 2026</a:t>
            </a:r>
          </a:p>
          <a:p>
            <a:pPr lvl="1"/>
            <a:r>
              <a:rPr lang="en-GB" dirty="0"/>
              <a:t>National Anti Stigma Collective (MHS Leaders) </a:t>
            </a:r>
          </a:p>
          <a:p>
            <a:pPr lvl="1"/>
            <a:r>
              <a:rPr lang="en-GB" dirty="0"/>
              <a:t>MH legislation </a:t>
            </a:r>
          </a:p>
          <a:p>
            <a:pPr lvl="1"/>
            <a:r>
              <a:rPr lang="en-GB" dirty="0"/>
              <a:t>Equality and HR Forum </a:t>
            </a:r>
          </a:p>
          <a:p>
            <a:pPr lvl="1"/>
            <a:r>
              <a:rPr lang="en-GB" dirty="0"/>
              <a:t>MH and W Leadership Board</a:t>
            </a:r>
          </a:p>
          <a:p>
            <a:pPr lvl="1"/>
            <a:endParaRPr lang="en-GB" dirty="0"/>
          </a:p>
          <a:p>
            <a:pPr lvl="1"/>
            <a:endParaRPr lang="en-GB" dirty="0"/>
          </a:p>
        </p:txBody>
      </p:sp>
      <p:pic>
        <p:nvPicPr>
          <p:cNvPr id="4" name="Picture 3" descr="A yellow ribbon on a black background&#10;&#10;Description automatically generated">
            <a:extLst>
              <a:ext uri="{FF2B5EF4-FFF2-40B4-BE49-F238E27FC236}">
                <a16:creationId xmlns:a16="http://schemas.microsoft.com/office/drawing/2014/main" id="{AAC35E0B-48D3-30B0-2303-5DDB64D312E3}"/>
              </a:ext>
            </a:extLst>
          </p:cNvPr>
          <p:cNvPicPr>
            <a:picLocks noChangeAspect="1"/>
          </p:cNvPicPr>
          <p:nvPr/>
        </p:nvPicPr>
        <p:blipFill rotWithShape="1">
          <a:blip r:embed="rId3"/>
          <a:srcRect l="55056"/>
          <a:stretch/>
        </p:blipFill>
        <p:spPr>
          <a:xfrm rot="8781070">
            <a:off x="5680473" y="5188348"/>
            <a:ext cx="4109662" cy="3586452"/>
          </a:xfrm>
          <a:prstGeom prst="rect">
            <a:avLst/>
          </a:prstGeom>
        </p:spPr>
      </p:pic>
    </p:spTree>
    <p:extLst>
      <p:ext uri="{BB962C8B-B14F-4D97-AF65-F5344CB8AC3E}">
        <p14:creationId xmlns:p14="http://schemas.microsoft.com/office/powerpoint/2010/main" val="4558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67D6-63FC-C2DA-A203-5F23E628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098E3-64E6-4A3B-B24D-C1083875F287}"/>
              </a:ext>
            </a:extLst>
          </p:cNvPr>
          <p:cNvSpPr>
            <a:spLocks noGrp="1"/>
          </p:cNvSpPr>
          <p:nvPr>
            <p:ph type="title"/>
          </p:nvPr>
        </p:nvSpPr>
        <p:spPr/>
        <p:txBody>
          <a:bodyPr>
            <a:normAutofit fontScale="90000"/>
          </a:bodyPr>
          <a:lstStyle/>
          <a:p>
            <a:br>
              <a:rPr lang="en-GB" b="1" dirty="0"/>
            </a:br>
            <a:r>
              <a:rPr lang="en-GB" b="1" dirty="0"/>
              <a:t>Prioritising structural stigma and discrimination …</a:t>
            </a:r>
            <a:br>
              <a:rPr lang="en-GB" b="1" dirty="0"/>
            </a:br>
            <a:endParaRPr lang="en-GB" b="1" dirty="0"/>
          </a:p>
        </p:txBody>
      </p:sp>
      <p:sp>
        <p:nvSpPr>
          <p:cNvPr id="3" name="Content Placeholder 2">
            <a:extLst>
              <a:ext uri="{FF2B5EF4-FFF2-40B4-BE49-F238E27FC236}">
                <a16:creationId xmlns:a16="http://schemas.microsoft.com/office/drawing/2014/main" id="{3206B512-2812-5C03-2B94-06024858B899}"/>
              </a:ext>
            </a:extLst>
          </p:cNvPr>
          <p:cNvSpPr>
            <a:spLocks noGrp="1"/>
          </p:cNvSpPr>
          <p:nvPr>
            <p:ph idx="1"/>
          </p:nvPr>
        </p:nvSpPr>
        <p:spPr>
          <a:xfrm>
            <a:off x="714375" y="1565753"/>
            <a:ext cx="7715250" cy="4515727"/>
          </a:xfrm>
        </p:spPr>
        <p:txBody>
          <a:bodyPr>
            <a:normAutofit/>
          </a:bodyPr>
          <a:lstStyle/>
          <a:p>
            <a:pPr marL="0" indent="0">
              <a:buNone/>
            </a:pPr>
            <a:r>
              <a:rPr lang="en-GB" dirty="0"/>
              <a:t>In practice   </a:t>
            </a:r>
          </a:p>
          <a:p>
            <a:r>
              <a:rPr lang="en-GB" dirty="0"/>
              <a:t>Embedding S and D in tests of change </a:t>
            </a:r>
          </a:p>
          <a:p>
            <a:pPr lvl="2"/>
            <a:r>
              <a:rPr lang="en-GB" dirty="0"/>
              <a:t>Time Space Compassion -  SG/ SPS</a:t>
            </a:r>
          </a:p>
          <a:p>
            <a:pPr lvl="2"/>
            <a:r>
              <a:rPr lang="en-GB" dirty="0"/>
              <a:t>Distress Brief intervention </a:t>
            </a:r>
          </a:p>
          <a:p>
            <a:pPr lvl="2"/>
            <a:r>
              <a:rPr lang="en-GB" dirty="0"/>
              <a:t>MHS standards - HIS</a:t>
            </a:r>
          </a:p>
          <a:p>
            <a:pPr lvl="2"/>
            <a:r>
              <a:rPr lang="en-GB" dirty="0"/>
              <a:t>Place standards – PHS – Discrimination </a:t>
            </a:r>
          </a:p>
          <a:p>
            <a:r>
              <a:rPr lang="en-GB" dirty="0"/>
              <a:t>Pilots of MH structural stigma (Canadian model)in local areas and MHS organisations </a:t>
            </a:r>
          </a:p>
          <a:p>
            <a:pPr lvl="1"/>
            <a:endParaRPr lang="en-GB" dirty="0"/>
          </a:p>
        </p:txBody>
      </p:sp>
      <p:pic>
        <p:nvPicPr>
          <p:cNvPr id="4" name="Picture 3" descr="A yellow ribbon on a black background&#10;&#10;Description automatically generated">
            <a:extLst>
              <a:ext uri="{FF2B5EF4-FFF2-40B4-BE49-F238E27FC236}">
                <a16:creationId xmlns:a16="http://schemas.microsoft.com/office/drawing/2014/main" id="{0CC162E6-0045-B023-0299-64BD81932119}"/>
              </a:ext>
            </a:extLst>
          </p:cNvPr>
          <p:cNvPicPr>
            <a:picLocks noChangeAspect="1"/>
          </p:cNvPicPr>
          <p:nvPr/>
        </p:nvPicPr>
        <p:blipFill rotWithShape="1">
          <a:blip r:embed="rId3"/>
          <a:srcRect l="55056"/>
          <a:stretch/>
        </p:blipFill>
        <p:spPr>
          <a:xfrm rot="8781070">
            <a:off x="5680473" y="5188348"/>
            <a:ext cx="4109662" cy="3586452"/>
          </a:xfrm>
          <a:prstGeom prst="rect">
            <a:avLst/>
          </a:prstGeom>
        </p:spPr>
      </p:pic>
    </p:spTree>
    <p:extLst>
      <p:ext uri="{BB962C8B-B14F-4D97-AF65-F5344CB8AC3E}">
        <p14:creationId xmlns:p14="http://schemas.microsoft.com/office/powerpoint/2010/main" val="284718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5CCB-9496-B055-7679-8BD2852C8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D7765-C386-65E9-0080-665A6447BB85}"/>
              </a:ext>
            </a:extLst>
          </p:cNvPr>
          <p:cNvSpPr>
            <a:spLocks noGrp="1"/>
          </p:cNvSpPr>
          <p:nvPr>
            <p:ph type="title"/>
          </p:nvPr>
        </p:nvSpPr>
        <p:spPr/>
        <p:txBody>
          <a:bodyPr>
            <a:normAutofit fontScale="90000"/>
          </a:bodyPr>
          <a:lstStyle/>
          <a:p>
            <a:br>
              <a:rPr lang="en-GB" b="1" dirty="0"/>
            </a:br>
            <a:r>
              <a:rPr lang="en-GB" b="1" dirty="0"/>
              <a:t>Building Capacity …</a:t>
            </a:r>
            <a:br>
              <a:rPr lang="en-GB" b="1" dirty="0"/>
            </a:br>
            <a:endParaRPr lang="en-GB" b="1" dirty="0"/>
          </a:p>
        </p:txBody>
      </p:sp>
      <p:sp>
        <p:nvSpPr>
          <p:cNvPr id="3" name="Content Placeholder 2">
            <a:extLst>
              <a:ext uri="{FF2B5EF4-FFF2-40B4-BE49-F238E27FC236}">
                <a16:creationId xmlns:a16="http://schemas.microsoft.com/office/drawing/2014/main" id="{FD74EECA-3DC9-A334-9449-714F982DFD98}"/>
              </a:ext>
            </a:extLst>
          </p:cNvPr>
          <p:cNvSpPr>
            <a:spLocks noGrp="1"/>
          </p:cNvSpPr>
          <p:nvPr>
            <p:ph idx="1"/>
          </p:nvPr>
        </p:nvSpPr>
        <p:spPr>
          <a:xfrm>
            <a:off x="714375" y="1171136"/>
            <a:ext cx="7715250" cy="4515727"/>
          </a:xfrm>
        </p:spPr>
        <p:txBody>
          <a:bodyPr>
            <a:normAutofit/>
          </a:bodyPr>
          <a:lstStyle/>
          <a:p>
            <a:r>
              <a:rPr lang="en-GB" dirty="0"/>
              <a:t>Partnership with NES </a:t>
            </a:r>
          </a:p>
          <a:p>
            <a:r>
              <a:rPr lang="en-GB" dirty="0"/>
              <a:t>Intersectionality workshops and engagement </a:t>
            </a:r>
          </a:p>
          <a:p>
            <a:r>
              <a:rPr lang="en-GB" dirty="0"/>
              <a:t>Diverse community engagement and empowerment </a:t>
            </a:r>
          </a:p>
          <a:p>
            <a:r>
              <a:rPr lang="en-GB" dirty="0"/>
              <a:t>Reenergising See Me’s Social Movement</a:t>
            </a:r>
          </a:p>
          <a:p>
            <a:pPr lvl="1"/>
            <a:r>
              <a:rPr lang="en-GB" dirty="0"/>
              <a:t>PWLE – Volunteers and wider networks </a:t>
            </a:r>
          </a:p>
          <a:p>
            <a:pPr lvl="1"/>
            <a:r>
              <a:rPr lang="en-GB" dirty="0"/>
              <a:t>People across the system – mobilised and support to act </a:t>
            </a:r>
          </a:p>
        </p:txBody>
      </p:sp>
      <p:pic>
        <p:nvPicPr>
          <p:cNvPr id="4" name="Picture 3" descr="A yellow ribbon on a black background&#10;&#10;Description automatically generated">
            <a:extLst>
              <a:ext uri="{FF2B5EF4-FFF2-40B4-BE49-F238E27FC236}">
                <a16:creationId xmlns:a16="http://schemas.microsoft.com/office/drawing/2014/main" id="{6697F7E3-6806-4784-4BDD-F751A39B7C3D}"/>
              </a:ext>
            </a:extLst>
          </p:cNvPr>
          <p:cNvPicPr>
            <a:picLocks noChangeAspect="1"/>
          </p:cNvPicPr>
          <p:nvPr/>
        </p:nvPicPr>
        <p:blipFill rotWithShape="1">
          <a:blip r:embed="rId3"/>
          <a:srcRect l="55056"/>
          <a:stretch/>
        </p:blipFill>
        <p:spPr>
          <a:xfrm rot="8781070">
            <a:off x="5680473" y="5188348"/>
            <a:ext cx="4109662" cy="3586452"/>
          </a:xfrm>
          <a:prstGeom prst="rect">
            <a:avLst/>
          </a:prstGeom>
        </p:spPr>
      </p:pic>
    </p:spTree>
    <p:extLst>
      <p:ext uri="{BB962C8B-B14F-4D97-AF65-F5344CB8AC3E}">
        <p14:creationId xmlns:p14="http://schemas.microsoft.com/office/powerpoint/2010/main" val="1442774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LB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TLB PPT Template V2" id="{8487C546-9288-4405-89BF-6CDDBF9EF03A}" vid="{C0CCBCF7-7FCF-4B2E-BFE5-52F110AD7CEB}"/>
    </a:ext>
  </a:extLst>
</a:theme>
</file>

<file path=ppt/theme/theme3.xml><?xml version="1.0" encoding="utf-8"?>
<a:theme xmlns:a="http://schemas.openxmlformats.org/drawingml/2006/main" name="1_TLB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TLB PPT Template V2" id="{8487C546-9288-4405-89BF-6CDDBF9EF03A}" vid="{C0CCBCF7-7FCF-4B2E-BFE5-52F110AD7CE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6bc1660-05bf-441c-b32f-d80cf6192a86">
      <UserInfo>
        <DisplayName>Sahaj Kamra- Project Officer - Communities &amp; Priority Groups</DisplayName>
        <AccountId>13</AccountId>
        <AccountType/>
      </UserInfo>
      <UserInfo>
        <DisplayName>Maeve Grindall,  Project Officer (Community)</DisplayName>
        <AccountId>12</AccountId>
        <AccountType/>
      </UserInfo>
      <UserInfo>
        <DisplayName>Anna Cook, Project Officer - Communities and Priority Groups - 'see me'</DisplayName>
        <AccountId>17</AccountId>
        <AccountType/>
      </UserInfo>
      <UserInfo>
        <DisplayName>Nick Jedrzejewski,  Programme Mgr - Communications &amp; Public Affairs</DisplayName>
        <AccountId>22</AccountId>
        <AccountType/>
      </UserInfo>
      <UserInfo>
        <DisplayName>Sarah Harbison - Business Support Officer - SeeMe</DisplayName>
        <AccountId>40</AccountId>
        <AccountType/>
      </UserInfo>
      <UserInfo>
        <DisplayName>Vicky Moynihan - Project Officer - Settings</DisplayName>
        <AccountId>28</AccountId>
        <AccountType/>
      </UserInfo>
      <UserInfo>
        <DisplayName>Patty Lozano-Casal, Programme Mgr - Settings</DisplayName>
        <AccountId>24</AccountId>
        <AccountType/>
      </UserInfo>
      <UserInfo>
        <DisplayName>Dr Bridey Rudd</DisplayName>
        <AccountId>51</AccountId>
        <AccountType/>
      </UserInfo>
    </SharedWithUsers>
    <_activity xmlns="30604a6c-f2d3-4c8e-8b24-f06522c1e2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47BF9DA9A9EB40B102D0E8982A4F11" ma:contentTypeVersion="16" ma:contentTypeDescription="Create a new document." ma:contentTypeScope="" ma:versionID="9d7509109cddd97c2f15da2be3057bfd">
  <xsd:schema xmlns:xsd="http://www.w3.org/2001/XMLSchema" xmlns:xs="http://www.w3.org/2001/XMLSchema" xmlns:p="http://schemas.microsoft.com/office/2006/metadata/properties" xmlns:ns3="96bc1660-05bf-441c-b32f-d80cf6192a86" xmlns:ns4="30604a6c-f2d3-4c8e-8b24-f06522c1e223" targetNamespace="http://schemas.microsoft.com/office/2006/metadata/properties" ma:root="true" ma:fieldsID="1a384948b96fc845c19741e2d194e476" ns3:_="" ns4:_="">
    <xsd:import namespace="96bc1660-05bf-441c-b32f-d80cf6192a86"/>
    <xsd:import namespace="30604a6c-f2d3-4c8e-8b24-f06522c1e2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GenerationTime" minOccurs="0"/>
                <xsd:element ref="ns4:MediaServiceEventHashCode" minOccurs="0"/>
                <xsd:element ref="ns4:MediaServiceSearchProperties" minOccurs="0"/>
                <xsd:element ref="ns4:MediaServiceDateTake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c1660-05bf-441c-b32f-d80cf6192a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04a6c-f2d3-4c8e-8b24-f06522c1e2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ACA0B-47C3-41DA-A5B6-B28ADBE646F8}">
  <ds:schemaRefs>
    <ds:schemaRef ds:uri="http://schemas.microsoft.com/sharepoint/v3/contenttype/forms"/>
  </ds:schemaRefs>
</ds:datastoreItem>
</file>

<file path=customXml/itemProps2.xml><?xml version="1.0" encoding="utf-8"?>
<ds:datastoreItem xmlns:ds="http://schemas.openxmlformats.org/officeDocument/2006/customXml" ds:itemID="{5033F25C-C010-4C5A-8723-F570AE62BE1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6bc1660-05bf-441c-b32f-d80cf6192a86"/>
    <ds:schemaRef ds:uri="http://purl.org/dc/terms/"/>
    <ds:schemaRef ds:uri="http://schemas.openxmlformats.org/package/2006/metadata/core-properties"/>
    <ds:schemaRef ds:uri="30604a6c-f2d3-4c8e-8b24-f06522c1e223"/>
    <ds:schemaRef ds:uri="http://www.w3.org/XML/1998/namespace"/>
    <ds:schemaRef ds:uri="http://purl.org/dc/dcmitype/"/>
  </ds:schemaRefs>
</ds:datastoreItem>
</file>

<file path=customXml/itemProps3.xml><?xml version="1.0" encoding="utf-8"?>
<ds:datastoreItem xmlns:ds="http://schemas.openxmlformats.org/officeDocument/2006/customXml" ds:itemID="{9AB535BE-BA66-4D36-BDAB-A80F981BD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c1660-05bf-441c-b32f-d80cf6192a86"/>
    <ds:schemaRef ds:uri="30604a6c-f2d3-4c8e-8b24-f06522c1e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4197</TotalTime>
  <Words>931</Words>
  <Application>Microsoft Office PowerPoint</Application>
  <PresentationFormat>On-screen Show (4:3)</PresentationFormat>
  <Paragraphs>164</Paragraphs>
  <Slides>17</Slides>
  <Notes>17</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TLB PowerPoint Template</vt:lpstr>
      <vt:lpstr>1_TLB PowerPoint Template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 Prioritising structural stigma and discrimination … </vt:lpstr>
      <vt:lpstr> Prioritising structural stigma and discrimination … </vt:lpstr>
      <vt:lpstr> Building Capacity … </vt:lpstr>
      <vt:lpstr>Settings …</vt:lpstr>
      <vt:lpstr>Comms and PA …</vt:lpstr>
      <vt:lpstr>Knowledge exchange, Research and evaluation </vt:lpstr>
      <vt:lpstr> Other work … </vt:lpstr>
      <vt:lpstr> Going forward - Primary Areas of Focus  </vt:lpstr>
      <vt:lpstr>PowerPoint Presentation</vt:lpstr>
      <vt:lpstr> Primary Areas of Focus  </vt:lpstr>
      <vt:lpstr>Reflections…</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Wendy Halliday, Director - See Me</cp:lastModifiedBy>
  <cp:revision>233</cp:revision>
  <cp:lastPrinted>2024-04-09T08:23:54Z</cp:lastPrinted>
  <dcterms:created xsi:type="dcterms:W3CDTF">2019-05-13T13:55:01Z</dcterms:created>
  <dcterms:modified xsi:type="dcterms:W3CDTF">2025-10-02T14:04:46Z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0x0101003047BF9DA9A9EB40B102D0E8982A4F11</vt:lpwstr>
  </property>
  <property fmtid="{D5CDD505-2E9C-101B-9397-08002B2CF9AE}" pid="3" name="MediaServiceImageTags">
    <vt:lpwstr/>
  </property>
</Properties>
</file>