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655" r:id="rId5"/>
    <p:sldId id="676" r:id="rId6"/>
    <p:sldId id="677" r:id="rId7"/>
    <p:sldId id="678" r:id="rId8"/>
    <p:sldId id="679" r:id="rId9"/>
    <p:sldId id="680" r:id="rId10"/>
    <p:sldId id="288" r:id="rId11"/>
    <p:sldId id="681" r:id="rId12"/>
    <p:sldId id="303" r:id="rId13"/>
    <p:sldId id="304" r:id="rId14"/>
    <p:sldId id="293" r:id="rId15"/>
    <p:sldId id="295" r:id="rId16"/>
    <p:sldId id="298" r:id="rId17"/>
    <p:sldId id="307" r:id="rId18"/>
    <p:sldId id="291" r:id="rId19"/>
    <p:sldId id="306" r:id="rId20"/>
    <p:sldId id="6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A0029-8B06-7E90-4E3A-1806E73CFF1B}" v="17" dt="2025-10-01T08:21:31.954"/>
    <p1510:client id="{55E7947B-8D59-E737-7763-9A5430870077}" v="93" dt="2025-10-02T15:37:58.955"/>
    <p1510:client id="{B854BFE1-5894-90B1-18D2-24CA94D2E422}" v="5" dt="2025-10-01T09:58:49.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Da Silva, Communications Officer - See Me" userId="S::ana.dasilva@samh.org.uk::5d1cbd3a-5e13-4045-b8b8-45c055070475" providerId="AD" clId="Web-{55E7947B-8D59-E737-7763-9A5430870077}"/>
    <pc:docChg chg="delSld">
      <pc:chgData name="Ana Da Silva, Communications Officer - See Me" userId="S::ana.dasilva@samh.org.uk::5d1cbd3a-5e13-4045-b8b8-45c055070475" providerId="AD" clId="Web-{55E7947B-8D59-E737-7763-9A5430870077}" dt="2025-10-02T15:37:58.955" v="92"/>
      <pc:docMkLst>
        <pc:docMk/>
      </pc:docMkLst>
      <pc:sldChg chg="del">
        <pc:chgData name="Ana Da Silva, Communications Officer - See Me" userId="S::ana.dasilva@samh.org.uk::5d1cbd3a-5e13-4045-b8b8-45c055070475" providerId="AD" clId="Web-{55E7947B-8D59-E737-7763-9A5430870077}" dt="2025-10-02T15:37:58.955" v="92"/>
        <pc:sldMkLst>
          <pc:docMk/>
          <pc:sldMk cId="149094931" sldId="256"/>
        </pc:sldMkLst>
      </pc:sldChg>
      <pc:sldChg chg="del">
        <pc:chgData name="Ana Da Silva, Communications Officer - See Me" userId="S::ana.dasilva@samh.org.uk::5d1cbd3a-5e13-4045-b8b8-45c055070475" providerId="AD" clId="Web-{55E7947B-8D59-E737-7763-9A5430870077}" dt="2025-10-02T15:37:50.923" v="89"/>
        <pc:sldMkLst>
          <pc:docMk/>
          <pc:sldMk cId="2485007854" sldId="257"/>
        </pc:sldMkLst>
      </pc:sldChg>
      <pc:sldChg chg="del">
        <pc:chgData name="Ana Da Silva, Communications Officer - See Me" userId="S::ana.dasilva@samh.org.uk::5d1cbd3a-5e13-4045-b8b8-45c055070475" providerId="AD" clId="Web-{55E7947B-8D59-E737-7763-9A5430870077}" dt="2025-10-02T15:37:50.923" v="88"/>
        <pc:sldMkLst>
          <pc:docMk/>
          <pc:sldMk cId="3145456846" sldId="258"/>
        </pc:sldMkLst>
      </pc:sldChg>
      <pc:sldChg chg="del">
        <pc:chgData name="Ana Da Silva, Communications Officer - See Me" userId="S::ana.dasilva@samh.org.uk::5d1cbd3a-5e13-4045-b8b8-45c055070475" providerId="AD" clId="Web-{55E7947B-8D59-E737-7763-9A5430870077}" dt="2025-10-02T15:37:50.907" v="87"/>
        <pc:sldMkLst>
          <pc:docMk/>
          <pc:sldMk cId="3695505608" sldId="259"/>
        </pc:sldMkLst>
      </pc:sldChg>
      <pc:sldChg chg="del">
        <pc:chgData name="Ana Da Silva, Communications Officer - See Me" userId="S::ana.dasilva@samh.org.uk::5d1cbd3a-5e13-4045-b8b8-45c055070475" providerId="AD" clId="Web-{55E7947B-8D59-E737-7763-9A5430870077}" dt="2025-10-02T15:37:50.892" v="86"/>
        <pc:sldMkLst>
          <pc:docMk/>
          <pc:sldMk cId="336029868" sldId="260"/>
        </pc:sldMkLst>
      </pc:sldChg>
      <pc:sldChg chg="del">
        <pc:chgData name="Ana Da Silva, Communications Officer - See Me" userId="S::ana.dasilva@samh.org.uk::5d1cbd3a-5e13-4045-b8b8-45c055070475" providerId="AD" clId="Web-{55E7947B-8D59-E737-7763-9A5430870077}" dt="2025-10-02T15:37:50.892" v="85"/>
        <pc:sldMkLst>
          <pc:docMk/>
          <pc:sldMk cId="2350375612" sldId="261"/>
        </pc:sldMkLst>
      </pc:sldChg>
      <pc:sldChg chg="del">
        <pc:chgData name="Ana Da Silva, Communications Officer - See Me" userId="S::ana.dasilva@samh.org.uk::5d1cbd3a-5e13-4045-b8b8-45c055070475" providerId="AD" clId="Web-{55E7947B-8D59-E737-7763-9A5430870077}" dt="2025-10-02T15:37:50.892" v="84"/>
        <pc:sldMkLst>
          <pc:docMk/>
          <pc:sldMk cId="380153999" sldId="262"/>
        </pc:sldMkLst>
      </pc:sldChg>
      <pc:sldChg chg="del">
        <pc:chgData name="Ana Da Silva, Communications Officer - See Me" userId="S::ana.dasilva@samh.org.uk::5d1cbd3a-5e13-4045-b8b8-45c055070475" providerId="AD" clId="Web-{55E7947B-8D59-E737-7763-9A5430870077}" dt="2025-10-02T15:37:50.892" v="82"/>
        <pc:sldMkLst>
          <pc:docMk/>
          <pc:sldMk cId="1381322502" sldId="263"/>
        </pc:sldMkLst>
      </pc:sldChg>
      <pc:sldChg chg="del">
        <pc:chgData name="Ana Da Silva, Communications Officer - See Me" userId="S::ana.dasilva@samh.org.uk::5d1cbd3a-5e13-4045-b8b8-45c055070475" providerId="AD" clId="Web-{55E7947B-8D59-E737-7763-9A5430870077}" dt="2025-10-02T15:37:50.892" v="83"/>
        <pc:sldMkLst>
          <pc:docMk/>
          <pc:sldMk cId="1266531274" sldId="264"/>
        </pc:sldMkLst>
      </pc:sldChg>
      <pc:sldChg chg="del">
        <pc:chgData name="Ana Da Silva, Communications Officer - See Me" userId="S::ana.dasilva@samh.org.uk::5d1cbd3a-5e13-4045-b8b8-45c055070475" providerId="AD" clId="Web-{55E7947B-8D59-E737-7763-9A5430870077}" dt="2025-10-02T15:37:50.892" v="81"/>
        <pc:sldMkLst>
          <pc:docMk/>
          <pc:sldMk cId="3847630020" sldId="265"/>
        </pc:sldMkLst>
      </pc:sldChg>
      <pc:sldChg chg="del">
        <pc:chgData name="Ana Da Silva, Communications Officer - See Me" userId="S::ana.dasilva@samh.org.uk::5d1cbd3a-5e13-4045-b8b8-45c055070475" providerId="AD" clId="Web-{55E7947B-8D59-E737-7763-9A5430870077}" dt="2025-10-02T15:37:17.795" v="37"/>
        <pc:sldMkLst>
          <pc:docMk/>
          <pc:sldMk cId="2114099892" sldId="266"/>
        </pc:sldMkLst>
      </pc:sldChg>
      <pc:sldChg chg="del">
        <pc:chgData name="Ana Da Silva, Communications Officer - See Me" userId="S::ana.dasilva@samh.org.uk::5d1cbd3a-5e13-4045-b8b8-45c055070475" providerId="AD" clId="Web-{55E7947B-8D59-E737-7763-9A5430870077}" dt="2025-10-02T15:37:17.795" v="36"/>
        <pc:sldMkLst>
          <pc:docMk/>
          <pc:sldMk cId="3472087241" sldId="267"/>
        </pc:sldMkLst>
      </pc:sldChg>
      <pc:sldChg chg="del">
        <pc:chgData name="Ana Da Silva, Communications Officer - See Me" userId="S::ana.dasilva@samh.org.uk::5d1cbd3a-5e13-4045-b8b8-45c055070475" providerId="AD" clId="Web-{55E7947B-8D59-E737-7763-9A5430870077}" dt="2025-10-02T15:37:17.779" v="35"/>
        <pc:sldMkLst>
          <pc:docMk/>
          <pc:sldMk cId="899098477" sldId="268"/>
        </pc:sldMkLst>
      </pc:sldChg>
      <pc:sldChg chg="del">
        <pc:chgData name="Ana Da Silva, Communications Officer - See Me" userId="S::ana.dasilva@samh.org.uk::5d1cbd3a-5e13-4045-b8b8-45c055070475" providerId="AD" clId="Web-{55E7947B-8D59-E737-7763-9A5430870077}" dt="2025-10-02T15:37:17.779" v="34"/>
        <pc:sldMkLst>
          <pc:docMk/>
          <pc:sldMk cId="1757636823" sldId="269"/>
        </pc:sldMkLst>
      </pc:sldChg>
      <pc:sldChg chg="del">
        <pc:chgData name="Ana Da Silva, Communications Officer - See Me" userId="S::ana.dasilva@samh.org.uk::5d1cbd3a-5e13-4045-b8b8-45c055070475" providerId="AD" clId="Web-{55E7947B-8D59-E737-7763-9A5430870077}" dt="2025-10-02T15:37:17.733" v="14"/>
        <pc:sldMkLst>
          <pc:docMk/>
          <pc:sldMk cId="1306655580" sldId="274"/>
        </pc:sldMkLst>
      </pc:sldChg>
      <pc:sldChg chg="del">
        <pc:chgData name="Ana Da Silva, Communications Officer - See Me" userId="S::ana.dasilva@samh.org.uk::5d1cbd3a-5e13-4045-b8b8-45c055070475" providerId="AD" clId="Web-{55E7947B-8D59-E737-7763-9A5430870077}" dt="2025-10-02T15:37:17.717" v="13"/>
        <pc:sldMkLst>
          <pc:docMk/>
          <pc:sldMk cId="2933781926" sldId="275"/>
        </pc:sldMkLst>
      </pc:sldChg>
      <pc:sldChg chg="del">
        <pc:chgData name="Ana Da Silva, Communications Officer - See Me" userId="S::ana.dasilva@samh.org.uk::5d1cbd3a-5e13-4045-b8b8-45c055070475" providerId="AD" clId="Web-{55E7947B-8D59-E737-7763-9A5430870077}" dt="2025-10-02T15:37:50.892" v="78"/>
        <pc:sldMkLst>
          <pc:docMk/>
          <pc:sldMk cId="55441907" sldId="276"/>
        </pc:sldMkLst>
      </pc:sldChg>
      <pc:sldChg chg="del">
        <pc:chgData name="Ana Da Silva, Communications Officer - See Me" userId="S::ana.dasilva@samh.org.uk::5d1cbd3a-5e13-4045-b8b8-45c055070475" providerId="AD" clId="Web-{55E7947B-8D59-E737-7763-9A5430870077}" dt="2025-10-02T15:37:50.876" v="77"/>
        <pc:sldMkLst>
          <pc:docMk/>
          <pc:sldMk cId="664153195" sldId="277"/>
        </pc:sldMkLst>
      </pc:sldChg>
      <pc:sldChg chg="del">
        <pc:chgData name="Ana Da Silva, Communications Officer - See Me" userId="S::ana.dasilva@samh.org.uk::5d1cbd3a-5e13-4045-b8b8-45c055070475" providerId="AD" clId="Web-{55E7947B-8D59-E737-7763-9A5430870077}" dt="2025-10-02T15:37:50.767" v="38"/>
        <pc:sldMkLst>
          <pc:docMk/>
          <pc:sldMk cId="3277791693" sldId="278"/>
        </pc:sldMkLst>
      </pc:sldChg>
      <pc:sldChg chg="del">
        <pc:chgData name="Ana Da Silva, Communications Officer - See Me" userId="S::ana.dasilva@samh.org.uk::5d1cbd3a-5e13-4045-b8b8-45c055070475" providerId="AD" clId="Web-{55E7947B-8D59-E737-7763-9A5430870077}" dt="2025-10-02T15:37:50.845" v="57"/>
        <pc:sldMkLst>
          <pc:docMk/>
          <pc:sldMk cId="2347678266" sldId="279"/>
        </pc:sldMkLst>
      </pc:sldChg>
      <pc:sldChg chg="del">
        <pc:chgData name="Ana Da Silva, Communications Officer - See Me" userId="S::ana.dasilva@samh.org.uk::5d1cbd3a-5e13-4045-b8b8-45c055070475" providerId="AD" clId="Web-{55E7947B-8D59-E737-7763-9A5430870077}" dt="2025-10-02T15:37:50.845" v="58"/>
        <pc:sldMkLst>
          <pc:docMk/>
          <pc:sldMk cId="163007179" sldId="280"/>
        </pc:sldMkLst>
      </pc:sldChg>
      <pc:sldChg chg="del">
        <pc:chgData name="Ana Da Silva, Communications Officer - See Me" userId="S::ana.dasilva@samh.org.uk::5d1cbd3a-5e13-4045-b8b8-45c055070475" providerId="AD" clId="Web-{55E7947B-8D59-E737-7763-9A5430870077}" dt="2025-10-02T15:37:17.733" v="15"/>
        <pc:sldMkLst>
          <pc:docMk/>
          <pc:sldMk cId="916019557" sldId="281"/>
        </pc:sldMkLst>
      </pc:sldChg>
      <pc:sldChg chg="del">
        <pc:chgData name="Ana Da Silva, Communications Officer - See Me" userId="S::ana.dasilva@samh.org.uk::5d1cbd3a-5e13-4045-b8b8-45c055070475" providerId="AD" clId="Web-{55E7947B-8D59-E737-7763-9A5430870077}" dt="2025-10-02T15:37:17.733" v="16"/>
        <pc:sldMkLst>
          <pc:docMk/>
          <pc:sldMk cId="3890940233" sldId="282"/>
        </pc:sldMkLst>
      </pc:sldChg>
      <pc:sldChg chg="del">
        <pc:chgData name="Ana Da Silva, Communications Officer - See Me" userId="S::ana.dasilva@samh.org.uk::5d1cbd3a-5e13-4045-b8b8-45c055070475" providerId="AD" clId="Web-{55E7947B-8D59-E737-7763-9A5430870077}" dt="2025-10-02T15:37:50.782" v="39"/>
        <pc:sldMkLst>
          <pc:docMk/>
          <pc:sldMk cId="151623257" sldId="283"/>
        </pc:sldMkLst>
      </pc:sldChg>
      <pc:sldChg chg="del">
        <pc:chgData name="Ana Da Silva, Communications Officer - See Me" userId="S::ana.dasilva@samh.org.uk::5d1cbd3a-5e13-4045-b8b8-45c055070475" providerId="AD" clId="Web-{55E7947B-8D59-E737-7763-9A5430870077}" dt="2025-10-02T15:37:50.782" v="44"/>
        <pc:sldMkLst>
          <pc:docMk/>
          <pc:sldMk cId="886730237" sldId="284"/>
        </pc:sldMkLst>
      </pc:sldChg>
      <pc:sldChg chg="del">
        <pc:chgData name="Ana Da Silva, Communications Officer - See Me" userId="S::ana.dasilva@samh.org.uk::5d1cbd3a-5e13-4045-b8b8-45c055070475" providerId="AD" clId="Web-{55E7947B-8D59-E737-7763-9A5430870077}" dt="2025-10-02T15:37:50.782" v="45"/>
        <pc:sldMkLst>
          <pc:docMk/>
          <pc:sldMk cId="3797732360" sldId="285"/>
        </pc:sldMkLst>
      </pc:sldChg>
      <pc:sldChg chg="del">
        <pc:chgData name="Ana Da Silva, Communications Officer - See Me" userId="S::ana.dasilva@samh.org.uk::5d1cbd3a-5e13-4045-b8b8-45c055070475" providerId="AD" clId="Web-{55E7947B-8D59-E737-7763-9A5430870077}" dt="2025-10-02T15:37:50.876" v="76"/>
        <pc:sldMkLst>
          <pc:docMk/>
          <pc:sldMk cId="1514589457" sldId="286"/>
        </pc:sldMkLst>
      </pc:sldChg>
      <pc:sldChg chg="del">
        <pc:chgData name="Ana Da Silva, Communications Officer - See Me" userId="S::ana.dasilva@samh.org.uk::5d1cbd3a-5e13-4045-b8b8-45c055070475" providerId="AD" clId="Web-{55E7947B-8D59-E737-7763-9A5430870077}" dt="2025-10-02T15:37:17.717" v="12"/>
        <pc:sldMkLst>
          <pc:docMk/>
          <pc:sldMk cId="4126244327" sldId="287"/>
        </pc:sldMkLst>
      </pc:sldChg>
      <pc:sldChg chg="del">
        <pc:chgData name="Ana Da Silva, Communications Officer - See Me" userId="S::ana.dasilva@samh.org.uk::5d1cbd3a-5e13-4045-b8b8-45c055070475" providerId="AD" clId="Web-{55E7947B-8D59-E737-7763-9A5430870077}" dt="2025-10-02T15:37:50.782" v="41"/>
        <pc:sldMkLst>
          <pc:docMk/>
          <pc:sldMk cId="3916575915" sldId="373"/>
        </pc:sldMkLst>
      </pc:sldChg>
      <pc:sldChg chg="del">
        <pc:chgData name="Ana Da Silva, Communications Officer - See Me" userId="S::ana.dasilva@samh.org.uk::5d1cbd3a-5e13-4045-b8b8-45c055070475" providerId="AD" clId="Web-{55E7947B-8D59-E737-7763-9A5430870077}" dt="2025-10-02T15:37:50.782" v="42"/>
        <pc:sldMkLst>
          <pc:docMk/>
          <pc:sldMk cId="2572532765" sldId="386"/>
        </pc:sldMkLst>
      </pc:sldChg>
      <pc:sldChg chg="del">
        <pc:chgData name="Ana Da Silva, Communications Officer - See Me" userId="S::ana.dasilva@samh.org.uk::5d1cbd3a-5e13-4045-b8b8-45c055070475" providerId="AD" clId="Web-{55E7947B-8D59-E737-7763-9A5430870077}" dt="2025-10-02T15:37:50.782" v="43"/>
        <pc:sldMkLst>
          <pc:docMk/>
          <pc:sldMk cId="3501421476" sldId="387"/>
        </pc:sldMkLst>
      </pc:sldChg>
      <pc:sldChg chg="del">
        <pc:chgData name="Ana Da Silva, Communications Officer - See Me" userId="S::ana.dasilva@samh.org.uk::5d1cbd3a-5e13-4045-b8b8-45c055070475" providerId="AD" clId="Web-{55E7947B-8D59-E737-7763-9A5430870077}" dt="2025-10-02T15:37:17.764" v="30"/>
        <pc:sldMkLst>
          <pc:docMk/>
          <pc:sldMk cId="120464253" sldId="424"/>
        </pc:sldMkLst>
      </pc:sldChg>
      <pc:sldChg chg="del">
        <pc:chgData name="Ana Da Silva, Communications Officer - See Me" userId="S::ana.dasilva@samh.org.uk::5d1cbd3a-5e13-4045-b8b8-45c055070475" providerId="AD" clId="Web-{55E7947B-8D59-E737-7763-9A5430870077}" dt="2025-10-02T15:37:17.764" v="29"/>
        <pc:sldMkLst>
          <pc:docMk/>
          <pc:sldMk cId="2210052309" sldId="426"/>
        </pc:sldMkLst>
      </pc:sldChg>
      <pc:sldChg chg="del">
        <pc:chgData name="Ana Da Silva, Communications Officer - See Me" userId="S::ana.dasilva@samh.org.uk::5d1cbd3a-5e13-4045-b8b8-45c055070475" providerId="AD" clId="Web-{55E7947B-8D59-E737-7763-9A5430870077}" dt="2025-10-02T15:37:17.764" v="28"/>
        <pc:sldMkLst>
          <pc:docMk/>
          <pc:sldMk cId="2182787550" sldId="427"/>
        </pc:sldMkLst>
      </pc:sldChg>
      <pc:sldChg chg="del">
        <pc:chgData name="Ana Da Silva, Communications Officer - See Me" userId="S::ana.dasilva@samh.org.uk::5d1cbd3a-5e13-4045-b8b8-45c055070475" providerId="AD" clId="Web-{55E7947B-8D59-E737-7763-9A5430870077}" dt="2025-10-02T15:37:17.733" v="20"/>
        <pc:sldMkLst>
          <pc:docMk/>
          <pc:sldMk cId="526496775" sldId="452"/>
        </pc:sldMkLst>
      </pc:sldChg>
      <pc:sldChg chg="del">
        <pc:chgData name="Ana Da Silva, Communications Officer - See Me" userId="S::ana.dasilva@samh.org.uk::5d1cbd3a-5e13-4045-b8b8-45c055070475" providerId="AD" clId="Web-{55E7947B-8D59-E737-7763-9A5430870077}" dt="2025-10-02T15:37:17.733" v="19"/>
        <pc:sldMkLst>
          <pc:docMk/>
          <pc:sldMk cId="1528990006" sldId="481"/>
        </pc:sldMkLst>
      </pc:sldChg>
      <pc:sldChg chg="del">
        <pc:chgData name="Ana Da Silva, Communications Officer - See Me" userId="S::ana.dasilva@samh.org.uk::5d1cbd3a-5e13-4045-b8b8-45c055070475" providerId="AD" clId="Web-{55E7947B-8D59-E737-7763-9A5430870077}" dt="2025-10-02T15:37:17.748" v="27"/>
        <pc:sldMkLst>
          <pc:docMk/>
          <pc:sldMk cId="528924338" sldId="494"/>
        </pc:sldMkLst>
      </pc:sldChg>
      <pc:sldChg chg="del">
        <pc:chgData name="Ana Da Silva, Communications Officer - See Me" userId="S::ana.dasilva@samh.org.uk::5d1cbd3a-5e13-4045-b8b8-45c055070475" providerId="AD" clId="Web-{55E7947B-8D59-E737-7763-9A5430870077}" dt="2025-10-02T15:37:50.861" v="62"/>
        <pc:sldMkLst>
          <pc:docMk/>
          <pc:sldMk cId="1793964680" sldId="581"/>
        </pc:sldMkLst>
      </pc:sldChg>
      <pc:sldChg chg="del">
        <pc:chgData name="Ana Da Silva, Communications Officer - See Me" userId="S::ana.dasilva@samh.org.uk::5d1cbd3a-5e13-4045-b8b8-45c055070475" providerId="AD" clId="Web-{55E7947B-8D59-E737-7763-9A5430870077}" dt="2025-10-02T15:37:50.861" v="61"/>
        <pc:sldMkLst>
          <pc:docMk/>
          <pc:sldMk cId="151052137" sldId="582"/>
        </pc:sldMkLst>
      </pc:sldChg>
      <pc:sldChg chg="del">
        <pc:chgData name="Ana Da Silva, Communications Officer - See Me" userId="S::ana.dasilva@samh.org.uk::5d1cbd3a-5e13-4045-b8b8-45c055070475" providerId="AD" clId="Web-{55E7947B-8D59-E737-7763-9A5430870077}" dt="2025-10-02T15:37:50.876" v="69"/>
        <pc:sldMkLst>
          <pc:docMk/>
          <pc:sldMk cId="166779383" sldId="583"/>
        </pc:sldMkLst>
      </pc:sldChg>
      <pc:sldChg chg="del">
        <pc:chgData name="Ana Da Silva, Communications Officer - See Me" userId="S::ana.dasilva@samh.org.uk::5d1cbd3a-5e13-4045-b8b8-45c055070475" providerId="AD" clId="Web-{55E7947B-8D59-E737-7763-9A5430870077}" dt="2025-10-02T15:37:50.798" v="50"/>
        <pc:sldMkLst>
          <pc:docMk/>
          <pc:sldMk cId="1598942363" sldId="585"/>
        </pc:sldMkLst>
      </pc:sldChg>
      <pc:sldChg chg="del">
        <pc:chgData name="Ana Da Silva, Communications Officer - See Me" userId="S::ana.dasilva@samh.org.uk::5d1cbd3a-5e13-4045-b8b8-45c055070475" providerId="AD" clId="Web-{55E7947B-8D59-E737-7763-9A5430870077}" dt="2025-10-02T15:37:50.829" v="53"/>
        <pc:sldMkLst>
          <pc:docMk/>
          <pc:sldMk cId="3134195550" sldId="586"/>
        </pc:sldMkLst>
      </pc:sldChg>
      <pc:sldChg chg="del">
        <pc:chgData name="Ana Da Silva, Communications Officer - See Me" userId="S::ana.dasilva@samh.org.uk::5d1cbd3a-5e13-4045-b8b8-45c055070475" providerId="AD" clId="Web-{55E7947B-8D59-E737-7763-9A5430870077}" dt="2025-10-02T15:37:50.829" v="54"/>
        <pc:sldMkLst>
          <pc:docMk/>
          <pc:sldMk cId="310935515" sldId="587"/>
        </pc:sldMkLst>
      </pc:sldChg>
      <pc:sldChg chg="del">
        <pc:chgData name="Ana Da Silva, Communications Officer - See Me" userId="S::ana.dasilva@samh.org.uk::5d1cbd3a-5e13-4045-b8b8-45c055070475" providerId="AD" clId="Web-{55E7947B-8D59-E737-7763-9A5430870077}" dt="2025-10-02T15:37:50.829" v="55"/>
        <pc:sldMkLst>
          <pc:docMk/>
          <pc:sldMk cId="1270962656" sldId="588"/>
        </pc:sldMkLst>
      </pc:sldChg>
      <pc:sldChg chg="del">
        <pc:chgData name="Ana Da Silva, Communications Officer - See Me" userId="S::ana.dasilva@samh.org.uk::5d1cbd3a-5e13-4045-b8b8-45c055070475" providerId="AD" clId="Web-{55E7947B-8D59-E737-7763-9A5430870077}" dt="2025-10-02T15:37:50.845" v="56"/>
        <pc:sldMkLst>
          <pc:docMk/>
          <pc:sldMk cId="2673606473" sldId="589"/>
        </pc:sldMkLst>
      </pc:sldChg>
      <pc:sldChg chg="del">
        <pc:chgData name="Ana Da Silva, Communications Officer - See Me" userId="S::ana.dasilva@samh.org.uk::5d1cbd3a-5e13-4045-b8b8-45c055070475" providerId="AD" clId="Web-{55E7947B-8D59-E737-7763-9A5430870077}" dt="2025-10-02T15:37:50.782" v="46"/>
        <pc:sldMkLst>
          <pc:docMk/>
          <pc:sldMk cId="3030095420" sldId="590"/>
        </pc:sldMkLst>
      </pc:sldChg>
      <pc:sldChg chg="del">
        <pc:chgData name="Ana Da Silva, Communications Officer - See Me" userId="S::ana.dasilva@samh.org.uk::5d1cbd3a-5e13-4045-b8b8-45c055070475" providerId="AD" clId="Web-{55E7947B-8D59-E737-7763-9A5430870077}" dt="2025-10-02T15:37:50.798" v="47"/>
        <pc:sldMkLst>
          <pc:docMk/>
          <pc:sldMk cId="4120766952" sldId="591"/>
        </pc:sldMkLst>
      </pc:sldChg>
      <pc:sldChg chg="del">
        <pc:chgData name="Ana Da Silva, Communications Officer - See Me" userId="S::ana.dasilva@samh.org.uk::5d1cbd3a-5e13-4045-b8b8-45c055070475" providerId="AD" clId="Web-{55E7947B-8D59-E737-7763-9A5430870077}" dt="2025-10-02T15:37:50.798" v="48"/>
        <pc:sldMkLst>
          <pc:docMk/>
          <pc:sldMk cId="3838260779" sldId="592"/>
        </pc:sldMkLst>
      </pc:sldChg>
      <pc:sldChg chg="del">
        <pc:chgData name="Ana Da Silva, Communications Officer - See Me" userId="S::ana.dasilva@samh.org.uk::5d1cbd3a-5e13-4045-b8b8-45c055070475" providerId="AD" clId="Web-{55E7947B-8D59-E737-7763-9A5430870077}" dt="2025-10-02T15:37:50.814" v="51"/>
        <pc:sldMkLst>
          <pc:docMk/>
          <pc:sldMk cId="3998290169" sldId="593"/>
        </pc:sldMkLst>
      </pc:sldChg>
      <pc:sldChg chg="del">
        <pc:chgData name="Ana Da Silva, Communications Officer - See Me" userId="S::ana.dasilva@samh.org.uk::5d1cbd3a-5e13-4045-b8b8-45c055070475" providerId="AD" clId="Web-{55E7947B-8D59-E737-7763-9A5430870077}" dt="2025-10-02T15:37:50.798" v="49"/>
        <pc:sldMkLst>
          <pc:docMk/>
          <pc:sldMk cId="1361229028" sldId="628"/>
        </pc:sldMkLst>
      </pc:sldChg>
      <pc:sldChg chg="del">
        <pc:chgData name="Ana Da Silva, Communications Officer - See Me" userId="S::ana.dasilva@samh.org.uk::5d1cbd3a-5e13-4045-b8b8-45c055070475" providerId="AD" clId="Web-{55E7947B-8D59-E737-7763-9A5430870077}" dt="2025-10-02T15:37:17.779" v="31"/>
        <pc:sldMkLst>
          <pc:docMk/>
          <pc:sldMk cId="3608120004" sldId="634"/>
        </pc:sldMkLst>
      </pc:sldChg>
      <pc:sldChg chg="del">
        <pc:chgData name="Ana Da Silva, Communications Officer - See Me" userId="S::ana.dasilva@samh.org.uk::5d1cbd3a-5e13-4045-b8b8-45c055070475" providerId="AD" clId="Web-{55E7947B-8D59-E737-7763-9A5430870077}" dt="2025-10-02T15:37:17.717" v="9"/>
        <pc:sldMkLst>
          <pc:docMk/>
          <pc:sldMk cId="1466699049" sldId="640"/>
        </pc:sldMkLst>
      </pc:sldChg>
      <pc:sldChg chg="del">
        <pc:chgData name="Ana Da Silva, Communications Officer - See Me" userId="S::ana.dasilva@samh.org.uk::5d1cbd3a-5e13-4045-b8b8-45c055070475" providerId="AD" clId="Web-{55E7947B-8D59-E737-7763-9A5430870077}" dt="2025-10-02T15:37:17.701" v="8"/>
        <pc:sldMkLst>
          <pc:docMk/>
          <pc:sldMk cId="2459383879" sldId="641"/>
        </pc:sldMkLst>
      </pc:sldChg>
      <pc:sldChg chg="del">
        <pc:chgData name="Ana Da Silva, Communications Officer - See Me" userId="S::ana.dasilva@samh.org.uk::5d1cbd3a-5e13-4045-b8b8-45c055070475" providerId="AD" clId="Web-{55E7947B-8D59-E737-7763-9A5430870077}" dt="2025-10-02T15:37:17.717" v="11"/>
        <pc:sldMkLst>
          <pc:docMk/>
          <pc:sldMk cId="3129645177" sldId="643"/>
        </pc:sldMkLst>
      </pc:sldChg>
      <pc:sldChg chg="del">
        <pc:chgData name="Ana Da Silva, Communications Officer - See Me" userId="S::ana.dasilva@samh.org.uk::5d1cbd3a-5e13-4045-b8b8-45c055070475" providerId="AD" clId="Web-{55E7947B-8D59-E737-7763-9A5430870077}" dt="2025-10-02T15:37:17.701" v="7"/>
        <pc:sldMkLst>
          <pc:docMk/>
          <pc:sldMk cId="898929378" sldId="644"/>
        </pc:sldMkLst>
      </pc:sldChg>
      <pc:sldChg chg="del">
        <pc:chgData name="Ana Da Silva, Communications Officer - See Me" userId="S::ana.dasilva@samh.org.uk::5d1cbd3a-5e13-4045-b8b8-45c055070475" providerId="AD" clId="Web-{55E7947B-8D59-E737-7763-9A5430870077}" dt="2025-10-02T15:37:17.701" v="6"/>
        <pc:sldMkLst>
          <pc:docMk/>
          <pc:sldMk cId="3451974996" sldId="645"/>
        </pc:sldMkLst>
      </pc:sldChg>
      <pc:sldChg chg="del">
        <pc:chgData name="Ana Da Silva, Communications Officer - See Me" userId="S::ana.dasilva@samh.org.uk::5d1cbd3a-5e13-4045-b8b8-45c055070475" providerId="AD" clId="Web-{55E7947B-8D59-E737-7763-9A5430870077}" dt="2025-10-02T15:37:17.701" v="5"/>
        <pc:sldMkLst>
          <pc:docMk/>
          <pc:sldMk cId="302972094" sldId="646"/>
        </pc:sldMkLst>
      </pc:sldChg>
      <pc:sldChg chg="del">
        <pc:chgData name="Ana Da Silva, Communications Officer - See Me" userId="S::ana.dasilva@samh.org.uk::5d1cbd3a-5e13-4045-b8b8-45c055070475" providerId="AD" clId="Web-{55E7947B-8D59-E737-7763-9A5430870077}" dt="2025-10-02T15:37:50.814" v="52"/>
        <pc:sldMkLst>
          <pc:docMk/>
          <pc:sldMk cId="856191039" sldId="647"/>
        </pc:sldMkLst>
      </pc:sldChg>
      <pc:sldChg chg="del">
        <pc:chgData name="Ana Da Silva, Communications Officer - See Me" userId="S::ana.dasilva@samh.org.uk::5d1cbd3a-5e13-4045-b8b8-45c055070475" providerId="AD" clId="Web-{55E7947B-8D59-E737-7763-9A5430870077}" dt="2025-10-02T15:37:17.686" v="2"/>
        <pc:sldMkLst>
          <pc:docMk/>
          <pc:sldMk cId="4224785995" sldId="648"/>
        </pc:sldMkLst>
      </pc:sldChg>
      <pc:sldChg chg="del">
        <pc:chgData name="Ana Da Silva, Communications Officer - See Me" userId="S::ana.dasilva@samh.org.uk::5d1cbd3a-5e13-4045-b8b8-45c055070475" providerId="AD" clId="Web-{55E7947B-8D59-E737-7763-9A5430870077}" dt="2025-10-02T15:37:17.717" v="10"/>
        <pc:sldMkLst>
          <pc:docMk/>
          <pc:sldMk cId="3824334749" sldId="649"/>
        </pc:sldMkLst>
      </pc:sldChg>
      <pc:sldChg chg="del">
        <pc:chgData name="Ana Da Silva, Communications Officer - See Me" userId="S::ana.dasilva@samh.org.uk::5d1cbd3a-5e13-4045-b8b8-45c055070475" providerId="AD" clId="Web-{55E7947B-8D59-E737-7763-9A5430870077}" dt="2025-10-02T15:37:17.686" v="1"/>
        <pc:sldMkLst>
          <pc:docMk/>
          <pc:sldMk cId="679928339" sldId="650"/>
        </pc:sldMkLst>
      </pc:sldChg>
      <pc:sldChg chg="del">
        <pc:chgData name="Ana Da Silva, Communications Officer - See Me" userId="S::ana.dasilva@samh.org.uk::5d1cbd3a-5e13-4045-b8b8-45c055070475" providerId="AD" clId="Web-{55E7947B-8D59-E737-7763-9A5430870077}" dt="2025-10-02T15:37:17.686" v="4"/>
        <pc:sldMkLst>
          <pc:docMk/>
          <pc:sldMk cId="3170547019" sldId="651"/>
        </pc:sldMkLst>
      </pc:sldChg>
      <pc:sldChg chg="del">
        <pc:chgData name="Ana Da Silva, Communications Officer - See Me" userId="S::ana.dasilva@samh.org.uk::5d1cbd3a-5e13-4045-b8b8-45c055070475" providerId="AD" clId="Web-{55E7947B-8D59-E737-7763-9A5430870077}" dt="2025-10-02T15:37:17.686" v="3"/>
        <pc:sldMkLst>
          <pc:docMk/>
          <pc:sldMk cId="2038343148" sldId="652"/>
        </pc:sldMkLst>
      </pc:sldChg>
      <pc:sldChg chg="del">
        <pc:chgData name="Ana Da Silva, Communications Officer - See Me" userId="S::ana.dasilva@samh.org.uk::5d1cbd3a-5e13-4045-b8b8-45c055070475" providerId="AD" clId="Web-{55E7947B-8D59-E737-7763-9A5430870077}" dt="2025-10-02T15:37:50.923" v="91"/>
        <pc:sldMkLst>
          <pc:docMk/>
          <pc:sldMk cId="1095878528" sldId="656"/>
        </pc:sldMkLst>
      </pc:sldChg>
      <pc:sldChg chg="del">
        <pc:chgData name="Ana Da Silva, Communications Officer - See Me" userId="S::ana.dasilva@samh.org.uk::5d1cbd3a-5e13-4045-b8b8-45c055070475" providerId="AD" clId="Web-{55E7947B-8D59-E737-7763-9A5430870077}" dt="2025-10-02T15:37:17.686" v="0"/>
        <pc:sldMkLst>
          <pc:docMk/>
          <pc:sldMk cId="1604083076" sldId="657"/>
        </pc:sldMkLst>
      </pc:sldChg>
      <pc:sldChg chg="del">
        <pc:chgData name="Ana Da Silva, Communications Officer - See Me" userId="S::ana.dasilva@samh.org.uk::5d1cbd3a-5e13-4045-b8b8-45c055070475" providerId="AD" clId="Web-{55E7947B-8D59-E737-7763-9A5430870077}" dt="2025-10-02T15:37:50.876" v="74"/>
        <pc:sldMkLst>
          <pc:docMk/>
          <pc:sldMk cId="125446296" sldId="658"/>
        </pc:sldMkLst>
      </pc:sldChg>
      <pc:sldChg chg="del">
        <pc:chgData name="Ana Da Silva, Communications Officer - See Me" userId="S::ana.dasilva@samh.org.uk::5d1cbd3a-5e13-4045-b8b8-45c055070475" providerId="AD" clId="Web-{55E7947B-8D59-E737-7763-9A5430870077}" dt="2025-10-02T15:37:50.876" v="73"/>
        <pc:sldMkLst>
          <pc:docMk/>
          <pc:sldMk cId="213644142" sldId="659"/>
        </pc:sldMkLst>
      </pc:sldChg>
      <pc:sldChg chg="del">
        <pc:chgData name="Ana Da Silva, Communications Officer - See Me" userId="S::ana.dasilva@samh.org.uk::5d1cbd3a-5e13-4045-b8b8-45c055070475" providerId="AD" clId="Web-{55E7947B-8D59-E737-7763-9A5430870077}" dt="2025-10-02T15:37:50.876" v="72"/>
        <pc:sldMkLst>
          <pc:docMk/>
          <pc:sldMk cId="3900661365" sldId="660"/>
        </pc:sldMkLst>
      </pc:sldChg>
      <pc:sldChg chg="del">
        <pc:chgData name="Ana Da Silva, Communications Officer - See Me" userId="S::ana.dasilva@samh.org.uk::5d1cbd3a-5e13-4045-b8b8-45c055070475" providerId="AD" clId="Web-{55E7947B-8D59-E737-7763-9A5430870077}" dt="2025-10-02T15:37:50.876" v="71"/>
        <pc:sldMkLst>
          <pc:docMk/>
          <pc:sldMk cId="2640192195" sldId="661"/>
        </pc:sldMkLst>
      </pc:sldChg>
      <pc:sldChg chg="del">
        <pc:chgData name="Ana Da Silva, Communications Officer - See Me" userId="S::ana.dasilva@samh.org.uk::5d1cbd3a-5e13-4045-b8b8-45c055070475" providerId="AD" clId="Web-{55E7947B-8D59-E737-7763-9A5430870077}" dt="2025-10-02T15:37:50.876" v="70"/>
        <pc:sldMkLst>
          <pc:docMk/>
          <pc:sldMk cId="7313667" sldId="662"/>
        </pc:sldMkLst>
      </pc:sldChg>
      <pc:sldChg chg="del">
        <pc:chgData name="Ana Da Silva, Communications Officer - See Me" userId="S::ana.dasilva@samh.org.uk::5d1cbd3a-5e13-4045-b8b8-45c055070475" providerId="AD" clId="Web-{55E7947B-8D59-E737-7763-9A5430870077}" dt="2025-10-02T15:37:50.876" v="68"/>
        <pc:sldMkLst>
          <pc:docMk/>
          <pc:sldMk cId="2438416618" sldId="663"/>
        </pc:sldMkLst>
      </pc:sldChg>
      <pc:sldChg chg="del">
        <pc:chgData name="Ana Da Silva, Communications Officer - See Me" userId="S::ana.dasilva@samh.org.uk::5d1cbd3a-5e13-4045-b8b8-45c055070475" providerId="AD" clId="Web-{55E7947B-8D59-E737-7763-9A5430870077}" dt="2025-10-02T15:37:50.861" v="67"/>
        <pc:sldMkLst>
          <pc:docMk/>
          <pc:sldMk cId="279528749" sldId="664"/>
        </pc:sldMkLst>
      </pc:sldChg>
      <pc:sldChg chg="del">
        <pc:chgData name="Ana Da Silva, Communications Officer - See Me" userId="S::ana.dasilva@samh.org.uk::5d1cbd3a-5e13-4045-b8b8-45c055070475" providerId="AD" clId="Web-{55E7947B-8D59-E737-7763-9A5430870077}" dt="2025-10-02T15:37:50.861" v="66"/>
        <pc:sldMkLst>
          <pc:docMk/>
          <pc:sldMk cId="1103409352" sldId="665"/>
        </pc:sldMkLst>
      </pc:sldChg>
      <pc:sldChg chg="del">
        <pc:chgData name="Ana Da Silva, Communications Officer - See Me" userId="S::ana.dasilva@samh.org.uk::5d1cbd3a-5e13-4045-b8b8-45c055070475" providerId="AD" clId="Web-{55E7947B-8D59-E737-7763-9A5430870077}" dt="2025-10-02T15:37:50.861" v="65"/>
        <pc:sldMkLst>
          <pc:docMk/>
          <pc:sldMk cId="3547726242" sldId="666"/>
        </pc:sldMkLst>
      </pc:sldChg>
      <pc:sldChg chg="del">
        <pc:chgData name="Ana Da Silva, Communications Officer - See Me" userId="S::ana.dasilva@samh.org.uk::5d1cbd3a-5e13-4045-b8b8-45c055070475" providerId="AD" clId="Web-{55E7947B-8D59-E737-7763-9A5430870077}" dt="2025-10-02T15:37:50.861" v="64"/>
        <pc:sldMkLst>
          <pc:docMk/>
          <pc:sldMk cId="2663489709" sldId="667"/>
        </pc:sldMkLst>
      </pc:sldChg>
      <pc:sldChg chg="del">
        <pc:chgData name="Ana Da Silva, Communications Officer - See Me" userId="S::ana.dasilva@samh.org.uk::5d1cbd3a-5e13-4045-b8b8-45c055070475" providerId="AD" clId="Web-{55E7947B-8D59-E737-7763-9A5430870077}" dt="2025-10-02T15:37:50.861" v="63"/>
        <pc:sldMkLst>
          <pc:docMk/>
          <pc:sldMk cId="3397219528" sldId="668"/>
        </pc:sldMkLst>
      </pc:sldChg>
      <pc:sldChg chg="del">
        <pc:chgData name="Ana Da Silva, Communications Officer - See Me" userId="S::ana.dasilva@samh.org.uk::5d1cbd3a-5e13-4045-b8b8-45c055070475" providerId="AD" clId="Web-{55E7947B-8D59-E737-7763-9A5430870077}" dt="2025-10-02T15:37:50.861" v="60"/>
        <pc:sldMkLst>
          <pc:docMk/>
          <pc:sldMk cId="2515977730" sldId="669"/>
        </pc:sldMkLst>
      </pc:sldChg>
      <pc:sldChg chg="del">
        <pc:chgData name="Ana Da Silva, Communications Officer - See Me" userId="S::ana.dasilva@samh.org.uk::5d1cbd3a-5e13-4045-b8b8-45c055070475" providerId="AD" clId="Web-{55E7947B-8D59-E737-7763-9A5430870077}" dt="2025-10-02T15:37:50.845" v="59"/>
        <pc:sldMkLst>
          <pc:docMk/>
          <pc:sldMk cId="4052565180" sldId="670"/>
        </pc:sldMkLst>
      </pc:sldChg>
      <pc:sldChg chg="del">
        <pc:chgData name="Ana Da Silva, Communications Officer - See Me" userId="S::ana.dasilva@samh.org.uk::5d1cbd3a-5e13-4045-b8b8-45c055070475" providerId="AD" clId="Web-{55E7947B-8D59-E737-7763-9A5430870077}" dt="2025-10-02T15:37:50.876" v="75"/>
        <pc:sldMkLst>
          <pc:docMk/>
          <pc:sldMk cId="1190543615" sldId="671"/>
        </pc:sldMkLst>
      </pc:sldChg>
      <pc:sldChg chg="del">
        <pc:chgData name="Ana Da Silva, Communications Officer - See Me" userId="S::ana.dasilva@samh.org.uk::5d1cbd3a-5e13-4045-b8b8-45c055070475" providerId="AD" clId="Web-{55E7947B-8D59-E737-7763-9A5430870077}" dt="2025-10-02T15:37:50.923" v="90"/>
        <pc:sldMkLst>
          <pc:docMk/>
          <pc:sldMk cId="109857222" sldId="672"/>
        </pc:sldMkLst>
      </pc:sldChg>
      <pc:sldChg chg="del">
        <pc:chgData name="Ana Da Silva, Communications Officer - See Me" userId="S::ana.dasilva@samh.org.uk::5d1cbd3a-5e13-4045-b8b8-45c055070475" providerId="AD" clId="Web-{55E7947B-8D59-E737-7763-9A5430870077}" dt="2025-10-02T15:37:50.892" v="80"/>
        <pc:sldMkLst>
          <pc:docMk/>
          <pc:sldMk cId="1160120261" sldId="673"/>
        </pc:sldMkLst>
      </pc:sldChg>
      <pc:sldChg chg="del">
        <pc:chgData name="Ana Da Silva, Communications Officer - See Me" userId="S::ana.dasilva@samh.org.uk::5d1cbd3a-5e13-4045-b8b8-45c055070475" providerId="AD" clId="Web-{55E7947B-8D59-E737-7763-9A5430870077}" dt="2025-10-02T15:37:50.892" v="79"/>
        <pc:sldMkLst>
          <pc:docMk/>
          <pc:sldMk cId="2415922300" sldId="674"/>
        </pc:sldMkLst>
      </pc:sldChg>
      <pc:sldChg chg="del">
        <pc:chgData name="Ana Da Silva, Communications Officer - See Me" userId="S::ana.dasilva@samh.org.uk::5d1cbd3a-5e13-4045-b8b8-45c055070475" providerId="AD" clId="Web-{55E7947B-8D59-E737-7763-9A5430870077}" dt="2025-10-02T15:37:50.782" v="40"/>
        <pc:sldMkLst>
          <pc:docMk/>
          <pc:sldMk cId="584063214" sldId="675"/>
        </pc:sldMkLst>
      </pc:sldChg>
      <pc:sldChg chg="del">
        <pc:chgData name="Ana Da Silva, Communications Officer - See Me" userId="S::ana.dasilva@samh.org.uk::5d1cbd3a-5e13-4045-b8b8-45c055070475" providerId="AD" clId="Web-{55E7947B-8D59-E737-7763-9A5430870077}" dt="2025-10-02T15:37:17.779" v="33"/>
        <pc:sldMkLst>
          <pc:docMk/>
          <pc:sldMk cId="1043032567" sldId="683"/>
        </pc:sldMkLst>
      </pc:sldChg>
      <pc:sldChg chg="del">
        <pc:chgData name="Ana Da Silva, Communications Officer - See Me" userId="S::ana.dasilva@samh.org.uk::5d1cbd3a-5e13-4045-b8b8-45c055070475" providerId="AD" clId="Web-{55E7947B-8D59-E737-7763-9A5430870077}" dt="2025-10-02T15:37:17.779" v="32"/>
        <pc:sldMkLst>
          <pc:docMk/>
          <pc:sldMk cId="3797194985" sldId="684"/>
        </pc:sldMkLst>
      </pc:sldChg>
      <pc:sldChg chg="del">
        <pc:chgData name="Ana Da Silva, Communications Officer - See Me" userId="S::ana.dasilva@samh.org.uk::5d1cbd3a-5e13-4045-b8b8-45c055070475" providerId="AD" clId="Web-{55E7947B-8D59-E737-7763-9A5430870077}" dt="2025-10-02T15:37:17.748" v="26"/>
        <pc:sldMkLst>
          <pc:docMk/>
          <pc:sldMk cId="4278802717" sldId="685"/>
        </pc:sldMkLst>
      </pc:sldChg>
      <pc:sldChg chg="del">
        <pc:chgData name="Ana Da Silva, Communications Officer - See Me" userId="S::ana.dasilva@samh.org.uk::5d1cbd3a-5e13-4045-b8b8-45c055070475" providerId="AD" clId="Web-{55E7947B-8D59-E737-7763-9A5430870077}" dt="2025-10-02T15:37:17.748" v="23"/>
        <pc:sldMkLst>
          <pc:docMk/>
          <pc:sldMk cId="3039382196" sldId="720"/>
        </pc:sldMkLst>
      </pc:sldChg>
      <pc:sldChg chg="del">
        <pc:chgData name="Ana Da Silva, Communications Officer - See Me" userId="S::ana.dasilva@samh.org.uk::5d1cbd3a-5e13-4045-b8b8-45c055070475" providerId="AD" clId="Web-{55E7947B-8D59-E737-7763-9A5430870077}" dt="2025-10-02T15:37:17.748" v="25"/>
        <pc:sldMkLst>
          <pc:docMk/>
          <pc:sldMk cId="628575929" sldId="721"/>
        </pc:sldMkLst>
      </pc:sldChg>
      <pc:sldChg chg="del">
        <pc:chgData name="Ana Da Silva, Communications Officer - See Me" userId="S::ana.dasilva@samh.org.uk::5d1cbd3a-5e13-4045-b8b8-45c055070475" providerId="AD" clId="Web-{55E7947B-8D59-E737-7763-9A5430870077}" dt="2025-10-02T15:37:17.748" v="24"/>
        <pc:sldMkLst>
          <pc:docMk/>
          <pc:sldMk cId="3015311697" sldId="722"/>
        </pc:sldMkLst>
      </pc:sldChg>
      <pc:sldChg chg="del">
        <pc:chgData name="Ana Da Silva, Communications Officer - See Me" userId="S::ana.dasilva@samh.org.uk::5d1cbd3a-5e13-4045-b8b8-45c055070475" providerId="AD" clId="Web-{55E7947B-8D59-E737-7763-9A5430870077}" dt="2025-10-02T15:37:17.748" v="22"/>
        <pc:sldMkLst>
          <pc:docMk/>
          <pc:sldMk cId="1636609483" sldId="723"/>
        </pc:sldMkLst>
      </pc:sldChg>
      <pc:sldChg chg="del">
        <pc:chgData name="Ana Da Silva, Communications Officer - See Me" userId="S::ana.dasilva@samh.org.uk::5d1cbd3a-5e13-4045-b8b8-45c055070475" providerId="AD" clId="Web-{55E7947B-8D59-E737-7763-9A5430870077}" dt="2025-10-02T15:37:17.733" v="21"/>
        <pc:sldMkLst>
          <pc:docMk/>
          <pc:sldMk cId="2604238637" sldId="724"/>
        </pc:sldMkLst>
      </pc:sldChg>
      <pc:sldChg chg="del">
        <pc:chgData name="Ana Da Silva, Communications Officer - See Me" userId="S::ana.dasilva@samh.org.uk::5d1cbd3a-5e13-4045-b8b8-45c055070475" providerId="AD" clId="Web-{55E7947B-8D59-E737-7763-9A5430870077}" dt="2025-10-02T15:37:17.733" v="18"/>
        <pc:sldMkLst>
          <pc:docMk/>
          <pc:sldMk cId="4215036107" sldId="725"/>
        </pc:sldMkLst>
      </pc:sldChg>
      <pc:sldChg chg="del">
        <pc:chgData name="Ana Da Silva, Communications Officer - See Me" userId="S::ana.dasilva@samh.org.uk::5d1cbd3a-5e13-4045-b8b8-45c055070475" providerId="AD" clId="Web-{55E7947B-8D59-E737-7763-9A5430870077}" dt="2025-10-02T15:37:17.733" v="17"/>
        <pc:sldMkLst>
          <pc:docMk/>
          <pc:sldMk cId="3901862326" sldId="7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8F0AC-46E9-431B-B87D-AE0EDF5B9D7C}" type="datetimeFigureOut">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F6C9C-2516-42B8-9BB7-8B91D58C8219}" type="slidenum">
              <a:t>‹#›</a:t>
            </a:fld>
            <a:endParaRPr lang="en-US"/>
          </a:p>
        </p:txBody>
      </p:sp>
    </p:spTree>
    <p:extLst>
      <p:ext uri="{BB962C8B-B14F-4D97-AF65-F5344CB8AC3E}">
        <p14:creationId xmlns:p14="http://schemas.microsoft.com/office/powerpoint/2010/main" val="297451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2F1E15-1832-45E0-B5FA-357C660C445E}" type="slidenum">
              <a:rPr lang="en-GB" smtClean="0"/>
              <a:t>41</a:t>
            </a:fld>
            <a:endParaRPr lang="en-GB"/>
          </a:p>
        </p:txBody>
      </p:sp>
    </p:spTree>
    <p:extLst>
      <p:ext uri="{BB962C8B-B14F-4D97-AF65-F5344CB8AC3E}">
        <p14:creationId xmlns:p14="http://schemas.microsoft.com/office/powerpoint/2010/main" val="1230668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2068A-7D8E-4CE4-237A-E69088201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44B1E-BA6F-38AC-5211-A653381F3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66A28-BC74-0218-907A-E3C1463A7E33}"/>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Black and minority ethnic people’s experiences of racism – and their exposure to it - can significantly impact their mental health.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A recent study by Professor Nasar Meer found that </a:t>
            </a:r>
            <a:r>
              <a:rPr lang="en-GB" sz="1200" b="1" kern="1200">
                <a:solidFill>
                  <a:schemeClr val="tx1"/>
                </a:solidFill>
                <a:effectLst/>
                <a:latin typeface="+mn-lt"/>
                <a:ea typeface="+mn-ea"/>
                <a:cs typeface="+mn-cs"/>
              </a:rPr>
              <a:t>35% of BME people in Scotland have faced discrimination in the past two years</a:t>
            </a:r>
            <a:r>
              <a:rPr lang="en-GB" sz="1200" kern="1200">
                <a:solidFill>
                  <a:schemeClr val="tx1"/>
                </a:solidFill>
                <a:effectLst/>
                <a:latin typeface="+mn-lt"/>
                <a:ea typeface="+mn-ea"/>
                <a:cs typeface="+mn-cs"/>
              </a:rPr>
              <a:t>, and every week, communities are exposed to huge amounts of racial hatred in the media, online and in our streets. </a:t>
            </a:r>
            <a:r>
              <a:rPr lang="en-GB" sz="1200" b="1" kern="1200">
                <a:solidFill>
                  <a:schemeClr val="tx1"/>
                </a:solidFill>
                <a:effectLst/>
                <a:latin typeface="+mn-lt"/>
                <a:ea typeface="+mn-ea"/>
                <a:cs typeface="+mn-cs"/>
              </a:rPr>
              <a:t>Where is the recognition of this within Scotland’s mental healthcare sector?</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Linked to this, the latest Scottish Household Survey found that </a:t>
            </a:r>
            <a:r>
              <a:rPr lang="en-GB" sz="1200" b="1" kern="1200">
                <a:solidFill>
                  <a:schemeClr val="tx1"/>
                </a:solidFill>
                <a:effectLst/>
                <a:latin typeface="+mn-lt"/>
                <a:ea typeface="+mn-ea"/>
                <a:cs typeface="+mn-cs"/>
              </a:rPr>
              <a:t>respondents from BME backgrounds were more than 20 percentage points less likely to feel that they belonged in their local communities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Scottish responses to the </a:t>
            </a:r>
            <a:r>
              <a:rPr lang="en-GB" sz="1200" b="1" kern="1200">
                <a:solidFill>
                  <a:schemeClr val="tx1"/>
                </a:solidFill>
                <a:effectLst/>
                <a:latin typeface="+mn-lt"/>
                <a:ea typeface="+mn-ea"/>
                <a:cs typeface="+mn-cs"/>
              </a:rPr>
              <a:t>Evidence for Equality National Survey show that all BME groups were more likely to say they felt lonely in the past week </a:t>
            </a:r>
            <a:r>
              <a:rPr lang="en-GB" sz="1200" kern="1200">
                <a:solidFill>
                  <a:schemeClr val="tx1"/>
                </a:solidFill>
                <a:effectLst/>
                <a:latin typeface="+mn-lt"/>
                <a:ea typeface="+mn-ea"/>
                <a:cs typeface="+mn-cs"/>
              </a:rPr>
              <a:t>than white Scottish/British respondents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How does the sector consider this context?</a:t>
            </a:r>
          </a:p>
        </p:txBody>
      </p:sp>
      <p:sp>
        <p:nvSpPr>
          <p:cNvPr id="4" name="Slide Number Placeholder 3">
            <a:extLst>
              <a:ext uri="{FF2B5EF4-FFF2-40B4-BE49-F238E27FC236}">
                <a16:creationId xmlns:a16="http://schemas.microsoft.com/office/drawing/2014/main" id="{AD1572C1-C719-33BB-9FBE-77BE7A63E446}"/>
              </a:ext>
            </a:extLst>
          </p:cNvPr>
          <p:cNvSpPr>
            <a:spLocks noGrp="1"/>
          </p:cNvSpPr>
          <p:nvPr>
            <p:ph type="sldNum" sz="quarter" idx="5"/>
          </p:nvPr>
        </p:nvSpPr>
        <p:spPr/>
        <p:txBody>
          <a:bodyPr/>
          <a:lstStyle/>
          <a:p>
            <a:fld id="{012F1E15-1832-45E0-B5FA-357C660C445E}" type="slidenum">
              <a:rPr lang="en-GB" smtClean="0"/>
              <a:t>50</a:t>
            </a:fld>
            <a:endParaRPr lang="en-GB"/>
          </a:p>
        </p:txBody>
      </p:sp>
    </p:spTree>
    <p:extLst>
      <p:ext uri="{BB962C8B-B14F-4D97-AF65-F5344CB8AC3E}">
        <p14:creationId xmlns:p14="http://schemas.microsoft.com/office/powerpoint/2010/main" val="3782247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2068A-7D8E-4CE4-237A-E69088201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44B1E-BA6F-38AC-5211-A653381F3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66A28-BC74-0218-907A-E3C1463A7E33}"/>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In 2021, the Mental Welfare Commission for Scotland found that people from African, Chinese and Mixed backgrounds were at a higher risk of being detained under the Mental Health Act compared to white Scottish people. They found a 4.8 times greater likelihood of using compulsory treatment.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People from BME backgrounds were also more likely to be considered a risk to other people, as opposed to just themselves, which shaped the types of response they are subjected to in healthcare settings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This echoes wider societal trends, where people from Black and minority ethnic backgrounds are treated as more dangerous or problematic than their white counterparts due to racist stereotypes and biases. For instance, we know that people from African, Caribbean and Black ethnic backgrounds in Scotland are twice as likely to be stopped and searched by the police as white Scottish people and are disproportionately subject to police use of force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These experiences – and knowledge of their existence – can create significant stigma due to fears about how people will be treated by the system</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Scotland’s mental health services often fall short of adequately supporting BME groups due to gaps in how they have been designed and an over-reliance on models of care and service provision that are less accessible, effective and relevant for BME communities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Does the sector recognise how this contributes to intersectional stigma?</a:t>
            </a:r>
          </a:p>
        </p:txBody>
      </p:sp>
      <p:sp>
        <p:nvSpPr>
          <p:cNvPr id="4" name="Slide Number Placeholder 3">
            <a:extLst>
              <a:ext uri="{FF2B5EF4-FFF2-40B4-BE49-F238E27FC236}">
                <a16:creationId xmlns:a16="http://schemas.microsoft.com/office/drawing/2014/main" id="{AD1572C1-C719-33BB-9FBE-77BE7A63E446}"/>
              </a:ext>
            </a:extLst>
          </p:cNvPr>
          <p:cNvSpPr>
            <a:spLocks noGrp="1"/>
          </p:cNvSpPr>
          <p:nvPr>
            <p:ph type="sldNum" sz="quarter" idx="5"/>
          </p:nvPr>
        </p:nvSpPr>
        <p:spPr/>
        <p:txBody>
          <a:bodyPr/>
          <a:lstStyle/>
          <a:p>
            <a:fld id="{012F1E15-1832-45E0-B5FA-357C660C445E}" type="slidenum">
              <a:rPr lang="en-GB" smtClean="0"/>
              <a:t>50</a:t>
            </a:fld>
            <a:endParaRPr lang="en-GB"/>
          </a:p>
        </p:txBody>
      </p:sp>
    </p:spTree>
    <p:extLst>
      <p:ext uri="{BB962C8B-B14F-4D97-AF65-F5344CB8AC3E}">
        <p14:creationId xmlns:p14="http://schemas.microsoft.com/office/powerpoint/2010/main" val="4107777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2068A-7D8E-4CE4-237A-E69088201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44B1E-BA6F-38AC-5211-A653381F3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66A28-BC74-0218-907A-E3C1463A7E33}"/>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Today, we widely recognise that there are social determinants of mental health, such as people’s experiences of poverty or poor quality and insecure housing.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In Scotland, BME groups are more than twice as likely to live in poverty as their white Scottish counterparts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According to the Scottish Household Survey, BME groups are more likely to struggle to pay their housing costs and worry that they have to move homes because of this. Because of systemic racism, BME groups are also more likely to live in overcrowded and poor-quality homes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When the sector considers the social determinants of mental health, how does it consider the racialised nature of these inequalities?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It is also important to consider the role of ‘cultural distance’, which describes the challenges associated with navigating the differences between someone’s country of origin, or the cultural context they are most familiar with, and ways of doing things in Scotland.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This can contribute to feelings of instability, uncertainty and a lack of confidence when navigating life – contributing to higher rates of stress and anxiety, and has been cited as a driver of disproportionate rates of psychosis in BME communities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Additional support – and increased empathy – is needed to support people going through this process, but this is missing from the mainstream ways of doing things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Is this context widely recognised in the sector? Is this widely recognised in Scotland? </a:t>
            </a:r>
          </a:p>
        </p:txBody>
      </p:sp>
      <p:sp>
        <p:nvSpPr>
          <p:cNvPr id="4" name="Slide Number Placeholder 3">
            <a:extLst>
              <a:ext uri="{FF2B5EF4-FFF2-40B4-BE49-F238E27FC236}">
                <a16:creationId xmlns:a16="http://schemas.microsoft.com/office/drawing/2014/main" id="{AD1572C1-C719-33BB-9FBE-77BE7A63E446}"/>
              </a:ext>
            </a:extLst>
          </p:cNvPr>
          <p:cNvSpPr>
            <a:spLocks noGrp="1"/>
          </p:cNvSpPr>
          <p:nvPr>
            <p:ph type="sldNum" sz="quarter" idx="5"/>
          </p:nvPr>
        </p:nvSpPr>
        <p:spPr/>
        <p:txBody>
          <a:bodyPr/>
          <a:lstStyle/>
          <a:p>
            <a:fld id="{012F1E15-1832-45E0-B5FA-357C660C445E}" type="slidenum">
              <a:rPr lang="en-GB" smtClean="0"/>
              <a:t>51</a:t>
            </a:fld>
            <a:endParaRPr lang="en-GB"/>
          </a:p>
        </p:txBody>
      </p:sp>
    </p:spTree>
    <p:extLst>
      <p:ext uri="{BB962C8B-B14F-4D97-AF65-F5344CB8AC3E}">
        <p14:creationId xmlns:p14="http://schemas.microsoft.com/office/powerpoint/2010/main" val="1475804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E21AC-F0BA-1569-E167-9841004642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59DC0-60D6-1616-2A78-35177CD57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1BE34-6B99-A8A2-9B86-3D00F2EB955C}"/>
              </a:ext>
            </a:extLst>
          </p:cNvPr>
          <p:cNvSpPr>
            <a:spLocks noGrp="1"/>
          </p:cNvSpPr>
          <p:nvPr>
            <p:ph type="body" idx="1"/>
          </p:nvPr>
        </p:nvSpPr>
        <p:spPr/>
        <p:txBody>
          <a:bodyPr/>
          <a:lstStyle/>
          <a:p>
            <a:pPr marL="228600" indent="-228600">
              <a:lnSpc>
                <a:spcPct val="120000"/>
              </a:lnSpc>
              <a:spcAft>
                <a:spcPts val="1200"/>
              </a:spcAft>
              <a:buFont typeface="+mj-lt"/>
              <a:buAutoNum type="arabicParenR"/>
            </a:pPr>
            <a:r>
              <a:rPr lang="en-GB" sz="1200" noProof="0">
                <a:latin typeface="Barlow" panose="00000500000000000000" pitchFamily="2" charset="0"/>
              </a:rPr>
              <a:t>Turning back to the systems map, it is clear that the dominant narratives of intersectional stigma are incredibly reductive</a:t>
            </a:r>
          </a:p>
          <a:p>
            <a:pPr marL="228600" indent="-228600">
              <a:lnSpc>
                <a:spcPct val="120000"/>
              </a:lnSpc>
              <a:spcAft>
                <a:spcPts val="1200"/>
              </a:spcAft>
              <a:buFont typeface="+mj-lt"/>
              <a:buAutoNum type="arabicParenR"/>
            </a:pPr>
            <a:endParaRPr lang="en-GB" sz="1200" noProof="0">
              <a:latin typeface="Barlow" panose="00000500000000000000" pitchFamily="2" charset="0"/>
            </a:endParaRPr>
          </a:p>
          <a:p>
            <a:pPr marL="228600" indent="-228600">
              <a:lnSpc>
                <a:spcPct val="120000"/>
              </a:lnSpc>
              <a:spcAft>
                <a:spcPts val="1200"/>
              </a:spcAft>
              <a:buFont typeface="+mj-lt"/>
              <a:buAutoNum type="arabicParenR"/>
            </a:pPr>
            <a:r>
              <a:rPr lang="en-GB" sz="1200" noProof="0">
                <a:latin typeface="Barlow" panose="00000500000000000000" pitchFamily="2" charset="0"/>
              </a:rPr>
              <a:t>So, how can we – as a sector – do things differently?</a:t>
            </a:r>
          </a:p>
          <a:p>
            <a:pPr marL="228600" indent="-228600">
              <a:lnSpc>
                <a:spcPct val="120000"/>
              </a:lnSpc>
              <a:spcAft>
                <a:spcPts val="1200"/>
              </a:spcAft>
              <a:buFont typeface="+mj-lt"/>
              <a:buAutoNum type="arabicParenR"/>
            </a:pPr>
            <a:endParaRPr lang="en-GB" sz="1200" noProof="0">
              <a:latin typeface="Barlow" panose="00000500000000000000" pitchFamily="2" charset="0"/>
            </a:endParaRPr>
          </a:p>
          <a:p>
            <a:pPr marL="228600" indent="-228600">
              <a:lnSpc>
                <a:spcPct val="120000"/>
              </a:lnSpc>
              <a:spcAft>
                <a:spcPts val="1200"/>
              </a:spcAft>
              <a:buFont typeface="+mj-lt"/>
              <a:buAutoNum type="arabicParenR"/>
            </a:pPr>
            <a:r>
              <a:rPr lang="en-GB" sz="1200" noProof="0">
                <a:latin typeface="Barlow" panose="00000500000000000000" pitchFamily="2" charset="0"/>
              </a:rPr>
              <a:t>When thinking about stigma, how do we ensure these </a:t>
            </a:r>
          </a:p>
        </p:txBody>
      </p:sp>
      <p:sp>
        <p:nvSpPr>
          <p:cNvPr id="4" name="Slide Number Placeholder 3">
            <a:extLst>
              <a:ext uri="{FF2B5EF4-FFF2-40B4-BE49-F238E27FC236}">
                <a16:creationId xmlns:a16="http://schemas.microsoft.com/office/drawing/2014/main" id="{2BC4D527-78BE-B3F0-AFAD-449B6CB72991}"/>
              </a:ext>
            </a:extLst>
          </p:cNvPr>
          <p:cNvSpPr>
            <a:spLocks noGrp="1"/>
          </p:cNvSpPr>
          <p:nvPr>
            <p:ph type="sldNum" sz="quarter" idx="5"/>
          </p:nvPr>
        </p:nvSpPr>
        <p:spPr/>
        <p:txBody>
          <a:bodyPr/>
          <a:lstStyle/>
          <a:p>
            <a:fld id="{012F1E15-1832-45E0-B5FA-357C660C445E}" type="slidenum">
              <a:rPr lang="en-GB" smtClean="0"/>
              <a:t>52</a:t>
            </a:fld>
            <a:endParaRPr lang="en-GB"/>
          </a:p>
        </p:txBody>
      </p:sp>
    </p:spTree>
    <p:extLst>
      <p:ext uri="{BB962C8B-B14F-4D97-AF65-F5344CB8AC3E}">
        <p14:creationId xmlns:p14="http://schemas.microsoft.com/office/powerpoint/2010/main" val="785189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ACDE3-3AEC-AA9F-2459-8E06E518A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FF6528-4F61-03E9-0AEA-907B703E23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3B740C-50C4-B0C2-0FD7-6E8D5EA2D93B}"/>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If we want to ‘shift the dial’ and re-think stigma, how do we break the cycle of only recognising cultural stigma?</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How do we as a sector recognise our own responsibility, and the wider roles that racism and intersectional discrimination play?</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What are some of the key barriers that prevent us from taking a different approach?</a:t>
            </a:r>
          </a:p>
        </p:txBody>
      </p:sp>
      <p:sp>
        <p:nvSpPr>
          <p:cNvPr id="4" name="Slide Number Placeholder 3">
            <a:extLst>
              <a:ext uri="{FF2B5EF4-FFF2-40B4-BE49-F238E27FC236}">
                <a16:creationId xmlns:a16="http://schemas.microsoft.com/office/drawing/2014/main" id="{D967509D-78F7-8B0B-70D8-799F9D4CF5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F1E15-1832-45E0-B5FA-357C660C445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96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1200"/>
              </a:spcAft>
              <a:buFont typeface="+mj-lt"/>
              <a:buAutoNum type="arabicParenR"/>
            </a:pPr>
            <a:r>
              <a:rPr lang="en-GB" noProof="0">
                <a:latin typeface="Barlow" panose="00000500000000000000" pitchFamily="2" charset="0"/>
              </a:rPr>
              <a:t>There are clearly a wide range of changes that can be made, including different ways of thinking and specific operational improvements in how the sector does things?</a:t>
            </a:r>
          </a:p>
          <a:p>
            <a:pPr marL="228600" indent="-228600">
              <a:spcAft>
                <a:spcPts val="1200"/>
              </a:spcAft>
              <a:buFont typeface="+mj-lt"/>
              <a:buAutoNum type="arabicParenR"/>
            </a:pPr>
            <a:endParaRPr lang="en-GB" noProof="0">
              <a:latin typeface="Barlow" panose="00000500000000000000" pitchFamily="2" charset="0"/>
            </a:endParaRPr>
          </a:p>
          <a:p>
            <a:pPr marL="228600" indent="-228600">
              <a:spcAft>
                <a:spcPts val="1200"/>
              </a:spcAft>
              <a:buFont typeface="+mj-lt"/>
              <a:buAutoNum type="arabicParenR"/>
            </a:pPr>
            <a:r>
              <a:rPr lang="en-GB" noProof="0">
                <a:latin typeface="Barlow" panose="00000500000000000000" pitchFamily="2" charset="0"/>
              </a:rPr>
              <a:t>Drawing on my work, I’ve identified these key principles that can guide how to better understand and challenge intersectional stigma:</a:t>
            </a:r>
          </a:p>
          <a:p>
            <a:pPr marL="228600" indent="-228600">
              <a:spcAft>
                <a:spcPts val="1200"/>
              </a:spcAft>
              <a:buFont typeface="+mj-lt"/>
              <a:buAutoNum type="arabicParenR"/>
            </a:pPr>
            <a:endParaRPr lang="en-GB" noProof="0">
              <a:latin typeface="Barlow" panose="00000500000000000000" pitchFamily="2" charset="0"/>
            </a:endParaRPr>
          </a:p>
          <a:p>
            <a:pPr marL="685800" lvl="1" indent="-228600">
              <a:spcAft>
                <a:spcPts val="1200"/>
              </a:spcAft>
              <a:buFont typeface="Arial" panose="020B0604020202020204" pitchFamily="34" charset="0"/>
              <a:buChar char="•"/>
            </a:pPr>
            <a:r>
              <a:rPr lang="en-GB" b="1" noProof="0">
                <a:latin typeface="Barlow" panose="00000500000000000000" pitchFamily="2" charset="0"/>
              </a:rPr>
              <a:t>WE MUST CENTRE LIVED EXPERIENCE </a:t>
            </a:r>
            <a:r>
              <a:rPr lang="en-GB" b="0" noProof="0">
                <a:latin typeface="Barlow" panose="00000500000000000000" pitchFamily="2" charset="0"/>
              </a:rPr>
              <a:t>– through sharing power, through targeted engagement and meaningful involvement, through co-produced and community-based services, through employing a representative workforce</a:t>
            </a:r>
          </a:p>
          <a:p>
            <a:pPr marL="685800" lvl="1" indent="-228600">
              <a:spcAft>
                <a:spcPts val="1200"/>
              </a:spcAft>
              <a:buFont typeface="Arial" panose="020B0604020202020204" pitchFamily="34" charset="0"/>
              <a:buChar char="•"/>
            </a:pPr>
            <a:endParaRPr lang="en-GB" b="0" noProof="0">
              <a:latin typeface="Barlow" panose="00000500000000000000" pitchFamily="2" charset="0"/>
            </a:endParaRPr>
          </a:p>
          <a:p>
            <a:pPr marL="685800" lvl="1" indent="-228600">
              <a:spcAft>
                <a:spcPts val="1200"/>
              </a:spcAft>
              <a:buFont typeface="Arial" panose="020B0604020202020204" pitchFamily="34" charset="0"/>
              <a:buChar char="•"/>
            </a:pPr>
            <a:r>
              <a:rPr lang="en-GB" b="1" noProof="0">
                <a:latin typeface="Barlow" panose="00000500000000000000" pitchFamily="2" charset="0"/>
              </a:rPr>
              <a:t>TAKING AN ANTI-RACIST APPROACH</a:t>
            </a:r>
            <a:r>
              <a:rPr lang="en-GB" b="0" noProof="0">
                <a:latin typeface="Barlow" panose="00000500000000000000" pitchFamily="2" charset="0"/>
              </a:rPr>
              <a:t> – </a:t>
            </a:r>
            <a:r>
              <a:rPr lang="en-GB" noProof="0">
                <a:latin typeface="Barlow" panose="00000500000000000000" pitchFamily="2" charset="0"/>
              </a:rPr>
              <a:t>by taking an anti-racist approach, we can understand our roles in perpetuating racial inequality and identify the actions needed to tackle it. This is a long-term commitment to changing how we do things to prevent racial inequality. Anti-racism describes the journey to race equality, not the destination. We all have a duty to challenge the denial of racism and take steps to tackle racial inequality</a:t>
            </a:r>
          </a:p>
          <a:p>
            <a:pPr marL="685800" lvl="1" indent="-228600">
              <a:spcAft>
                <a:spcPts val="1200"/>
              </a:spcAft>
              <a:buFont typeface="Arial" panose="020B0604020202020204" pitchFamily="34" charset="0"/>
              <a:buChar char="•"/>
            </a:pPr>
            <a:endParaRPr lang="en-GB" b="1" noProof="0">
              <a:latin typeface="Barlow" panose="00000500000000000000" pitchFamily="2" charset="0"/>
            </a:endParaRPr>
          </a:p>
          <a:p>
            <a:pPr marL="685800" lvl="1" indent="-228600">
              <a:spcAft>
                <a:spcPts val="1200"/>
              </a:spcAft>
              <a:buFont typeface="Arial" panose="020B0604020202020204" pitchFamily="34" charset="0"/>
              <a:buChar char="•"/>
            </a:pPr>
            <a:r>
              <a:rPr lang="en-GB" b="1" noProof="0">
                <a:latin typeface="Barlow" panose="00000500000000000000" pitchFamily="2" charset="0"/>
              </a:rPr>
              <a:t>IMPROVING ETHNICITY DATA</a:t>
            </a:r>
            <a:r>
              <a:rPr lang="en-GB" b="0" noProof="0">
                <a:latin typeface="Barlow" panose="00000500000000000000" pitchFamily="2" charset="0"/>
              </a:rPr>
              <a:t> – by improving the collection and analysis of statistics by ethnicity, we can identify where inequalities exist and highlight areas for targeted action. This will improve understandings and the responsiveness of policy approaches</a:t>
            </a:r>
            <a:endParaRPr lang="en-GB" b="1" noProof="0">
              <a:latin typeface="Barlow" panose="00000500000000000000" pitchFamily="2" charset="0"/>
            </a:endParaRPr>
          </a:p>
        </p:txBody>
      </p:sp>
      <p:sp>
        <p:nvSpPr>
          <p:cNvPr id="4" name="Slide Number Placeholder 3"/>
          <p:cNvSpPr>
            <a:spLocks noGrp="1"/>
          </p:cNvSpPr>
          <p:nvPr>
            <p:ph type="sldNum" sz="quarter" idx="5"/>
          </p:nvPr>
        </p:nvSpPr>
        <p:spPr/>
        <p:txBody>
          <a:bodyPr/>
          <a:lstStyle/>
          <a:p>
            <a:fld id="{012F1E15-1832-45E0-B5FA-357C660C445E}" type="slidenum">
              <a:rPr lang="en-GB" smtClean="0"/>
              <a:t>54</a:t>
            </a:fld>
            <a:endParaRPr lang="en-GB"/>
          </a:p>
        </p:txBody>
      </p:sp>
    </p:spTree>
    <p:extLst>
      <p:ext uri="{BB962C8B-B14F-4D97-AF65-F5344CB8AC3E}">
        <p14:creationId xmlns:p14="http://schemas.microsoft.com/office/powerpoint/2010/main" val="2204581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2F1E15-1832-45E0-B5FA-357C660C445E}" type="slidenum">
              <a:rPr lang="en-GB" smtClean="0"/>
              <a:t>55</a:t>
            </a:fld>
            <a:endParaRPr lang="en-GB"/>
          </a:p>
        </p:txBody>
      </p:sp>
    </p:spTree>
    <p:extLst>
      <p:ext uri="{BB962C8B-B14F-4D97-AF65-F5344CB8AC3E}">
        <p14:creationId xmlns:p14="http://schemas.microsoft.com/office/powerpoint/2010/main" val="31447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2F1E15-1832-45E0-B5FA-357C660C445E}" type="slidenum">
              <a:rPr lang="en-GB" smtClean="0"/>
              <a:t>42</a:t>
            </a:fld>
            <a:endParaRPr lang="en-GB"/>
          </a:p>
        </p:txBody>
      </p:sp>
    </p:spTree>
    <p:extLst>
      <p:ext uri="{BB962C8B-B14F-4D97-AF65-F5344CB8AC3E}">
        <p14:creationId xmlns:p14="http://schemas.microsoft.com/office/powerpoint/2010/main" val="284262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Today, I’m going to be focusing on three key areas: </a:t>
            </a:r>
          </a:p>
          <a:p>
            <a:pPr marL="0" indent="0">
              <a:buFont typeface="Arial" panose="020B0604020202020204" pitchFamily="34" charset="0"/>
              <a:buNone/>
            </a:pPr>
            <a:endParaRPr lang="en-GB"/>
          </a:p>
          <a:p>
            <a:pPr marL="228600" indent="-228600">
              <a:buFont typeface="Arial" panose="020B0604020202020204" pitchFamily="34" charset="0"/>
              <a:buAutoNum type="arabicPeriod"/>
            </a:pPr>
            <a:r>
              <a:rPr lang="en-GB"/>
              <a:t>Understanding systemic racism</a:t>
            </a:r>
          </a:p>
          <a:p>
            <a:pPr marL="228600" indent="-228600">
              <a:buFont typeface="Arial" panose="020B0604020202020204" pitchFamily="34" charset="0"/>
              <a:buAutoNum type="arabicPeriod"/>
            </a:pPr>
            <a:endParaRPr lang="en-GB"/>
          </a:p>
          <a:p>
            <a:pPr marL="228600" indent="-228600">
              <a:buFont typeface="Arial" panose="020B0604020202020204" pitchFamily="34" charset="0"/>
              <a:buAutoNum type="arabicPeriod"/>
            </a:pPr>
            <a:r>
              <a:rPr lang="en-GB"/>
              <a:t>Understanding racialised mental health inequalities in Scotland</a:t>
            </a:r>
          </a:p>
          <a:p>
            <a:pPr marL="228600" indent="-228600">
              <a:buFont typeface="Arial" panose="020B0604020202020204" pitchFamily="34" charset="0"/>
              <a:buAutoNum type="arabicPeriod"/>
            </a:pPr>
            <a:endParaRPr lang="en-GB"/>
          </a:p>
          <a:p>
            <a:pPr marL="228600" indent="-228600">
              <a:buFont typeface="Arial" panose="020B0604020202020204" pitchFamily="34" charset="0"/>
              <a:buAutoNum type="arabicPeriod"/>
            </a:pPr>
            <a:r>
              <a:rPr lang="en-GB"/>
              <a:t>Re-thinking intersectional stigma</a:t>
            </a:r>
          </a:p>
        </p:txBody>
      </p:sp>
      <p:sp>
        <p:nvSpPr>
          <p:cNvPr id="4" name="Slide Number Placeholder 3"/>
          <p:cNvSpPr>
            <a:spLocks noGrp="1"/>
          </p:cNvSpPr>
          <p:nvPr>
            <p:ph type="sldNum" sz="quarter" idx="5"/>
          </p:nvPr>
        </p:nvSpPr>
        <p:spPr/>
        <p:txBody>
          <a:bodyPr/>
          <a:lstStyle/>
          <a:p>
            <a:fld id="{012F1E15-1832-45E0-B5FA-357C660C445E}" type="slidenum">
              <a:rPr lang="en-GB" smtClean="0"/>
              <a:t>43</a:t>
            </a:fld>
            <a:endParaRPr lang="en-GB"/>
          </a:p>
        </p:txBody>
      </p:sp>
    </p:spTree>
    <p:extLst>
      <p:ext uri="{BB962C8B-B14F-4D97-AF65-F5344CB8AC3E}">
        <p14:creationId xmlns:p14="http://schemas.microsoft.com/office/powerpoint/2010/main" val="343350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When people think about racism, they generally think about harmful day-to-day interactions and the types of attitudes that result in racial bias and stereotyping</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This describes interpersonal racism – which can take a range of direct and indirect forms, including racist abuse and the use of dehumanising language, to more subtle expressions of prejudice like micro-aggressions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Racist views, attitudes and biases can also become culturally embedded to the point where society perceives the importance and value of one ethnic group’s identity, appearance, culture and way of life above others.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This describes social (or cultural) racism, which contributes to a sense of superiority over the traditions, cultures and practices of the dominant ethnic group, based on the assumption that this viewpoint is the right and best way. Everything else is treated as an anomaly. </a:t>
            </a:r>
          </a:p>
        </p:txBody>
      </p:sp>
      <p:sp>
        <p:nvSpPr>
          <p:cNvPr id="4" name="Slide Number Placeholder 3"/>
          <p:cNvSpPr>
            <a:spLocks noGrp="1"/>
          </p:cNvSpPr>
          <p:nvPr>
            <p:ph type="sldNum" sz="quarter" idx="5"/>
          </p:nvPr>
        </p:nvSpPr>
        <p:spPr/>
        <p:txBody>
          <a:bodyPr/>
          <a:lstStyle/>
          <a:p>
            <a:fld id="{012F1E15-1832-45E0-B5FA-357C660C445E}" type="slidenum">
              <a:rPr lang="en-GB" smtClean="0"/>
              <a:t>44</a:t>
            </a:fld>
            <a:endParaRPr lang="en-GB"/>
          </a:p>
        </p:txBody>
      </p:sp>
    </p:spTree>
    <p:extLst>
      <p:ext uri="{BB962C8B-B14F-4D97-AF65-F5344CB8AC3E}">
        <p14:creationId xmlns:p14="http://schemas.microsoft.com/office/powerpoint/2010/main" val="1917081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sz="1200" kern="1200">
                <a:solidFill>
                  <a:schemeClr val="tx1"/>
                </a:solidFill>
                <a:effectLst/>
                <a:latin typeface="+mn-lt"/>
                <a:ea typeface="+mn-ea"/>
                <a:cs typeface="+mn-cs"/>
              </a:rPr>
              <a:t>These attitudes and biases inform the ways that we do things, including how institutions prioritise their work, design their policies and approach decision-making. </a:t>
            </a:r>
          </a:p>
          <a:p>
            <a:pPr marL="228600" indent="-228600">
              <a:buAutoNum type="arabicParen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Racism becomes an institutional matter. It becomes – as the Stephen Lawrence Inquiry’s Macpherson Report put it – a “collective failure of an organisation to provide an appropriate and professional service to people because of their colour, culture or ethnic origin.”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noProof="0">
                <a:latin typeface="Barlow" panose="00000500000000000000" pitchFamily="2" charset="0"/>
              </a:rPr>
              <a:t>In an unfair, institutionally racist system, those from Black and minority ethnic backgrounds are likely to have worse experiences and outcomes than their white counterparts</a:t>
            </a:r>
            <a:endParaRPr lang="en-GB" sz="1200" kern="1200">
              <a:solidFill>
                <a:schemeClr val="tx1"/>
              </a:solidFill>
              <a:effectLst/>
              <a:latin typeface="+mn-lt"/>
              <a:ea typeface="+mn-ea"/>
              <a:cs typeface="+mn-cs"/>
            </a:endParaRPr>
          </a:p>
          <a:p>
            <a:pPr marL="228600" indent="-228600">
              <a:buAutoNum type="arabicParenR"/>
            </a:pPr>
            <a:endParaRPr lang="en-GB" sz="1200" kern="1200">
              <a:solidFill>
                <a:schemeClr val="tx1"/>
              </a:solidFill>
              <a:effectLst/>
              <a:latin typeface="+mn-lt"/>
              <a:ea typeface="+mn-ea"/>
              <a:cs typeface="+mn-cs"/>
            </a:endParaRPr>
          </a:p>
          <a:p>
            <a:pPr marL="228600" indent="-228600">
              <a:buAutoNum type="arabicParen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2F1E15-1832-45E0-B5FA-357C660C445E}" type="slidenum">
              <a:rPr lang="en-GB" smtClean="0"/>
              <a:t>45</a:t>
            </a:fld>
            <a:endParaRPr lang="en-GB"/>
          </a:p>
        </p:txBody>
      </p:sp>
    </p:spTree>
    <p:extLst>
      <p:ext uri="{BB962C8B-B14F-4D97-AF65-F5344CB8AC3E}">
        <p14:creationId xmlns:p14="http://schemas.microsoft.com/office/powerpoint/2010/main" val="4223110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arenR"/>
            </a:pPr>
            <a:r>
              <a:rPr lang="en-GB" sz="1200" kern="1200">
                <a:solidFill>
                  <a:schemeClr val="tx1"/>
                </a:solidFill>
                <a:effectLst/>
                <a:latin typeface="+mn-lt"/>
                <a:ea typeface="+mn-ea"/>
                <a:cs typeface="+mn-cs"/>
              </a:rPr>
              <a:t>This manifests at a societal level to embed the unequal distribution of privilege, resources, safety and power across the full range of economic, political, social and cultural structures that define our system. </a:t>
            </a:r>
          </a:p>
          <a:p>
            <a:pPr marL="228600" indent="-228600">
              <a:buFont typeface="+mj-lt"/>
              <a:buAutoNum type="arabicParen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sz="1200" kern="1200">
                <a:solidFill>
                  <a:schemeClr val="tx1"/>
                </a:solidFill>
                <a:effectLst/>
                <a:latin typeface="+mn-lt"/>
                <a:ea typeface="+mn-ea"/>
                <a:cs typeface="+mn-cs"/>
              </a:rPr>
              <a:t>For these reasons, we understand racism as a ‘structuring’ or ‘systemic’ force in our society – something that works to shape Black and minority ethnic people’s outcomes in employment, education, health, criminal justice, political representation and more. </a:t>
            </a:r>
          </a:p>
        </p:txBody>
      </p:sp>
      <p:sp>
        <p:nvSpPr>
          <p:cNvPr id="4" name="Slide Number Placeholder 3"/>
          <p:cNvSpPr>
            <a:spLocks noGrp="1"/>
          </p:cNvSpPr>
          <p:nvPr>
            <p:ph type="sldNum" sz="quarter" idx="5"/>
          </p:nvPr>
        </p:nvSpPr>
        <p:spPr/>
        <p:txBody>
          <a:bodyPr/>
          <a:lstStyle/>
          <a:p>
            <a:fld id="{012F1E15-1832-45E0-B5FA-357C660C445E}" type="slidenum">
              <a:rPr lang="en-GB" smtClean="0"/>
              <a:t>46</a:t>
            </a:fld>
            <a:endParaRPr lang="en-GB"/>
          </a:p>
        </p:txBody>
      </p:sp>
    </p:spTree>
    <p:extLst>
      <p:ext uri="{BB962C8B-B14F-4D97-AF65-F5344CB8AC3E}">
        <p14:creationId xmlns:p14="http://schemas.microsoft.com/office/powerpoint/2010/main" val="7167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A4819-90F0-D4D9-1EC3-2388800C3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9041C-0FC5-124B-392D-F5E86313F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A5A5C9-C7F6-71DB-6D02-C21B05E3ED3A}"/>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If we want to understand mental health inequalities in Black and minority ethnic communities, we need to consider the drivers of poor mental health and what contributes to stigma and gaps in service provision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a:solidFill>
                  <a:schemeClr val="tx1"/>
                </a:solidFill>
                <a:effectLst/>
                <a:latin typeface="+mn-lt"/>
                <a:ea typeface="+mn-ea"/>
                <a:cs typeface="+mn-cs"/>
              </a:rPr>
              <a:t>To do this, we need to understand racism and how exactly it shapes people’s experiences and outcomes across society. </a:t>
            </a:r>
          </a:p>
        </p:txBody>
      </p:sp>
      <p:sp>
        <p:nvSpPr>
          <p:cNvPr id="4" name="Slide Number Placeholder 3">
            <a:extLst>
              <a:ext uri="{FF2B5EF4-FFF2-40B4-BE49-F238E27FC236}">
                <a16:creationId xmlns:a16="http://schemas.microsoft.com/office/drawing/2014/main" id="{F0B6A938-85A0-8BBE-6CC8-DEDD63548C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F1E15-1832-45E0-B5FA-357C660C445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81662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arenR"/>
            </a:pPr>
            <a:r>
              <a:rPr lang="en-GB" sz="1200" kern="1200">
                <a:solidFill>
                  <a:schemeClr val="tx1"/>
                </a:solidFill>
                <a:effectLst/>
                <a:latin typeface="+mn-lt"/>
                <a:ea typeface="+mn-ea"/>
                <a:cs typeface="+mn-cs"/>
              </a:rPr>
              <a:t>The mainstream approach to understanding mental health inequalities falls short of this.  </a:t>
            </a:r>
          </a:p>
          <a:p>
            <a:pPr marL="228600" indent="-228600">
              <a:buFont typeface="+mj-lt"/>
              <a:buAutoNum type="arabicParenR"/>
            </a:pPr>
            <a:endParaRPr lang="en-GB" sz="1200" kern="1200">
              <a:solidFill>
                <a:schemeClr val="tx1"/>
              </a:solidFill>
              <a:effectLst/>
              <a:latin typeface="+mn-lt"/>
              <a:ea typeface="+mn-ea"/>
              <a:cs typeface="+mn-cs"/>
            </a:endParaRPr>
          </a:p>
          <a:p>
            <a:pPr marL="228600" indent="-228600">
              <a:buFont typeface="+mj-lt"/>
              <a:buAutoNum type="arabicParenR"/>
            </a:pPr>
            <a:r>
              <a:rPr lang="en-GB" sz="1200" kern="1200">
                <a:solidFill>
                  <a:schemeClr val="tx1"/>
                </a:solidFill>
                <a:effectLst/>
                <a:latin typeface="+mn-lt"/>
                <a:ea typeface="+mn-ea"/>
                <a:cs typeface="+mn-cs"/>
              </a:rPr>
              <a:t>Time and time again, discussions about racialised mental health inequalities are centred around notions of community stigma</a:t>
            </a:r>
          </a:p>
          <a:p>
            <a:pPr marL="228600" indent="-228600">
              <a:buFont typeface="+mj-lt"/>
              <a:buAutoNum type="arabicParenR"/>
            </a:pPr>
            <a:endParaRPr lang="en-GB" sz="1200" kern="1200">
              <a:solidFill>
                <a:schemeClr val="tx1"/>
              </a:solidFill>
              <a:effectLst/>
              <a:latin typeface="+mn-lt"/>
              <a:ea typeface="+mn-ea"/>
              <a:cs typeface="+mn-cs"/>
            </a:endParaRPr>
          </a:p>
          <a:p>
            <a:pPr marL="228600" indent="-228600">
              <a:buFont typeface="+mj-lt"/>
              <a:buAutoNum type="arabicParenR"/>
            </a:pPr>
            <a:r>
              <a:rPr lang="en-GB" sz="1200" kern="1200">
                <a:solidFill>
                  <a:schemeClr val="tx1"/>
                </a:solidFill>
                <a:effectLst/>
                <a:latin typeface="+mn-lt"/>
                <a:ea typeface="+mn-ea"/>
                <a:cs typeface="+mn-cs"/>
              </a:rPr>
              <a:t>This recognises the role that cultural attitudes and fears about ‘opening up’ can play in shaping Black and minority ethnic communities’ experiences of stigma</a:t>
            </a:r>
          </a:p>
          <a:p>
            <a:pPr marL="228600" indent="-228600">
              <a:buFont typeface="+mj-lt"/>
              <a:buAutoNum type="arabicParenR"/>
            </a:pPr>
            <a:endParaRPr lang="en-GB" sz="1200" kern="1200">
              <a:solidFill>
                <a:schemeClr val="tx1"/>
              </a:solidFill>
              <a:effectLst/>
              <a:latin typeface="+mn-lt"/>
              <a:ea typeface="+mn-ea"/>
              <a:cs typeface="+mn-cs"/>
            </a:endParaRPr>
          </a:p>
          <a:p>
            <a:pPr marL="228600" indent="-228600">
              <a:buFont typeface="+mj-lt"/>
              <a:buAutoNum type="arabicParenR"/>
            </a:pPr>
            <a:r>
              <a:rPr lang="en-GB" sz="1200" kern="1200">
                <a:solidFill>
                  <a:schemeClr val="tx1"/>
                </a:solidFill>
                <a:effectLst/>
                <a:latin typeface="+mn-lt"/>
                <a:ea typeface="+mn-ea"/>
                <a:cs typeface="+mn-cs"/>
              </a:rPr>
              <a:t>It also suggests that the solution is to intervene in the community, so that they can better access mental healthcare services</a:t>
            </a:r>
          </a:p>
          <a:p>
            <a:pPr marL="228600" indent="-228600">
              <a:buFont typeface="+mj-lt"/>
              <a:buAutoNum type="arabicParenR"/>
            </a:pPr>
            <a:endParaRPr lang="en-GB" sz="1200" kern="1200">
              <a:solidFill>
                <a:schemeClr val="tx1"/>
              </a:solidFill>
              <a:effectLst/>
              <a:latin typeface="+mn-lt"/>
              <a:ea typeface="+mn-ea"/>
              <a:cs typeface="+mn-cs"/>
            </a:endParaRPr>
          </a:p>
          <a:p>
            <a:pPr marL="228600" indent="-228600">
              <a:buFont typeface="+mj-lt"/>
              <a:buAutoNum type="arabicParenR"/>
            </a:pPr>
            <a:r>
              <a:rPr lang="en-GB" sz="1200" kern="1200">
                <a:solidFill>
                  <a:schemeClr val="tx1"/>
                </a:solidFill>
                <a:effectLst/>
                <a:latin typeface="+mn-lt"/>
                <a:ea typeface="+mn-ea"/>
                <a:cs typeface="+mn-cs"/>
              </a:rPr>
              <a:t>However, this only recognises part of the problem and places all of the responsibility on communities themselves</a:t>
            </a:r>
          </a:p>
        </p:txBody>
      </p:sp>
      <p:sp>
        <p:nvSpPr>
          <p:cNvPr id="4" name="Slide Number Placeholder 3"/>
          <p:cNvSpPr>
            <a:spLocks noGrp="1"/>
          </p:cNvSpPr>
          <p:nvPr>
            <p:ph type="sldNum" sz="quarter" idx="5"/>
          </p:nvPr>
        </p:nvSpPr>
        <p:spPr/>
        <p:txBody>
          <a:bodyPr/>
          <a:lstStyle/>
          <a:p>
            <a:fld id="{012F1E15-1832-45E0-B5FA-357C660C445E}" type="slidenum">
              <a:rPr lang="en-GB" smtClean="0"/>
              <a:t>48</a:t>
            </a:fld>
            <a:endParaRPr lang="en-GB"/>
          </a:p>
        </p:txBody>
      </p:sp>
    </p:spTree>
    <p:extLst>
      <p:ext uri="{BB962C8B-B14F-4D97-AF65-F5344CB8AC3E}">
        <p14:creationId xmlns:p14="http://schemas.microsoft.com/office/powerpoint/2010/main" val="296901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E21AC-F0BA-1569-E167-9841004642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59DC0-60D6-1616-2A78-35177CD57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1BE34-6B99-A8A2-9B86-3D00F2EB955C}"/>
              </a:ext>
            </a:extLst>
          </p:cNvPr>
          <p:cNvSpPr>
            <a:spLocks noGrp="1"/>
          </p:cNvSpPr>
          <p:nvPr>
            <p:ph type="body" idx="1"/>
          </p:nvPr>
        </p:nvSpPr>
        <p:spPr/>
        <p:txBody>
          <a:bodyPr/>
          <a:lstStyle/>
          <a:p>
            <a:pPr marL="228600" indent="-228600">
              <a:lnSpc>
                <a:spcPct val="120000"/>
              </a:lnSpc>
              <a:spcAft>
                <a:spcPts val="1200"/>
              </a:spcAft>
              <a:buFont typeface="+mj-lt"/>
              <a:buAutoNum type="arabicParenR"/>
            </a:pPr>
            <a:r>
              <a:rPr lang="en-GB" sz="1200" noProof="0">
                <a:latin typeface="Barlow" panose="00000500000000000000" pitchFamily="2" charset="0"/>
              </a:rPr>
              <a:t>If we want to understand racialised health inequalities, it can be helpful to break it down into its constituent parts, driven by different forms of racism in society</a:t>
            </a:r>
          </a:p>
          <a:p>
            <a:pPr marL="228600" indent="-228600">
              <a:lnSpc>
                <a:spcPct val="120000"/>
              </a:lnSpc>
              <a:spcAft>
                <a:spcPts val="1200"/>
              </a:spcAft>
              <a:buFont typeface="+mj-lt"/>
              <a:buAutoNum type="arabicParenR"/>
            </a:pPr>
            <a:endParaRPr lang="en-GB" sz="1200" noProof="0">
              <a:latin typeface="Barlow" panose="00000500000000000000" pitchFamily="2" charset="0"/>
            </a:endParaRPr>
          </a:p>
          <a:p>
            <a:pPr marL="228600" indent="-228600">
              <a:lnSpc>
                <a:spcPct val="120000"/>
              </a:lnSpc>
              <a:spcAft>
                <a:spcPts val="1200"/>
              </a:spcAft>
              <a:buFont typeface="+mj-lt"/>
              <a:buAutoNum type="arabicParenR"/>
            </a:pPr>
            <a:r>
              <a:rPr lang="en-GB" sz="1200" noProof="0">
                <a:latin typeface="Barlow" panose="00000500000000000000" pitchFamily="2" charset="0"/>
              </a:rPr>
              <a:t>Based on the evidence I work with, I’ve pulled together a basic systems map of racialised inequalities in mental health</a:t>
            </a:r>
          </a:p>
          <a:p>
            <a:pPr marL="228600" indent="-228600">
              <a:lnSpc>
                <a:spcPct val="120000"/>
              </a:lnSpc>
              <a:spcAft>
                <a:spcPts val="1200"/>
              </a:spcAft>
              <a:buFont typeface="+mj-lt"/>
              <a:buAutoNum type="arabicParenR"/>
            </a:pPr>
            <a:endParaRPr lang="en-GB" sz="1200" noProof="0">
              <a:latin typeface="Barlow" panose="00000500000000000000" pitchFamily="2" charset="0"/>
            </a:endParaRPr>
          </a:p>
          <a:p>
            <a:pPr marL="228600" marR="0" lvl="0" indent="-228600" algn="l" defTabSz="914400" rtl="0" eaLnBrk="1" fontAlgn="auto" latinLnBrk="0" hangingPunct="1">
              <a:lnSpc>
                <a:spcPct val="120000"/>
              </a:lnSpc>
              <a:spcBef>
                <a:spcPts val="0"/>
              </a:spcBef>
              <a:spcAft>
                <a:spcPts val="1200"/>
              </a:spcAft>
              <a:buClrTx/>
              <a:buSzTx/>
              <a:buFont typeface="+mj-lt"/>
              <a:buAutoNum type="arabicParenR"/>
              <a:tabLst/>
              <a:defRPr/>
            </a:pPr>
            <a:r>
              <a:rPr lang="en-GB" sz="1200" noProof="0">
                <a:latin typeface="Barlow" panose="00000500000000000000" pitchFamily="2" charset="0"/>
              </a:rPr>
              <a:t>The dominant assumption recognises cultural stigma as the leading cause of intersectional stigma within Black and minority ethnic communities. </a:t>
            </a:r>
            <a:r>
              <a:rPr lang="en-GB" sz="1200" b="1" noProof="0">
                <a:latin typeface="Barlow" panose="00000500000000000000" pitchFamily="2" charset="0"/>
              </a:rPr>
              <a:t>This way of thinking completely neglects the significant roles that racism and racial inequality play in shaping people’s mental health and their experiences of stigma</a:t>
            </a:r>
            <a:endParaRPr lang="en-GB" sz="1200" noProof="0">
              <a:latin typeface="Barlow" panose="00000500000000000000" pitchFamily="2" charset="0"/>
            </a:endParaRPr>
          </a:p>
          <a:p>
            <a:pPr marL="228600" indent="-228600">
              <a:lnSpc>
                <a:spcPct val="120000"/>
              </a:lnSpc>
              <a:spcAft>
                <a:spcPts val="1200"/>
              </a:spcAft>
              <a:buFont typeface="+mj-lt"/>
              <a:buAutoNum type="arabicParenR"/>
            </a:pPr>
            <a:endParaRPr lang="en-GB" sz="1200" noProof="0">
              <a:latin typeface="Barlow" panose="00000500000000000000" pitchFamily="2" charset="0"/>
            </a:endParaRPr>
          </a:p>
        </p:txBody>
      </p:sp>
      <p:sp>
        <p:nvSpPr>
          <p:cNvPr id="4" name="Slide Number Placeholder 3">
            <a:extLst>
              <a:ext uri="{FF2B5EF4-FFF2-40B4-BE49-F238E27FC236}">
                <a16:creationId xmlns:a16="http://schemas.microsoft.com/office/drawing/2014/main" id="{2BC4D527-78BE-B3F0-AFAD-449B6CB72991}"/>
              </a:ext>
            </a:extLst>
          </p:cNvPr>
          <p:cNvSpPr>
            <a:spLocks noGrp="1"/>
          </p:cNvSpPr>
          <p:nvPr>
            <p:ph type="sldNum" sz="quarter" idx="5"/>
          </p:nvPr>
        </p:nvSpPr>
        <p:spPr/>
        <p:txBody>
          <a:bodyPr/>
          <a:lstStyle/>
          <a:p>
            <a:fld id="{012F1E15-1832-45E0-B5FA-357C660C445E}" type="slidenum">
              <a:rPr lang="en-GB" smtClean="0"/>
              <a:t>49</a:t>
            </a:fld>
            <a:endParaRPr lang="en-GB"/>
          </a:p>
        </p:txBody>
      </p:sp>
    </p:spTree>
    <p:extLst>
      <p:ext uri="{BB962C8B-B14F-4D97-AF65-F5344CB8AC3E}">
        <p14:creationId xmlns:p14="http://schemas.microsoft.com/office/powerpoint/2010/main" val="110814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26D3B3-0B74-44A4-AF46-BAFA192A6DF8}"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204714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26D3B3-0B74-44A4-AF46-BAFA192A6DF8}"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258762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26D3B3-0B74-44A4-AF46-BAFA192A6DF8}"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2535468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CF007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22EBD8A-A521-5386-FD1B-004150A11420}"/>
              </a:ext>
            </a:extLst>
          </p:cNvPr>
          <p:cNvSpPr>
            <a:spLocks noGrp="1"/>
          </p:cNvSpPr>
          <p:nvPr>
            <p:ph type="pic" sz="quarter" idx="11"/>
          </p:nvPr>
        </p:nvSpPr>
        <p:spPr>
          <a:xfrm>
            <a:off x="5060318" y="0"/>
            <a:ext cx="7131681" cy="6858000"/>
          </a:xfrm>
          <a:custGeom>
            <a:avLst/>
            <a:gdLst>
              <a:gd name="connsiteX0" fmla="*/ 1849244 w 7131681"/>
              <a:gd name="connsiteY0" fmla="*/ 0 h 6858000"/>
              <a:gd name="connsiteX1" fmla="*/ 7131681 w 7131681"/>
              <a:gd name="connsiteY1" fmla="*/ 0 h 6858000"/>
              <a:gd name="connsiteX2" fmla="*/ 7131681 w 7131681"/>
              <a:gd name="connsiteY2" fmla="*/ 6858000 h 6858000"/>
              <a:gd name="connsiteX3" fmla="*/ 85651 w 7131681"/>
              <a:gd name="connsiteY3" fmla="*/ 6858000 h 6858000"/>
              <a:gd name="connsiteX4" fmla="*/ 76752 w 7131681"/>
              <a:gd name="connsiteY4" fmla="*/ 6797701 h 6858000"/>
              <a:gd name="connsiteX5" fmla="*/ 0 w 7131681"/>
              <a:gd name="connsiteY5" fmla="*/ 5570217 h 6858000"/>
              <a:gd name="connsiteX6" fmla="*/ 1730466 w 7131681"/>
              <a:gd name="connsiteY6" fmla="*/ 1507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1681" h="6858000">
                <a:moveTo>
                  <a:pt x="1849244" y="0"/>
                </a:moveTo>
                <a:lnTo>
                  <a:pt x="7131681" y="0"/>
                </a:lnTo>
                <a:lnTo>
                  <a:pt x="7131681" y="6858000"/>
                </a:lnTo>
                <a:lnTo>
                  <a:pt x="85651" y="6858000"/>
                </a:lnTo>
                <a:lnTo>
                  <a:pt x="76752" y="6797701"/>
                </a:lnTo>
                <a:cubicBezTo>
                  <a:pt x="26211" y="6397467"/>
                  <a:pt x="0" y="5987546"/>
                  <a:pt x="0" y="5570217"/>
                </a:cubicBezTo>
                <a:cubicBezTo>
                  <a:pt x="0" y="3483574"/>
                  <a:pt x="655297" y="1582127"/>
                  <a:pt x="1730466" y="150746"/>
                </a:cubicBezTo>
                <a:close/>
              </a:path>
            </a:pathLst>
          </a:custGeom>
        </p:spPr>
        <p:txBody>
          <a:bodyPr wrap="square">
            <a:noAutofit/>
          </a:bodyPr>
          <a:lstStyle/>
          <a:p>
            <a:endParaRPr lang="en-US"/>
          </a:p>
        </p:txBody>
      </p:sp>
      <p:sp>
        <p:nvSpPr>
          <p:cNvPr id="8" name="Title 7">
            <a:extLst>
              <a:ext uri="{FF2B5EF4-FFF2-40B4-BE49-F238E27FC236}">
                <a16:creationId xmlns:a16="http://schemas.microsoft.com/office/drawing/2014/main" id="{574959F7-9588-2E57-9302-2245D9E28B1E}"/>
              </a:ext>
            </a:extLst>
          </p:cNvPr>
          <p:cNvSpPr>
            <a:spLocks noGrp="1"/>
          </p:cNvSpPr>
          <p:nvPr>
            <p:ph type="title" hasCustomPrompt="1"/>
          </p:nvPr>
        </p:nvSpPr>
        <p:spPr>
          <a:xfrm>
            <a:off x="470453" y="2601429"/>
            <a:ext cx="4152347" cy="827571"/>
          </a:xfrm>
        </p:spPr>
        <p:txBody>
          <a:bodyPr>
            <a:normAutofit/>
          </a:bodyPr>
          <a:lstStyle>
            <a:lvl1pPr>
              <a:defRPr sz="4400">
                <a:solidFill>
                  <a:schemeClr val="bg1"/>
                </a:solidFill>
              </a:defRPr>
            </a:lvl1pPr>
          </a:lstStyle>
          <a:p>
            <a:r>
              <a:rPr lang="en-GB"/>
              <a:t>Thank you</a:t>
            </a:r>
            <a:endParaRPr lang="en-US"/>
          </a:p>
        </p:txBody>
      </p:sp>
      <p:sp>
        <p:nvSpPr>
          <p:cNvPr id="9" name="Date Placeholder 8">
            <a:extLst>
              <a:ext uri="{FF2B5EF4-FFF2-40B4-BE49-F238E27FC236}">
                <a16:creationId xmlns:a16="http://schemas.microsoft.com/office/drawing/2014/main" id="{997E4A3F-7850-E8A8-A1F3-4A1CCAE2A2F0}"/>
              </a:ext>
            </a:extLst>
          </p:cNvPr>
          <p:cNvSpPr>
            <a:spLocks noGrp="1"/>
          </p:cNvSpPr>
          <p:nvPr>
            <p:ph type="dt" sz="half" idx="10"/>
          </p:nvPr>
        </p:nvSpPr>
        <p:spPr>
          <a:xfrm>
            <a:off x="465474" y="5175197"/>
            <a:ext cx="3763617" cy="1489718"/>
          </a:xfrm>
        </p:spPr>
        <p:txBody>
          <a:bodyPr/>
          <a:lstStyle>
            <a:lvl1pPr>
              <a:defRPr>
                <a:solidFill>
                  <a:schemeClr val="bg1"/>
                </a:solidFill>
              </a:defRPr>
            </a:lvl1pPr>
          </a:lstStyle>
          <a:p>
            <a:r>
              <a:rPr lang="en-GB" sz="1000"/>
              <a:t>SAMH is the Scottish Association for Mental Health. Scottish Charity No. SC008897 Registered Office: Brunswick House, 51 Wilson Street, Glasgow G1 1UZ</a:t>
            </a:r>
            <a:br>
              <a:rPr lang="en-GB" sz="1000"/>
            </a:br>
            <a:r>
              <a:rPr lang="en-GB" sz="1000"/>
              <a:t>SAMH is a company limited by guarantee registered </a:t>
            </a:r>
            <a:br>
              <a:rPr lang="en-GB" sz="1000"/>
            </a:br>
            <a:r>
              <a:rPr lang="en-GB" sz="1000"/>
              <a:t>in Scotland No. 82340.</a:t>
            </a:r>
          </a:p>
          <a:p>
            <a:endParaRPr lang="en-US"/>
          </a:p>
          <a:p>
            <a:r>
              <a:rPr lang="en-US" sz="1600" b="1"/>
              <a:t>www.samh.org.uk</a:t>
            </a:r>
          </a:p>
        </p:txBody>
      </p:sp>
      <p:sp>
        <p:nvSpPr>
          <p:cNvPr id="16" name="Subtitle 2">
            <a:extLst>
              <a:ext uri="{FF2B5EF4-FFF2-40B4-BE49-F238E27FC236}">
                <a16:creationId xmlns:a16="http://schemas.microsoft.com/office/drawing/2014/main" id="{80672258-E19D-84DE-E86F-516D6527288D}"/>
              </a:ext>
            </a:extLst>
          </p:cNvPr>
          <p:cNvSpPr>
            <a:spLocks noGrp="1"/>
          </p:cNvSpPr>
          <p:nvPr>
            <p:ph type="subTitle" idx="1" hasCustomPrompt="1"/>
          </p:nvPr>
        </p:nvSpPr>
        <p:spPr>
          <a:xfrm>
            <a:off x="470453" y="3621915"/>
            <a:ext cx="4152347" cy="365125"/>
          </a:xfrm>
        </p:spPr>
        <p:txBody>
          <a:bodyPr>
            <a:normAutofit/>
          </a:bodyPr>
          <a:lstStyle>
            <a:lvl1pPr marL="0" indent="0" algn="l">
              <a:buNone/>
              <a:defRPr sz="1800" b="1"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style</a:t>
            </a:r>
            <a:endParaRPr lang="en-US"/>
          </a:p>
        </p:txBody>
      </p:sp>
      <p:pic>
        <p:nvPicPr>
          <p:cNvPr id="5" name="Picture 4" descr="A white text on a black background&#10;&#10;Description automatically generated">
            <a:extLst>
              <a:ext uri="{FF2B5EF4-FFF2-40B4-BE49-F238E27FC236}">
                <a16:creationId xmlns:a16="http://schemas.microsoft.com/office/drawing/2014/main" id="{1DE4C174-68C8-F733-9871-BA1D9A889D9B}"/>
              </a:ext>
            </a:extLst>
          </p:cNvPr>
          <p:cNvPicPr>
            <a:picLocks noChangeAspect="1"/>
          </p:cNvPicPr>
          <p:nvPr userDrawn="1"/>
        </p:nvPicPr>
        <p:blipFill>
          <a:blip r:embed="rId2"/>
          <a:stretch>
            <a:fillRect/>
          </a:stretch>
        </p:blipFill>
        <p:spPr>
          <a:xfrm>
            <a:off x="522036" y="490578"/>
            <a:ext cx="2419109" cy="938525"/>
          </a:xfrm>
          <a:prstGeom prst="rect">
            <a:avLst/>
          </a:prstGeom>
        </p:spPr>
      </p:pic>
    </p:spTree>
    <p:extLst>
      <p:ext uri="{BB962C8B-B14F-4D97-AF65-F5344CB8AC3E}">
        <p14:creationId xmlns:p14="http://schemas.microsoft.com/office/powerpoint/2010/main" val="902965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ft Pink Title Page">
    <p:bg>
      <p:bgPr>
        <a:solidFill>
          <a:srgbClr val="F5DDEA"/>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22EBD8A-A521-5386-FD1B-004150A11420}"/>
              </a:ext>
            </a:extLst>
          </p:cNvPr>
          <p:cNvSpPr>
            <a:spLocks noGrp="1"/>
          </p:cNvSpPr>
          <p:nvPr>
            <p:ph type="pic" sz="quarter" idx="11"/>
          </p:nvPr>
        </p:nvSpPr>
        <p:spPr>
          <a:xfrm>
            <a:off x="5060318" y="0"/>
            <a:ext cx="7131681" cy="6858000"/>
          </a:xfrm>
          <a:custGeom>
            <a:avLst/>
            <a:gdLst>
              <a:gd name="connsiteX0" fmla="*/ 1849244 w 7131681"/>
              <a:gd name="connsiteY0" fmla="*/ 0 h 6858000"/>
              <a:gd name="connsiteX1" fmla="*/ 7131681 w 7131681"/>
              <a:gd name="connsiteY1" fmla="*/ 0 h 6858000"/>
              <a:gd name="connsiteX2" fmla="*/ 7131681 w 7131681"/>
              <a:gd name="connsiteY2" fmla="*/ 6858000 h 6858000"/>
              <a:gd name="connsiteX3" fmla="*/ 85651 w 7131681"/>
              <a:gd name="connsiteY3" fmla="*/ 6858000 h 6858000"/>
              <a:gd name="connsiteX4" fmla="*/ 76752 w 7131681"/>
              <a:gd name="connsiteY4" fmla="*/ 6797701 h 6858000"/>
              <a:gd name="connsiteX5" fmla="*/ 0 w 7131681"/>
              <a:gd name="connsiteY5" fmla="*/ 5570217 h 6858000"/>
              <a:gd name="connsiteX6" fmla="*/ 1730466 w 7131681"/>
              <a:gd name="connsiteY6" fmla="*/ 1507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1681" h="6858000">
                <a:moveTo>
                  <a:pt x="1849244" y="0"/>
                </a:moveTo>
                <a:lnTo>
                  <a:pt x="7131681" y="0"/>
                </a:lnTo>
                <a:lnTo>
                  <a:pt x="7131681" y="6858000"/>
                </a:lnTo>
                <a:lnTo>
                  <a:pt x="85651" y="6858000"/>
                </a:lnTo>
                <a:lnTo>
                  <a:pt x="76752" y="6797701"/>
                </a:lnTo>
                <a:cubicBezTo>
                  <a:pt x="26211" y="6397467"/>
                  <a:pt x="0" y="5987546"/>
                  <a:pt x="0" y="5570217"/>
                </a:cubicBezTo>
                <a:cubicBezTo>
                  <a:pt x="0" y="3483574"/>
                  <a:pt x="655297" y="1582127"/>
                  <a:pt x="1730466" y="150746"/>
                </a:cubicBezTo>
                <a:close/>
              </a:path>
            </a:pathLst>
          </a:custGeom>
        </p:spPr>
        <p:txBody>
          <a:bodyPr wrap="square">
            <a:noAutofit/>
          </a:bodyPr>
          <a:lstStyle/>
          <a:p>
            <a:endParaRPr lang="en-US"/>
          </a:p>
        </p:txBody>
      </p:sp>
      <p:sp>
        <p:nvSpPr>
          <p:cNvPr id="8" name="Title 7">
            <a:extLst>
              <a:ext uri="{FF2B5EF4-FFF2-40B4-BE49-F238E27FC236}">
                <a16:creationId xmlns:a16="http://schemas.microsoft.com/office/drawing/2014/main" id="{574959F7-9588-2E57-9302-2245D9E28B1E}"/>
              </a:ext>
            </a:extLst>
          </p:cNvPr>
          <p:cNvSpPr>
            <a:spLocks noGrp="1"/>
          </p:cNvSpPr>
          <p:nvPr>
            <p:ph type="title" hasCustomPrompt="1"/>
          </p:nvPr>
        </p:nvSpPr>
        <p:spPr>
          <a:xfrm>
            <a:off x="470453" y="2601429"/>
            <a:ext cx="4589865" cy="827571"/>
          </a:xfrm>
        </p:spPr>
        <p:txBody>
          <a:bodyPr>
            <a:normAutofit/>
          </a:bodyPr>
          <a:lstStyle>
            <a:lvl1pPr>
              <a:defRPr sz="4400">
                <a:solidFill>
                  <a:srgbClr val="CF0072"/>
                </a:solidFill>
              </a:defRPr>
            </a:lvl1pPr>
          </a:lstStyle>
          <a:p>
            <a:r>
              <a:rPr lang="en-GB"/>
              <a:t>Title</a:t>
            </a:r>
            <a:endParaRPr lang="en-US"/>
          </a:p>
        </p:txBody>
      </p:sp>
      <p:sp>
        <p:nvSpPr>
          <p:cNvPr id="16" name="Subtitle 2">
            <a:extLst>
              <a:ext uri="{FF2B5EF4-FFF2-40B4-BE49-F238E27FC236}">
                <a16:creationId xmlns:a16="http://schemas.microsoft.com/office/drawing/2014/main" id="{80672258-E19D-84DE-E86F-516D6527288D}"/>
              </a:ext>
            </a:extLst>
          </p:cNvPr>
          <p:cNvSpPr>
            <a:spLocks noGrp="1"/>
          </p:cNvSpPr>
          <p:nvPr>
            <p:ph type="subTitle" idx="1"/>
          </p:nvPr>
        </p:nvSpPr>
        <p:spPr>
          <a:xfrm>
            <a:off x="470453" y="3761018"/>
            <a:ext cx="4589865" cy="365125"/>
          </a:xfrm>
        </p:spPr>
        <p:txBody>
          <a:bodyPr>
            <a:normAutofit/>
          </a:bodyPr>
          <a:lstStyle>
            <a:lvl1pPr marL="0" indent="0" algn="l">
              <a:buNone/>
              <a:defRPr sz="1800" b="1" i="0">
                <a:solidFill>
                  <a:srgbClr val="2E2C2B"/>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3" name="Picture 2" descr="A pink letters on a black background&#10;&#10;Description automatically generated">
            <a:extLst>
              <a:ext uri="{FF2B5EF4-FFF2-40B4-BE49-F238E27FC236}">
                <a16:creationId xmlns:a16="http://schemas.microsoft.com/office/drawing/2014/main" id="{0F73B3C9-9E61-F678-CED1-7F669190B3B2}"/>
              </a:ext>
            </a:extLst>
          </p:cNvPr>
          <p:cNvPicPr>
            <a:picLocks noChangeAspect="1"/>
          </p:cNvPicPr>
          <p:nvPr userDrawn="1"/>
        </p:nvPicPr>
        <p:blipFill>
          <a:blip r:embed="rId2"/>
          <a:stretch>
            <a:fillRect/>
          </a:stretch>
        </p:blipFill>
        <p:spPr>
          <a:xfrm>
            <a:off x="522036" y="490578"/>
            <a:ext cx="2419110" cy="938525"/>
          </a:xfrm>
          <a:prstGeom prst="rect">
            <a:avLst/>
          </a:prstGeom>
        </p:spPr>
      </p:pic>
    </p:spTree>
    <p:extLst>
      <p:ext uri="{BB962C8B-B14F-4D97-AF65-F5344CB8AC3E}">
        <p14:creationId xmlns:p14="http://schemas.microsoft.com/office/powerpoint/2010/main" val="562976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Circle Image">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171B2F3-D5B8-7985-EE26-4E9EE8129162}"/>
              </a:ext>
            </a:extLst>
          </p:cNvPr>
          <p:cNvSpPr>
            <a:spLocks noGrp="1"/>
          </p:cNvSpPr>
          <p:nvPr>
            <p:ph type="pic" sz="quarter" idx="14"/>
          </p:nvPr>
        </p:nvSpPr>
        <p:spPr>
          <a:xfrm>
            <a:off x="6735763" y="11575"/>
            <a:ext cx="5456237" cy="6064712"/>
          </a:xfrm>
          <a:custGeom>
            <a:avLst/>
            <a:gdLst>
              <a:gd name="connsiteX0" fmla="*/ 959406 w 5456237"/>
              <a:gd name="connsiteY0" fmla="*/ 0 h 6064712"/>
              <a:gd name="connsiteX1" fmla="*/ 5456237 w 5456237"/>
              <a:gd name="connsiteY1" fmla="*/ 0 h 6064712"/>
              <a:gd name="connsiteX2" fmla="*/ 5456237 w 5456237"/>
              <a:gd name="connsiteY2" fmla="*/ 5558268 h 6064712"/>
              <a:gd name="connsiteX3" fmla="*/ 5341208 w 5456237"/>
              <a:gd name="connsiteY3" fmla="*/ 5628150 h 6064712"/>
              <a:gd name="connsiteX4" fmla="*/ 3803224 w 5456237"/>
              <a:gd name="connsiteY4" fmla="*/ 6060007 h 6064712"/>
              <a:gd name="connsiteX5" fmla="*/ 3617127 w 5456237"/>
              <a:gd name="connsiteY5" fmla="*/ 6064712 h 6064712"/>
              <a:gd name="connsiteX6" fmla="*/ 3617051 w 5456237"/>
              <a:gd name="connsiteY6" fmla="*/ 6064712 h 6064712"/>
              <a:gd name="connsiteX7" fmla="*/ 3430954 w 5456237"/>
              <a:gd name="connsiteY7" fmla="*/ 6060007 h 6064712"/>
              <a:gd name="connsiteX8" fmla="*/ 0 w 5456237"/>
              <a:gd name="connsiteY8" fmla="*/ 2447624 h 6064712"/>
              <a:gd name="connsiteX9" fmla="*/ 825968 w 5456237"/>
              <a:gd name="connsiteY9" fmla="*/ 146820 h 60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6237" h="6064712">
                <a:moveTo>
                  <a:pt x="959406" y="0"/>
                </a:moveTo>
                <a:lnTo>
                  <a:pt x="5456237" y="0"/>
                </a:lnTo>
                <a:lnTo>
                  <a:pt x="5456237" y="5558268"/>
                </a:lnTo>
                <a:lnTo>
                  <a:pt x="5341208" y="5628150"/>
                </a:lnTo>
                <a:cubicBezTo>
                  <a:pt x="4879943" y="5878725"/>
                  <a:pt x="4358077" y="6031881"/>
                  <a:pt x="3803224" y="6060007"/>
                </a:cubicBezTo>
                <a:lnTo>
                  <a:pt x="3617127" y="6064712"/>
                </a:lnTo>
                <a:lnTo>
                  <a:pt x="3617051" y="6064712"/>
                </a:lnTo>
                <a:lnTo>
                  <a:pt x="3430954" y="6060007"/>
                </a:lnTo>
                <a:cubicBezTo>
                  <a:pt x="1519794" y="5963130"/>
                  <a:pt x="0" y="4382860"/>
                  <a:pt x="0" y="2447624"/>
                </a:cubicBezTo>
                <a:cubicBezTo>
                  <a:pt x="0" y="1573647"/>
                  <a:pt x="309969" y="772066"/>
                  <a:pt x="825968" y="146820"/>
                </a:cubicBezTo>
                <a:close/>
              </a:path>
            </a:pathLst>
          </a:custGeom>
        </p:spPr>
        <p:txBody>
          <a:bodyPr wrap="square">
            <a:noAutofit/>
          </a:bodyPr>
          <a:lstStyle/>
          <a:p>
            <a:endParaRPr lang="en-US"/>
          </a:p>
        </p:txBody>
      </p:sp>
      <p:sp>
        <p:nvSpPr>
          <p:cNvPr id="8" name="Title 7">
            <a:extLst>
              <a:ext uri="{FF2B5EF4-FFF2-40B4-BE49-F238E27FC236}">
                <a16:creationId xmlns:a16="http://schemas.microsoft.com/office/drawing/2014/main" id="{574959F7-9588-2E57-9302-2245D9E28B1E}"/>
              </a:ext>
            </a:extLst>
          </p:cNvPr>
          <p:cNvSpPr>
            <a:spLocks noGrp="1"/>
          </p:cNvSpPr>
          <p:nvPr>
            <p:ph type="title"/>
          </p:nvPr>
        </p:nvSpPr>
        <p:spPr>
          <a:xfrm>
            <a:off x="470453" y="365125"/>
            <a:ext cx="9279834" cy="827571"/>
          </a:xfrm>
        </p:spPr>
        <p:txBody>
          <a:bodyPr>
            <a:normAutofit/>
          </a:bodyPr>
          <a:lstStyle>
            <a:lvl1pPr>
              <a:defRPr sz="2800">
                <a:solidFill>
                  <a:srgbClr val="CF0072"/>
                </a:solidFill>
              </a:defRPr>
            </a:lvl1pPr>
          </a:lstStyle>
          <a:p>
            <a:r>
              <a:rPr lang="en-GB"/>
              <a:t>Click to edit Master title style</a:t>
            </a:r>
            <a:endParaRPr lang="en-US"/>
          </a:p>
        </p:txBody>
      </p:sp>
      <p:sp>
        <p:nvSpPr>
          <p:cNvPr id="10" name="Slide Number Placeholder 9">
            <a:extLst>
              <a:ext uri="{FF2B5EF4-FFF2-40B4-BE49-F238E27FC236}">
                <a16:creationId xmlns:a16="http://schemas.microsoft.com/office/drawing/2014/main" id="{22FE351D-5CC3-802E-BB24-9BF5E9CF1B15}"/>
              </a:ext>
            </a:extLst>
          </p:cNvPr>
          <p:cNvSpPr>
            <a:spLocks noGrp="1"/>
          </p:cNvSpPr>
          <p:nvPr>
            <p:ph type="sldNum" sz="quarter" idx="11"/>
          </p:nvPr>
        </p:nvSpPr>
        <p:spPr>
          <a:xfrm>
            <a:off x="9137374" y="6356350"/>
            <a:ext cx="2743200" cy="365125"/>
          </a:xfrm>
        </p:spPr>
        <p:txBody>
          <a:bodyPr/>
          <a:lstStyle>
            <a:lvl1pPr>
              <a:defRPr sz="1400" b="1" i="0">
                <a:solidFill>
                  <a:srgbClr val="CF0072"/>
                </a:solidFill>
                <a:latin typeface="Montserrat" pitchFamily="2" charset="77"/>
              </a:defRPr>
            </a:lvl1pPr>
          </a:lstStyle>
          <a:p>
            <a:fld id="{8B08630E-AE2D-F64C-8476-C7042BA867C5}" type="slidenum">
              <a:rPr lang="en-US" smtClean="0"/>
              <a:pPr/>
              <a:t>‹#›</a:t>
            </a:fld>
            <a:endParaRPr lang="en-US"/>
          </a:p>
        </p:txBody>
      </p:sp>
      <p:pic>
        <p:nvPicPr>
          <p:cNvPr id="2" name="Picture 1" descr="A white letter on a black background&#10;&#10;Description automatically generated">
            <a:extLst>
              <a:ext uri="{FF2B5EF4-FFF2-40B4-BE49-F238E27FC236}">
                <a16:creationId xmlns:a16="http://schemas.microsoft.com/office/drawing/2014/main" id="{04E3060E-1D7B-487E-7EE0-5D689818E4D8}"/>
              </a:ext>
            </a:extLst>
          </p:cNvPr>
          <p:cNvPicPr>
            <a:picLocks noChangeAspect="1"/>
          </p:cNvPicPr>
          <p:nvPr userDrawn="1"/>
        </p:nvPicPr>
        <p:blipFill>
          <a:blip r:embed="rId2"/>
          <a:stretch>
            <a:fillRect/>
          </a:stretch>
        </p:blipFill>
        <p:spPr>
          <a:xfrm>
            <a:off x="470453" y="6425523"/>
            <a:ext cx="747243" cy="230400"/>
          </a:xfrm>
          <a:prstGeom prst="rect">
            <a:avLst/>
          </a:prstGeom>
        </p:spPr>
      </p:pic>
      <p:pic>
        <p:nvPicPr>
          <p:cNvPr id="5" name="Picture 4" descr="A pink letter on a black background&#10;&#10;Description automatically generated">
            <a:extLst>
              <a:ext uri="{FF2B5EF4-FFF2-40B4-BE49-F238E27FC236}">
                <a16:creationId xmlns:a16="http://schemas.microsoft.com/office/drawing/2014/main" id="{0B3F4E25-6E49-3F96-7FFB-E2EC9752D81C}"/>
              </a:ext>
            </a:extLst>
          </p:cNvPr>
          <p:cNvPicPr>
            <a:picLocks noChangeAspect="1"/>
          </p:cNvPicPr>
          <p:nvPr userDrawn="1"/>
        </p:nvPicPr>
        <p:blipFill>
          <a:blip r:embed="rId3"/>
          <a:stretch>
            <a:fillRect/>
          </a:stretch>
        </p:blipFill>
        <p:spPr>
          <a:xfrm>
            <a:off x="470454" y="6419655"/>
            <a:ext cx="747247" cy="230401"/>
          </a:xfrm>
          <a:prstGeom prst="rect">
            <a:avLst/>
          </a:prstGeom>
        </p:spPr>
      </p:pic>
      <p:sp>
        <p:nvSpPr>
          <p:cNvPr id="6" name="Date Placeholder 8">
            <a:extLst>
              <a:ext uri="{FF2B5EF4-FFF2-40B4-BE49-F238E27FC236}">
                <a16:creationId xmlns:a16="http://schemas.microsoft.com/office/drawing/2014/main" id="{9A871AB0-1725-E285-ED02-1E4305F087EE}"/>
              </a:ext>
            </a:extLst>
          </p:cNvPr>
          <p:cNvSpPr>
            <a:spLocks noGrp="1"/>
          </p:cNvSpPr>
          <p:nvPr>
            <p:ph type="dt" sz="half" idx="10"/>
          </p:nvPr>
        </p:nvSpPr>
        <p:spPr>
          <a:xfrm>
            <a:off x="1306996" y="6356350"/>
            <a:ext cx="3763617" cy="365125"/>
          </a:xfrm>
        </p:spPr>
        <p:txBody>
          <a:bodyPr/>
          <a:lstStyle>
            <a:lvl1pPr>
              <a:defRPr>
                <a:solidFill>
                  <a:srgbClr val="2E2C2B"/>
                </a:solidFill>
              </a:defRPr>
            </a:lvl1pPr>
          </a:lstStyle>
          <a:p>
            <a:r>
              <a:rPr lang="en-GB"/>
              <a:t>Scottish Action for Mental Health</a:t>
            </a:r>
            <a:endParaRPr lang="en-US"/>
          </a:p>
        </p:txBody>
      </p:sp>
      <p:sp>
        <p:nvSpPr>
          <p:cNvPr id="13" name="Subtitle 2">
            <a:extLst>
              <a:ext uri="{FF2B5EF4-FFF2-40B4-BE49-F238E27FC236}">
                <a16:creationId xmlns:a16="http://schemas.microsoft.com/office/drawing/2014/main" id="{327C6EF2-E888-6129-8EE2-28608016476C}"/>
              </a:ext>
            </a:extLst>
          </p:cNvPr>
          <p:cNvSpPr>
            <a:spLocks noGrp="1"/>
          </p:cNvSpPr>
          <p:nvPr>
            <p:ph type="subTitle" idx="1"/>
          </p:nvPr>
        </p:nvSpPr>
        <p:spPr>
          <a:xfrm>
            <a:off x="470453" y="1753359"/>
            <a:ext cx="5436705" cy="365125"/>
          </a:xfrm>
        </p:spPr>
        <p:txBody>
          <a:bodyPr>
            <a:normAutofit/>
          </a:bodyPr>
          <a:lstStyle>
            <a:lvl1pPr marL="0" indent="0" algn="l">
              <a:buNone/>
              <a:defRPr sz="1800" b="1" i="0">
                <a:solidFill>
                  <a:srgbClr val="2E2C2B"/>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4" name="Text Placeholder 9">
            <a:extLst>
              <a:ext uri="{FF2B5EF4-FFF2-40B4-BE49-F238E27FC236}">
                <a16:creationId xmlns:a16="http://schemas.microsoft.com/office/drawing/2014/main" id="{BA32B7FD-1874-FC2E-A8D7-AF5B98758921}"/>
              </a:ext>
            </a:extLst>
          </p:cNvPr>
          <p:cNvSpPr>
            <a:spLocks noGrp="1"/>
          </p:cNvSpPr>
          <p:nvPr>
            <p:ph type="body" sz="quarter" idx="13"/>
          </p:nvPr>
        </p:nvSpPr>
        <p:spPr>
          <a:xfrm>
            <a:off x="469901" y="2325688"/>
            <a:ext cx="4986130" cy="2803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3912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26D3B3-0B74-44A4-AF46-BAFA192A6DF8}"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99054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26D3B3-0B74-44A4-AF46-BAFA192A6DF8}"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98080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26D3B3-0B74-44A4-AF46-BAFA192A6DF8}"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38180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26D3B3-0B74-44A4-AF46-BAFA192A6DF8}" type="datetimeFigureOut">
              <a:rPr lang="en-GB" smtClean="0"/>
              <a:t>02/10/2025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356746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26D3B3-0B74-44A4-AF46-BAFA192A6DF8}" type="datetimeFigureOut">
              <a:rPr lang="en-GB" smtClean="0"/>
              <a:t>02/10/2025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151607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6D3B3-0B74-44A4-AF46-BAFA192A6DF8}" type="datetimeFigureOut">
              <a:rPr lang="en-GB" smtClean="0"/>
              <a:t>02/10/2025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297287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26D3B3-0B74-44A4-AF46-BAFA192A6DF8}"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266017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26D3B3-0B74-44A4-AF46-BAFA192A6DF8}"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339802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6D3B3-0B74-44A4-AF46-BAFA192A6DF8}" type="datetimeFigureOut">
              <a:rPr lang="en-GB" smtClean="0"/>
              <a:t>02/10/2025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7A059-446B-47AD-B267-F449D5DCE2C0}" type="slidenum">
              <a:rPr lang="en-GB" smtClean="0"/>
              <a:t>‹#›</a:t>
            </a:fld>
            <a:endParaRPr lang="en-GB"/>
          </a:p>
        </p:txBody>
      </p:sp>
    </p:spTree>
    <p:extLst>
      <p:ext uri="{BB962C8B-B14F-4D97-AF65-F5344CB8AC3E}">
        <p14:creationId xmlns:p14="http://schemas.microsoft.com/office/powerpoint/2010/main" val="3205148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18" Type="http://schemas.openxmlformats.org/officeDocument/2006/relationships/image" Target="../media/image41.svg"/><Relationship Id="rId26" Type="http://schemas.openxmlformats.org/officeDocument/2006/relationships/image" Target="../media/image49.sv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notesSlide" Target="../notesSlides/notesSlide9.xml"/><Relationship Id="rId16" Type="http://schemas.openxmlformats.org/officeDocument/2006/relationships/image" Target="../media/image39.svg"/><Relationship Id="rId20" Type="http://schemas.openxmlformats.org/officeDocument/2006/relationships/image" Target="../media/image43.svg"/><Relationship Id="rId29"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29.svg"/><Relationship Id="rId11" Type="http://schemas.openxmlformats.org/officeDocument/2006/relationships/image" Target="../media/image34.png"/><Relationship Id="rId24" Type="http://schemas.openxmlformats.org/officeDocument/2006/relationships/image" Target="../media/image47.sv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svg"/><Relationship Id="rId10" Type="http://schemas.openxmlformats.org/officeDocument/2006/relationships/image" Target="../media/image33.svg"/><Relationship Id="rId19" Type="http://schemas.openxmlformats.org/officeDocument/2006/relationships/image" Target="../media/image42.pn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 Id="rId22" Type="http://schemas.openxmlformats.org/officeDocument/2006/relationships/image" Target="../media/image45.svg"/><Relationship Id="rId27" Type="http://schemas.openxmlformats.org/officeDocument/2006/relationships/image" Target="../media/image50.png"/><Relationship Id="rId30" Type="http://schemas.openxmlformats.org/officeDocument/2006/relationships/image" Target="../media/image53.sv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51.sv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39.svg"/></Relationships>
</file>

<file path=ppt/slides/_rels/slide14.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18" Type="http://schemas.openxmlformats.org/officeDocument/2006/relationships/image" Target="../media/image41.svg"/><Relationship Id="rId26" Type="http://schemas.openxmlformats.org/officeDocument/2006/relationships/image" Target="../media/image49.sv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notesSlide" Target="../notesSlides/notesSlide13.xml"/><Relationship Id="rId16" Type="http://schemas.openxmlformats.org/officeDocument/2006/relationships/image" Target="../media/image39.svg"/><Relationship Id="rId20" Type="http://schemas.openxmlformats.org/officeDocument/2006/relationships/image" Target="../media/image43.svg"/><Relationship Id="rId29"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29.svg"/><Relationship Id="rId11" Type="http://schemas.openxmlformats.org/officeDocument/2006/relationships/image" Target="../media/image34.png"/><Relationship Id="rId24" Type="http://schemas.openxmlformats.org/officeDocument/2006/relationships/image" Target="../media/image47.sv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svg"/><Relationship Id="rId10" Type="http://schemas.openxmlformats.org/officeDocument/2006/relationships/image" Target="../media/image33.svg"/><Relationship Id="rId19" Type="http://schemas.openxmlformats.org/officeDocument/2006/relationships/image" Target="../media/image42.pn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 Id="rId22" Type="http://schemas.openxmlformats.org/officeDocument/2006/relationships/image" Target="../media/image45.svg"/><Relationship Id="rId27" Type="http://schemas.openxmlformats.org/officeDocument/2006/relationships/image" Target="../media/image50.png"/><Relationship Id="rId30" Type="http://schemas.openxmlformats.org/officeDocument/2006/relationships/image" Target="../media/image53.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5.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17.xml.rels><?xml version="1.0" encoding="UTF-8" standalone="yes"?>
<Relationships xmlns="http://schemas.openxmlformats.org/package/2006/relationships"><Relationship Id="rId3" Type="http://schemas.openxmlformats.org/officeDocument/2006/relationships/hyperlink" Target="http://www.crer.org.uk/"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mailto:Lucien@crer.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F144181-E385-7005-2CAC-70566843293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871C24-0DB5-9A58-BFCD-75C174E362C6}"/>
              </a:ext>
            </a:extLst>
          </p:cNvPr>
          <p:cNvSpPr>
            <a:spLocks noGrp="1"/>
          </p:cNvSpPr>
          <p:nvPr>
            <p:ph idx="1"/>
          </p:nvPr>
        </p:nvSpPr>
        <p:spPr/>
        <p:txBody>
          <a:bodyPr vert="horz" lIns="91440" tIns="45720" rIns="91440" bIns="45720" rtlCol="0" anchor="t">
            <a:normAutofit fontScale="92500" lnSpcReduction="20000"/>
          </a:bodyPr>
          <a:lstStyle/>
          <a:p>
            <a:pPr marL="0" indent="0" algn="ctr">
              <a:buNone/>
            </a:pPr>
            <a:r>
              <a:rPr lang="en-GB" sz="6600" b="1">
                <a:latin typeface="Open Sans"/>
                <a:ea typeface="+mn-lt"/>
                <a:cs typeface="+mn-lt"/>
              </a:rPr>
              <a:t>Session 2</a:t>
            </a:r>
            <a:endParaRPr lang="en-GB" sz="6600" b="1">
              <a:latin typeface="Open Sans"/>
              <a:ea typeface="Calibri"/>
              <a:cs typeface="Calibri"/>
            </a:endParaRPr>
          </a:p>
          <a:p>
            <a:pPr marL="0" indent="0" algn="ctr">
              <a:buNone/>
            </a:pPr>
            <a:r>
              <a:rPr lang="en-GB" sz="6600">
                <a:ea typeface="+mn-lt"/>
                <a:cs typeface="+mn-lt"/>
              </a:rPr>
              <a:t>Systemic Racism and Mental Health Stigma</a:t>
            </a:r>
            <a:endParaRPr lang="en-GB" sz="660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GB" sz="6600">
              <a:latin typeface="Calibri"/>
              <a:ea typeface="+mn-lt"/>
              <a:cs typeface="+mn-lt"/>
            </a:endParaRPr>
          </a:p>
          <a:p>
            <a:pPr marL="0" indent="0" algn="ctr">
              <a:buNone/>
            </a:pPr>
            <a:r>
              <a:rPr lang="en-GB" sz="3600">
                <a:latin typeface="Open Sans"/>
                <a:ea typeface="+mn-lt"/>
                <a:cs typeface="+mn-lt"/>
              </a:rPr>
              <a:t>Lucien Staddon Foster</a:t>
            </a:r>
            <a:endParaRPr lang="en-GB" sz="3600">
              <a:latin typeface="Open Sans"/>
              <a:ea typeface="Calibri"/>
              <a:cs typeface="Calibri"/>
            </a:endParaRPr>
          </a:p>
          <a:p>
            <a:pPr marL="0" indent="0" algn="ctr">
              <a:buNone/>
            </a:pPr>
            <a:r>
              <a:rPr lang="en-GB" sz="3600">
                <a:latin typeface="Open Sans"/>
                <a:ea typeface="+mn-lt"/>
                <a:cs typeface="+mn-lt"/>
              </a:rPr>
              <a:t>Coalition for Racial Equality and Rights (CRER) </a:t>
            </a:r>
            <a:endParaRPr lang="en-GB" sz="36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45450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35BBD-01AE-9680-617E-4F92A71C7BF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81BB203-3C46-5868-51BF-CD33164D1E54}"/>
              </a:ext>
            </a:extLst>
          </p:cNvPr>
          <p:cNvSpPr/>
          <p:nvPr/>
        </p:nvSpPr>
        <p:spPr>
          <a:xfrm>
            <a:off x="0" y="6542468"/>
            <a:ext cx="12192000" cy="315532"/>
          </a:xfrm>
          <a:prstGeom prst="rect">
            <a:avLst/>
          </a:prstGeom>
          <a:solidFill>
            <a:srgbClr val="E49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TextBox 13">
            <a:extLst>
              <a:ext uri="{FF2B5EF4-FFF2-40B4-BE49-F238E27FC236}">
                <a16:creationId xmlns:a16="http://schemas.microsoft.com/office/drawing/2014/main" id="{459F9D76-0BB7-CC74-6624-A0AB180A6512}"/>
              </a:ext>
            </a:extLst>
          </p:cNvPr>
          <p:cNvSpPr txBox="1"/>
          <p:nvPr/>
        </p:nvSpPr>
        <p:spPr>
          <a:xfrm>
            <a:off x="535518" y="714557"/>
            <a:ext cx="2518397" cy="1077218"/>
          </a:xfrm>
          <a:prstGeom prst="rect">
            <a:avLst/>
          </a:prstGeom>
          <a:noFill/>
        </p:spPr>
        <p:txBody>
          <a:bodyPr wrap="square" rtlCol="0">
            <a:spAutoFit/>
          </a:bodyPr>
          <a:lstStyle/>
          <a:p>
            <a:r>
              <a:rPr lang="en-GB" sz="3200" b="1" noProof="0">
                <a:latin typeface="TT Octosquares Cond DemiBold" panose="02010001040000080307" pitchFamily="2" charset="0"/>
              </a:rPr>
              <a:t>Interpersonal and social:</a:t>
            </a:r>
          </a:p>
        </p:txBody>
      </p:sp>
      <p:sp>
        <p:nvSpPr>
          <p:cNvPr id="15" name="TextBox 14">
            <a:extLst>
              <a:ext uri="{FF2B5EF4-FFF2-40B4-BE49-F238E27FC236}">
                <a16:creationId xmlns:a16="http://schemas.microsoft.com/office/drawing/2014/main" id="{91E449B4-90B7-442B-ED18-75DB8B0948E7}"/>
              </a:ext>
            </a:extLst>
          </p:cNvPr>
          <p:cNvSpPr txBox="1"/>
          <p:nvPr/>
        </p:nvSpPr>
        <p:spPr>
          <a:xfrm>
            <a:off x="535518" y="2684964"/>
            <a:ext cx="2517431" cy="584775"/>
          </a:xfrm>
          <a:prstGeom prst="rect">
            <a:avLst/>
          </a:prstGeom>
          <a:noFill/>
        </p:spPr>
        <p:txBody>
          <a:bodyPr wrap="square" rtlCol="0">
            <a:spAutoFit/>
          </a:bodyPr>
          <a:lstStyle/>
          <a:p>
            <a:r>
              <a:rPr lang="en-GB" sz="3200" b="1" noProof="0">
                <a:latin typeface="TT Octosquares Cond DemiBold" panose="02010001040000080307" pitchFamily="2" charset="0"/>
              </a:rPr>
              <a:t>Institutional:</a:t>
            </a:r>
          </a:p>
        </p:txBody>
      </p:sp>
      <p:sp>
        <p:nvSpPr>
          <p:cNvPr id="16" name="TextBox 15">
            <a:extLst>
              <a:ext uri="{FF2B5EF4-FFF2-40B4-BE49-F238E27FC236}">
                <a16:creationId xmlns:a16="http://schemas.microsoft.com/office/drawing/2014/main" id="{F8C25926-5AF0-C034-C3CC-1C63F1626B79}"/>
              </a:ext>
            </a:extLst>
          </p:cNvPr>
          <p:cNvSpPr txBox="1"/>
          <p:nvPr/>
        </p:nvSpPr>
        <p:spPr>
          <a:xfrm>
            <a:off x="535518" y="4682708"/>
            <a:ext cx="2012089" cy="584775"/>
          </a:xfrm>
          <a:prstGeom prst="rect">
            <a:avLst/>
          </a:prstGeom>
          <a:noFill/>
        </p:spPr>
        <p:txBody>
          <a:bodyPr wrap="none" rtlCol="0">
            <a:spAutoFit/>
          </a:bodyPr>
          <a:lstStyle/>
          <a:p>
            <a:r>
              <a:rPr lang="en-GB" sz="3200" b="1" noProof="0">
                <a:latin typeface="TT Octosquares Cond DemiBold" panose="02010001040000080307" pitchFamily="2" charset="0"/>
              </a:rPr>
              <a:t>Structural:</a:t>
            </a:r>
          </a:p>
        </p:txBody>
      </p:sp>
      <p:sp>
        <p:nvSpPr>
          <p:cNvPr id="3" name="TextBox 2">
            <a:extLst>
              <a:ext uri="{FF2B5EF4-FFF2-40B4-BE49-F238E27FC236}">
                <a16:creationId xmlns:a16="http://schemas.microsoft.com/office/drawing/2014/main" id="{6942AC0B-7F8B-3160-BDA1-5A7EF0466F75}"/>
              </a:ext>
            </a:extLst>
          </p:cNvPr>
          <p:cNvSpPr txBox="1"/>
          <p:nvPr/>
        </p:nvSpPr>
        <p:spPr>
          <a:xfrm>
            <a:off x="10121695" y="834405"/>
            <a:ext cx="1679456" cy="830997"/>
          </a:xfrm>
          <a:prstGeom prst="rect">
            <a:avLst/>
          </a:prstGeom>
          <a:noFill/>
        </p:spPr>
        <p:txBody>
          <a:bodyPr wrap="square" rtlCol="0">
            <a:spAutoFit/>
          </a:bodyPr>
          <a:lstStyle/>
          <a:p>
            <a:pPr algn="ctr"/>
            <a:r>
              <a:rPr lang="en-GB" sz="1600" b="1" noProof="0">
                <a:solidFill>
                  <a:srgbClr val="506051"/>
                </a:solidFill>
                <a:latin typeface="Barlow" panose="00000500000000000000" pitchFamily="2" charset="0"/>
              </a:rPr>
              <a:t>The dominant assumption only recognises this</a:t>
            </a:r>
          </a:p>
        </p:txBody>
      </p:sp>
      <p:grpSp>
        <p:nvGrpSpPr>
          <p:cNvPr id="6" name="Group 5">
            <a:extLst>
              <a:ext uri="{FF2B5EF4-FFF2-40B4-BE49-F238E27FC236}">
                <a16:creationId xmlns:a16="http://schemas.microsoft.com/office/drawing/2014/main" id="{24B278B7-164B-40C8-638A-8DB099DDCF6F}"/>
              </a:ext>
            </a:extLst>
          </p:cNvPr>
          <p:cNvGrpSpPr/>
          <p:nvPr/>
        </p:nvGrpSpPr>
        <p:grpSpPr>
          <a:xfrm>
            <a:off x="8648263" y="298450"/>
            <a:ext cx="1369248" cy="1869017"/>
            <a:chOff x="8693292" y="546693"/>
            <a:chExt cx="1369248" cy="1032232"/>
          </a:xfrm>
        </p:grpSpPr>
        <p:sp>
          <p:nvSpPr>
            <p:cNvPr id="2" name="Right Bracket 1">
              <a:extLst>
                <a:ext uri="{FF2B5EF4-FFF2-40B4-BE49-F238E27FC236}">
                  <a16:creationId xmlns:a16="http://schemas.microsoft.com/office/drawing/2014/main" id="{A09CF22C-AD24-9DF7-2BC1-73CB5EE931B8}"/>
                </a:ext>
              </a:extLst>
            </p:cNvPr>
            <p:cNvSpPr/>
            <p:nvPr/>
          </p:nvSpPr>
          <p:spPr>
            <a:xfrm>
              <a:off x="9697750" y="550771"/>
              <a:ext cx="364790" cy="1028154"/>
            </a:xfrm>
            <a:prstGeom prst="rightBracket">
              <a:avLst>
                <a:gd name="adj" fmla="val 0"/>
              </a:avLst>
            </a:prstGeom>
            <a:ln w="38100">
              <a:solidFill>
                <a:srgbClr val="50605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a:solidFill>
                  <a:srgbClr val="E33B5A"/>
                </a:solidFill>
              </a:endParaRPr>
            </a:p>
          </p:txBody>
        </p:sp>
        <p:sp>
          <p:nvSpPr>
            <p:cNvPr id="5" name="Right Bracket 4">
              <a:extLst>
                <a:ext uri="{FF2B5EF4-FFF2-40B4-BE49-F238E27FC236}">
                  <a16:creationId xmlns:a16="http://schemas.microsoft.com/office/drawing/2014/main" id="{622B994B-BB56-F1D2-0C83-856D94144424}"/>
                </a:ext>
              </a:extLst>
            </p:cNvPr>
            <p:cNvSpPr/>
            <p:nvPr/>
          </p:nvSpPr>
          <p:spPr>
            <a:xfrm flipH="1">
              <a:off x="8693292" y="546693"/>
              <a:ext cx="364790" cy="1028154"/>
            </a:xfrm>
            <a:prstGeom prst="rightBracket">
              <a:avLst>
                <a:gd name="adj" fmla="val 0"/>
              </a:avLst>
            </a:prstGeom>
            <a:ln w="38100">
              <a:solidFill>
                <a:srgbClr val="50605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a:solidFill>
                  <a:srgbClr val="E33B5A"/>
                </a:solidFill>
              </a:endParaRPr>
            </a:p>
          </p:txBody>
        </p:sp>
      </p:grpSp>
      <p:sp>
        <p:nvSpPr>
          <p:cNvPr id="7" name="TextBox 6">
            <a:extLst>
              <a:ext uri="{FF2B5EF4-FFF2-40B4-BE49-F238E27FC236}">
                <a16:creationId xmlns:a16="http://schemas.microsoft.com/office/drawing/2014/main" id="{FC1F6F27-5594-2668-DB08-1FC7313BFF74}"/>
              </a:ext>
            </a:extLst>
          </p:cNvPr>
          <p:cNvSpPr txBox="1"/>
          <p:nvPr/>
        </p:nvSpPr>
        <p:spPr>
          <a:xfrm>
            <a:off x="59266" y="6144535"/>
            <a:ext cx="4649101" cy="338554"/>
          </a:xfrm>
          <a:prstGeom prst="rect">
            <a:avLst/>
          </a:prstGeom>
          <a:noFill/>
        </p:spPr>
        <p:txBody>
          <a:bodyPr wrap="square" rtlCol="0">
            <a:spAutoFit/>
          </a:bodyPr>
          <a:lstStyle/>
          <a:p>
            <a:r>
              <a:rPr lang="en-GB" sz="1600" noProof="0"/>
              <a:t>This systems map does not intend to be exhaustive</a:t>
            </a:r>
          </a:p>
        </p:txBody>
      </p:sp>
      <p:grpSp>
        <p:nvGrpSpPr>
          <p:cNvPr id="4" name="Group 3">
            <a:extLst>
              <a:ext uri="{FF2B5EF4-FFF2-40B4-BE49-F238E27FC236}">
                <a16:creationId xmlns:a16="http://schemas.microsoft.com/office/drawing/2014/main" id="{54D85255-9ECE-E686-76F1-922C04C7F1CF}"/>
              </a:ext>
            </a:extLst>
          </p:cNvPr>
          <p:cNvGrpSpPr/>
          <p:nvPr/>
        </p:nvGrpSpPr>
        <p:grpSpPr>
          <a:xfrm>
            <a:off x="3282279" y="2428864"/>
            <a:ext cx="8326038" cy="1552648"/>
            <a:chOff x="3282279" y="2428864"/>
            <a:chExt cx="8326038" cy="1552648"/>
          </a:xfrm>
        </p:grpSpPr>
        <p:sp>
          <p:nvSpPr>
            <p:cNvPr id="26" name="Oval 25">
              <a:extLst>
                <a:ext uri="{FF2B5EF4-FFF2-40B4-BE49-F238E27FC236}">
                  <a16:creationId xmlns:a16="http://schemas.microsoft.com/office/drawing/2014/main" id="{F49A10A7-0E44-0B97-4593-256E5D2F2839}"/>
                </a:ext>
              </a:extLst>
            </p:cNvPr>
            <p:cNvSpPr/>
            <p:nvPr/>
          </p:nvSpPr>
          <p:spPr>
            <a:xfrm>
              <a:off x="3696461" y="2443074"/>
              <a:ext cx="914400" cy="914400"/>
            </a:xfrm>
            <a:prstGeom prst="ellipse">
              <a:avLst/>
            </a:prstGeom>
            <a:solidFill>
              <a:srgbClr val="5060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7" name="TextBox 26">
              <a:extLst>
                <a:ext uri="{FF2B5EF4-FFF2-40B4-BE49-F238E27FC236}">
                  <a16:creationId xmlns:a16="http://schemas.microsoft.com/office/drawing/2014/main" id="{CC248F3E-F69C-3E0F-7531-FDF1254B022B}"/>
                </a:ext>
              </a:extLst>
            </p:cNvPr>
            <p:cNvSpPr txBox="1"/>
            <p:nvPr/>
          </p:nvSpPr>
          <p:spPr>
            <a:xfrm>
              <a:off x="3282279" y="3396737"/>
              <a:ext cx="1742785" cy="584775"/>
            </a:xfrm>
            <a:prstGeom prst="rect">
              <a:avLst/>
            </a:prstGeom>
            <a:noFill/>
          </p:spPr>
          <p:txBody>
            <a:bodyPr wrap="none" rtlCol="0">
              <a:spAutoFit/>
            </a:bodyPr>
            <a:lstStyle/>
            <a:p>
              <a:pPr algn="ctr"/>
              <a:r>
                <a:rPr lang="en-GB" sz="1600" b="1" noProof="0">
                  <a:latin typeface="Barlow" panose="00000500000000000000" pitchFamily="2" charset="0"/>
                </a:rPr>
                <a:t>Disproportionate</a:t>
              </a:r>
              <a:br>
                <a:rPr lang="en-GB" sz="1600" b="1" noProof="0">
                  <a:latin typeface="Barlow" panose="00000500000000000000" pitchFamily="2" charset="0"/>
                </a:rPr>
              </a:br>
              <a:r>
                <a:rPr lang="en-GB" sz="1600" b="1" noProof="0">
                  <a:latin typeface="Barlow" panose="00000500000000000000" pitchFamily="2" charset="0"/>
                </a:rPr>
                <a:t>detention</a:t>
              </a:r>
            </a:p>
          </p:txBody>
        </p:sp>
        <p:sp>
          <p:nvSpPr>
            <p:cNvPr id="37" name="Oval 36">
              <a:extLst>
                <a:ext uri="{FF2B5EF4-FFF2-40B4-BE49-F238E27FC236}">
                  <a16:creationId xmlns:a16="http://schemas.microsoft.com/office/drawing/2014/main" id="{FFE1FDF6-F26F-4886-FA49-FA44B3CFBE45}"/>
                </a:ext>
              </a:extLst>
            </p:cNvPr>
            <p:cNvSpPr/>
            <p:nvPr/>
          </p:nvSpPr>
          <p:spPr>
            <a:xfrm>
              <a:off x="5469693" y="2434241"/>
              <a:ext cx="914400" cy="914400"/>
            </a:xfrm>
            <a:prstGeom prst="ellipse">
              <a:avLst/>
            </a:prstGeom>
            <a:solidFill>
              <a:srgbClr val="5060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8" name="TextBox 37">
              <a:extLst>
                <a:ext uri="{FF2B5EF4-FFF2-40B4-BE49-F238E27FC236}">
                  <a16:creationId xmlns:a16="http://schemas.microsoft.com/office/drawing/2014/main" id="{F1479A56-AD33-6092-BDA9-59C2B0436E61}"/>
                </a:ext>
              </a:extLst>
            </p:cNvPr>
            <p:cNvSpPr txBox="1"/>
            <p:nvPr/>
          </p:nvSpPr>
          <p:spPr>
            <a:xfrm>
              <a:off x="5429810" y="3387904"/>
              <a:ext cx="994182" cy="584775"/>
            </a:xfrm>
            <a:prstGeom prst="rect">
              <a:avLst/>
            </a:prstGeom>
            <a:noFill/>
          </p:spPr>
          <p:txBody>
            <a:bodyPr wrap="none" rtlCol="0">
              <a:spAutoFit/>
            </a:bodyPr>
            <a:lstStyle/>
            <a:p>
              <a:pPr algn="ctr"/>
              <a:r>
                <a:rPr lang="en-GB" sz="1600" b="1" noProof="0">
                  <a:latin typeface="Barlow" panose="00000500000000000000" pitchFamily="2" charset="0"/>
                </a:rPr>
                <a:t>Stop and</a:t>
              </a:r>
              <a:br>
                <a:rPr lang="en-GB" sz="1600" b="1" noProof="0">
                  <a:latin typeface="Barlow" panose="00000500000000000000" pitchFamily="2" charset="0"/>
                </a:rPr>
              </a:br>
              <a:r>
                <a:rPr lang="en-GB" sz="1600" b="1" noProof="0">
                  <a:latin typeface="Barlow" panose="00000500000000000000" pitchFamily="2" charset="0"/>
                </a:rPr>
                <a:t>Search</a:t>
              </a:r>
            </a:p>
          </p:txBody>
        </p:sp>
        <p:sp>
          <p:nvSpPr>
            <p:cNvPr id="44" name="Oval 43">
              <a:extLst>
                <a:ext uri="{FF2B5EF4-FFF2-40B4-BE49-F238E27FC236}">
                  <a16:creationId xmlns:a16="http://schemas.microsoft.com/office/drawing/2014/main" id="{EC23041F-FDB6-D3DF-3E02-E458E2FA93AE}"/>
                </a:ext>
              </a:extLst>
            </p:cNvPr>
            <p:cNvSpPr/>
            <p:nvPr/>
          </p:nvSpPr>
          <p:spPr>
            <a:xfrm>
              <a:off x="7176009" y="2443074"/>
              <a:ext cx="914400" cy="914400"/>
            </a:xfrm>
            <a:prstGeom prst="ellipse">
              <a:avLst/>
            </a:prstGeom>
            <a:solidFill>
              <a:srgbClr val="5060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TextBox 44">
              <a:extLst>
                <a:ext uri="{FF2B5EF4-FFF2-40B4-BE49-F238E27FC236}">
                  <a16:creationId xmlns:a16="http://schemas.microsoft.com/office/drawing/2014/main" id="{8C55AC1F-AB5E-185B-7BDB-28CD6348B160}"/>
                </a:ext>
              </a:extLst>
            </p:cNvPr>
            <p:cNvSpPr txBox="1"/>
            <p:nvPr/>
          </p:nvSpPr>
          <p:spPr>
            <a:xfrm>
              <a:off x="7048767" y="3396737"/>
              <a:ext cx="1168910" cy="584775"/>
            </a:xfrm>
            <a:prstGeom prst="rect">
              <a:avLst/>
            </a:prstGeom>
            <a:noFill/>
          </p:spPr>
          <p:txBody>
            <a:bodyPr wrap="none" rtlCol="0">
              <a:spAutoFit/>
            </a:bodyPr>
            <a:lstStyle/>
            <a:p>
              <a:pPr algn="ctr"/>
              <a:r>
                <a:rPr lang="en-GB" sz="1600" b="1" noProof="0">
                  <a:latin typeface="Barlow" panose="00000500000000000000" pitchFamily="2" charset="0"/>
                </a:rPr>
                <a:t>Access to</a:t>
              </a:r>
              <a:br>
                <a:rPr lang="en-GB" sz="1600" b="1" noProof="0">
                  <a:latin typeface="Barlow" panose="00000500000000000000" pitchFamily="2" charset="0"/>
                </a:rPr>
              </a:br>
              <a:r>
                <a:rPr lang="en-GB" sz="1600" b="1" noProof="0">
                  <a:latin typeface="Barlow" panose="00000500000000000000" pitchFamily="2" charset="0"/>
                </a:rPr>
                <a:t>healthcare</a:t>
              </a:r>
            </a:p>
          </p:txBody>
        </p:sp>
        <p:sp>
          <p:nvSpPr>
            <p:cNvPr id="89" name="Oval 88">
              <a:extLst>
                <a:ext uri="{FF2B5EF4-FFF2-40B4-BE49-F238E27FC236}">
                  <a16:creationId xmlns:a16="http://schemas.microsoft.com/office/drawing/2014/main" id="{D18CDC84-EAC5-2C8B-1287-9D1DB7217563}"/>
                </a:ext>
              </a:extLst>
            </p:cNvPr>
            <p:cNvSpPr/>
            <p:nvPr/>
          </p:nvSpPr>
          <p:spPr>
            <a:xfrm>
              <a:off x="8875687" y="2431077"/>
              <a:ext cx="914400" cy="914400"/>
            </a:xfrm>
            <a:prstGeom prst="ellipse">
              <a:avLst/>
            </a:prstGeom>
            <a:solidFill>
              <a:srgbClr val="5060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TextBox 89">
              <a:extLst>
                <a:ext uri="{FF2B5EF4-FFF2-40B4-BE49-F238E27FC236}">
                  <a16:creationId xmlns:a16="http://schemas.microsoft.com/office/drawing/2014/main" id="{8E15943B-DFA0-EA5E-451E-A0827F585C0B}"/>
                </a:ext>
              </a:extLst>
            </p:cNvPr>
            <p:cNvSpPr txBox="1"/>
            <p:nvPr/>
          </p:nvSpPr>
          <p:spPr>
            <a:xfrm>
              <a:off x="8689934" y="3384740"/>
              <a:ext cx="1285929" cy="584775"/>
            </a:xfrm>
            <a:prstGeom prst="rect">
              <a:avLst/>
            </a:prstGeom>
            <a:noFill/>
          </p:spPr>
          <p:txBody>
            <a:bodyPr wrap="none" rtlCol="0">
              <a:spAutoFit/>
            </a:bodyPr>
            <a:lstStyle/>
            <a:p>
              <a:pPr algn="ctr"/>
              <a:r>
                <a:rPr lang="en-GB" sz="1600" b="1" noProof="0">
                  <a:latin typeface="Barlow" panose="00000500000000000000" pitchFamily="2" charset="0"/>
                </a:rPr>
                <a:t>Language &amp;</a:t>
              </a:r>
              <a:br>
                <a:rPr lang="en-GB" sz="1600" b="1" noProof="0">
                  <a:latin typeface="Barlow" panose="00000500000000000000" pitchFamily="2" charset="0"/>
                </a:rPr>
              </a:br>
              <a:r>
                <a:rPr lang="en-GB" sz="1600" b="1" noProof="0">
                  <a:latin typeface="Barlow" panose="00000500000000000000" pitchFamily="2" charset="0"/>
                </a:rPr>
                <a:t>terminology</a:t>
              </a:r>
            </a:p>
          </p:txBody>
        </p:sp>
        <p:sp>
          <p:nvSpPr>
            <p:cNvPr id="115" name="Oval 114">
              <a:extLst>
                <a:ext uri="{FF2B5EF4-FFF2-40B4-BE49-F238E27FC236}">
                  <a16:creationId xmlns:a16="http://schemas.microsoft.com/office/drawing/2014/main" id="{7ED7F62A-ED21-6D12-1CC7-49750FD0A651}"/>
                </a:ext>
              </a:extLst>
            </p:cNvPr>
            <p:cNvSpPr/>
            <p:nvPr/>
          </p:nvSpPr>
          <p:spPr>
            <a:xfrm>
              <a:off x="10542603" y="2428864"/>
              <a:ext cx="914400" cy="914400"/>
            </a:xfrm>
            <a:prstGeom prst="ellipse">
              <a:avLst/>
            </a:prstGeom>
            <a:solidFill>
              <a:srgbClr val="5060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6" name="TextBox 115">
              <a:extLst>
                <a:ext uri="{FF2B5EF4-FFF2-40B4-BE49-F238E27FC236}">
                  <a16:creationId xmlns:a16="http://schemas.microsoft.com/office/drawing/2014/main" id="{ECC7205A-862C-5B27-1A84-D049D31817E7}"/>
                </a:ext>
              </a:extLst>
            </p:cNvPr>
            <p:cNvSpPr txBox="1"/>
            <p:nvPr/>
          </p:nvSpPr>
          <p:spPr>
            <a:xfrm>
              <a:off x="10391317" y="3382527"/>
              <a:ext cx="1217000" cy="584775"/>
            </a:xfrm>
            <a:prstGeom prst="rect">
              <a:avLst/>
            </a:prstGeom>
            <a:noFill/>
          </p:spPr>
          <p:txBody>
            <a:bodyPr wrap="none" rtlCol="0">
              <a:spAutoFit/>
            </a:bodyPr>
            <a:lstStyle/>
            <a:p>
              <a:pPr algn="ctr"/>
              <a:r>
                <a:rPr lang="en-GB" sz="1600" b="1" noProof="0">
                  <a:latin typeface="Barlow" panose="00000500000000000000" pitchFamily="2" charset="0"/>
                </a:rPr>
                <a:t>Inadequate</a:t>
              </a:r>
              <a:br>
                <a:rPr lang="en-GB" sz="1600" b="1" noProof="0">
                  <a:latin typeface="Barlow" panose="00000500000000000000" pitchFamily="2" charset="0"/>
                </a:rPr>
              </a:br>
              <a:r>
                <a:rPr lang="en-GB" sz="1600" b="1" noProof="0">
                  <a:latin typeface="Barlow" panose="00000500000000000000" pitchFamily="2" charset="0"/>
                </a:rPr>
                <a:t>services</a:t>
              </a:r>
            </a:p>
          </p:txBody>
        </p:sp>
        <p:pic>
          <p:nvPicPr>
            <p:cNvPr id="119" name="Graphic 118" descr="Rating 1 Star with solid fill">
              <a:extLst>
                <a:ext uri="{FF2B5EF4-FFF2-40B4-BE49-F238E27FC236}">
                  <a16:creationId xmlns:a16="http://schemas.microsoft.com/office/drawing/2014/main" id="{149A6054-AD2C-87FE-84BC-3CF573C772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99250" y="2468633"/>
              <a:ext cx="801106" cy="801106"/>
            </a:xfrm>
            <a:prstGeom prst="rect">
              <a:avLst/>
            </a:prstGeom>
          </p:spPr>
        </p:pic>
        <p:pic>
          <p:nvPicPr>
            <p:cNvPr id="64" name="Graphic 63" descr="Heart with pulse with solid fill">
              <a:extLst>
                <a:ext uri="{FF2B5EF4-FFF2-40B4-BE49-F238E27FC236}">
                  <a16:creationId xmlns:a16="http://schemas.microsoft.com/office/drawing/2014/main" id="{AA28CA86-1FAC-76B4-B576-57116D2354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01121" y="2509510"/>
              <a:ext cx="857538" cy="857538"/>
            </a:xfrm>
            <a:prstGeom prst="rect">
              <a:avLst/>
            </a:prstGeom>
          </p:spPr>
        </p:pic>
        <p:pic>
          <p:nvPicPr>
            <p:cNvPr id="11" name="Graphic 10" descr="Police male with solid fill">
              <a:extLst>
                <a:ext uri="{FF2B5EF4-FFF2-40B4-BE49-F238E27FC236}">
                  <a16:creationId xmlns:a16="http://schemas.microsoft.com/office/drawing/2014/main" id="{A3D2A723-7240-DBE4-5E99-0F5959766D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16415" y="2576969"/>
              <a:ext cx="626400" cy="626400"/>
            </a:xfrm>
            <a:prstGeom prst="rect">
              <a:avLst/>
            </a:prstGeom>
          </p:spPr>
        </p:pic>
        <p:pic>
          <p:nvPicPr>
            <p:cNvPr id="31" name="Graphic 30" descr="Court with solid fill">
              <a:extLst>
                <a:ext uri="{FF2B5EF4-FFF2-40B4-BE49-F238E27FC236}">
                  <a16:creationId xmlns:a16="http://schemas.microsoft.com/office/drawing/2014/main" id="{D567DA73-8C5F-95C0-3871-505F10CB0F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14726" y="2542816"/>
              <a:ext cx="673375" cy="673375"/>
            </a:xfrm>
            <a:prstGeom prst="rect">
              <a:avLst/>
            </a:prstGeom>
          </p:spPr>
        </p:pic>
        <p:pic>
          <p:nvPicPr>
            <p:cNvPr id="33" name="Graphic 32" descr="Chat with solid fill">
              <a:extLst>
                <a:ext uri="{FF2B5EF4-FFF2-40B4-BE49-F238E27FC236}">
                  <a16:creationId xmlns:a16="http://schemas.microsoft.com/office/drawing/2014/main" id="{384F93F3-1852-AD3D-3E58-4CB53BAA14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70386" y="2576969"/>
              <a:ext cx="682335" cy="682335"/>
            </a:xfrm>
            <a:prstGeom prst="rect">
              <a:avLst/>
            </a:prstGeom>
          </p:spPr>
        </p:pic>
      </p:grpSp>
      <p:grpSp>
        <p:nvGrpSpPr>
          <p:cNvPr id="8" name="Group 7">
            <a:extLst>
              <a:ext uri="{FF2B5EF4-FFF2-40B4-BE49-F238E27FC236}">
                <a16:creationId xmlns:a16="http://schemas.microsoft.com/office/drawing/2014/main" id="{A22D0D4A-1C84-C18D-E4F1-5D71333997F9}"/>
              </a:ext>
            </a:extLst>
          </p:cNvPr>
          <p:cNvGrpSpPr/>
          <p:nvPr/>
        </p:nvGrpSpPr>
        <p:grpSpPr>
          <a:xfrm>
            <a:off x="3582739" y="4313820"/>
            <a:ext cx="8073743" cy="1543001"/>
            <a:chOff x="3582739" y="4313820"/>
            <a:chExt cx="8073743" cy="1543001"/>
          </a:xfrm>
        </p:grpSpPr>
        <p:sp>
          <p:nvSpPr>
            <p:cNvPr id="73" name="Oval 72">
              <a:extLst>
                <a:ext uri="{FF2B5EF4-FFF2-40B4-BE49-F238E27FC236}">
                  <a16:creationId xmlns:a16="http://schemas.microsoft.com/office/drawing/2014/main" id="{0248E1BB-4876-E897-B150-8B1CE83C837D}"/>
                </a:ext>
              </a:extLst>
            </p:cNvPr>
            <p:cNvSpPr/>
            <p:nvPr/>
          </p:nvSpPr>
          <p:spPr>
            <a:xfrm>
              <a:off x="8860443" y="4313820"/>
              <a:ext cx="914400" cy="914400"/>
            </a:xfrm>
            <a:prstGeom prst="ellipse">
              <a:avLst/>
            </a:prstGeom>
            <a:solidFill>
              <a:srgbClr val="E33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TextBox 73">
              <a:extLst>
                <a:ext uri="{FF2B5EF4-FFF2-40B4-BE49-F238E27FC236}">
                  <a16:creationId xmlns:a16="http://schemas.microsoft.com/office/drawing/2014/main" id="{36E9058B-D89F-2C0C-D43D-498532890019}"/>
                </a:ext>
              </a:extLst>
            </p:cNvPr>
            <p:cNvSpPr txBox="1"/>
            <p:nvPr/>
          </p:nvSpPr>
          <p:spPr>
            <a:xfrm>
              <a:off x="8828580" y="5267483"/>
              <a:ext cx="978153" cy="584775"/>
            </a:xfrm>
            <a:prstGeom prst="rect">
              <a:avLst/>
            </a:prstGeom>
            <a:noFill/>
          </p:spPr>
          <p:txBody>
            <a:bodyPr wrap="none" rtlCol="0">
              <a:spAutoFit/>
            </a:bodyPr>
            <a:lstStyle/>
            <a:p>
              <a:pPr algn="ctr"/>
              <a:r>
                <a:rPr lang="en-GB" sz="1600" b="1" noProof="0">
                  <a:latin typeface="Barlow" panose="00000500000000000000" pitchFamily="2" charset="0"/>
                </a:rPr>
                <a:t>Cultural</a:t>
              </a:r>
              <a:br>
                <a:rPr lang="en-GB" sz="1600" b="1" noProof="0">
                  <a:latin typeface="Barlow" panose="00000500000000000000" pitchFamily="2" charset="0"/>
                </a:rPr>
              </a:br>
              <a:r>
                <a:rPr lang="en-GB" sz="1600" b="1" noProof="0">
                  <a:latin typeface="Barlow" panose="00000500000000000000" pitchFamily="2" charset="0"/>
                </a:rPr>
                <a:t>distance</a:t>
              </a:r>
            </a:p>
          </p:txBody>
        </p:sp>
        <p:sp>
          <p:nvSpPr>
            <p:cNvPr id="76" name="Oval 75">
              <a:extLst>
                <a:ext uri="{FF2B5EF4-FFF2-40B4-BE49-F238E27FC236}">
                  <a16:creationId xmlns:a16="http://schemas.microsoft.com/office/drawing/2014/main" id="{2AFAE3EA-3CF9-936F-0ABA-BC1EC56E8D6F}"/>
                </a:ext>
              </a:extLst>
            </p:cNvPr>
            <p:cNvSpPr/>
            <p:nvPr/>
          </p:nvSpPr>
          <p:spPr>
            <a:xfrm>
              <a:off x="7170415" y="4313820"/>
              <a:ext cx="914400" cy="914400"/>
            </a:xfrm>
            <a:prstGeom prst="ellipse">
              <a:avLst/>
            </a:prstGeom>
            <a:solidFill>
              <a:srgbClr val="E33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7" name="TextBox 76">
              <a:extLst>
                <a:ext uri="{FF2B5EF4-FFF2-40B4-BE49-F238E27FC236}">
                  <a16:creationId xmlns:a16="http://schemas.microsoft.com/office/drawing/2014/main" id="{EC38076F-ACFF-80CE-AC7E-B297643EF7EF}"/>
                </a:ext>
              </a:extLst>
            </p:cNvPr>
            <p:cNvSpPr txBox="1"/>
            <p:nvPr/>
          </p:nvSpPr>
          <p:spPr>
            <a:xfrm>
              <a:off x="6959816" y="5267483"/>
              <a:ext cx="1335622" cy="584775"/>
            </a:xfrm>
            <a:prstGeom prst="rect">
              <a:avLst/>
            </a:prstGeom>
            <a:noFill/>
          </p:spPr>
          <p:txBody>
            <a:bodyPr wrap="none" rtlCol="0">
              <a:spAutoFit/>
            </a:bodyPr>
            <a:lstStyle/>
            <a:p>
              <a:pPr algn="ctr"/>
              <a:r>
                <a:rPr lang="en-GB" sz="1600" b="1" noProof="0">
                  <a:latin typeface="Barlow" panose="00000500000000000000" pitchFamily="2" charset="0"/>
                </a:rPr>
                <a:t>Employment</a:t>
              </a:r>
              <a:br>
                <a:rPr lang="en-GB" sz="1600" b="1" noProof="0">
                  <a:latin typeface="Barlow" panose="00000500000000000000" pitchFamily="2" charset="0"/>
                </a:rPr>
              </a:br>
              <a:r>
                <a:rPr lang="en-GB" sz="1600" b="1" noProof="0">
                  <a:latin typeface="Barlow" panose="00000500000000000000" pitchFamily="2" charset="0"/>
                </a:rPr>
                <a:t>inequality</a:t>
              </a:r>
            </a:p>
          </p:txBody>
        </p:sp>
        <p:sp>
          <p:nvSpPr>
            <p:cNvPr id="79" name="Oval 78">
              <a:extLst>
                <a:ext uri="{FF2B5EF4-FFF2-40B4-BE49-F238E27FC236}">
                  <a16:creationId xmlns:a16="http://schemas.microsoft.com/office/drawing/2014/main" id="{A4CD8C9B-268E-AC05-3B80-C625E2F98CE6}"/>
                </a:ext>
              </a:extLst>
            </p:cNvPr>
            <p:cNvSpPr/>
            <p:nvPr/>
          </p:nvSpPr>
          <p:spPr>
            <a:xfrm>
              <a:off x="10545886" y="4315929"/>
              <a:ext cx="914400" cy="914400"/>
            </a:xfrm>
            <a:prstGeom prst="ellipse">
              <a:avLst/>
            </a:prstGeom>
            <a:solidFill>
              <a:srgbClr val="E33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TextBox 79">
              <a:extLst>
                <a:ext uri="{FF2B5EF4-FFF2-40B4-BE49-F238E27FC236}">
                  <a16:creationId xmlns:a16="http://schemas.microsoft.com/office/drawing/2014/main" id="{9471D1AF-7ED6-0853-C9BA-DC9C07E1185E}"/>
                </a:ext>
              </a:extLst>
            </p:cNvPr>
            <p:cNvSpPr txBox="1"/>
            <p:nvPr/>
          </p:nvSpPr>
          <p:spPr>
            <a:xfrm>
              <a:off x="10349713" y="5269592"/>
              <a:ext cx="1306769" cy="584775"/>
            </a:xfrm>
            <a:prstGeom prst="rect">
              <a:avLst/>
            </a:prstGeom>
            <a:noFill/>
          </p:spPr>
          <p:txBody>
            <a:bodyPr wrap="none" rtlCol="0">
              <a:spAutoFit/>
            </a:bodyPr>
            <a:lstStyle/>
            <a:p>
              <a:pPr algn="ctr"/>
              <a:r>
                <a:rPr lang="en-GB" sz="1600" b="1" noProof="0">
                  <a:latin typeface="Barlow" panose="00000500000000000000" pitchFamily="2" charset="0"/>
                </a:rPr>
                <a:t>Access to </a:t>
              </a:r>
              <a:br>
                <a:rPr lang="en-GB" sz="1600" b="1" noProof="0">
                  <a:latin typeface="Barlow" panose="00000500000000000000" pitchFamily="2" charset="0"/>
                </a:rPr>
              </a:br>
              <a:r>
                <a:rPr lang="en-GB" sz="1600" b="1" noProof="0">
                  <a:latin typeface="Barlow" panose="00000500000000000000" pitchFamily="2" charset="0"/>
                </a:rPr>
                <a:t>green space</a:t>
              </a:r>
            </a:p>
          </p:txBody>
        </p:sp>
        <p:pic>
          <p:nvPicPr>
            <p:cNvPr id="95" name="Graphic 94" descr="Deciduous tree with solid fill">
              <a:extLst>
                <a:ext uri="{FF2B5EF4-FFF2-40B4-BE49-F238E27FC236}">
                  <a16:creationId xmlns:a16="http://schemas.microsoft.com/office/drawing/2014/main" id="{2C11B487-0B93-511D-C79A-0846C21C875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689196" y="4458724"/>
              <a:ext cx="626400" cy="626400"/>
            </a:xfrm>
            <a:prstGeom prst="rect">
              <a:avLst/>
            </a:prstGeom>
          </p:spPr>
        </p:pic>
        <p:sp>
          <p:nvSpPr>
            <p:cNvPr id="101" name="Oval 100">
              <a:extLst>
                <a:ext uri="{FF2B5EF4-FFF2-40B4-BE49-F238E27FC236}">
                  <a16:creationId xmlns:a16="http://schemas.microsoft.com/office/drawing/2014/main" id="{011E9B34-C867-5D61-01E2-EEE75FB8AE8A}"/>
                </a:ext>
              </a:extLst>
            </p:cNvPr>
            <p:cNvSpPr/>
            <p:nvPr/>
          </p:nvSpPr>
          <p:spPr>
            <a:xfrm>
              <a:off x="5465330" y="4318383"/>
              <a:ext cx="914400" cy="914400"/>
            </a:xfrm>
            <a:prstGeom prst="ellipse">
              <a:avLst/>
            </a:prstGeom>
            <a:solidFill>
              <a:srgbClr val="E33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2" name="TextBox 101">
              <a:extLst>
                <a:ext uri="{FF2B5EF4-FFF2-40B4-BE49-F238E27FC236}">
                  <a16:creationId xmlns:a16="http://schemas.microsoft.com/office/drawing/2014/main" id="{366290A3-F498-3C49-0969-3F3C1A9F77D1}"/>
                </a:ext>
              </a:extLst>
            </p:cNvPr>
            <p:cNvSpPr txBox="1"/>
            <p:nvPr/>
          </p:nvSpPr>
          <p:spPr>
            <a:xfrm>
              <a:off x="5379770" y="5272046"/>
              <a:ext cx="1085554" cy="584775"/>
            </a:xfrm>
            <a:prstGeom prst="rect">
              <a:avLst/>
            </a:prstGeom>
            <a:noFill/>
          </p:spPr>
          <p:txBody>
            <a:bodyPr wrap="none" rtlCol="0">
              <a:spAutoFit/>
            </a:bodyPr>
            <a:lstStyle/>
            <a:p>
              <a:pPr algn="ctr"/>
              <a:r>
                <a:rPr lang="en-GB" sz="1600" b="1" noProof="0">
                  <a:latin typeface="Barlow" panose="00000500000000000000" pitchFamily="2" charset="0"/>
                </a:rPr>
                <a:t>Housing</a:t>
              </a:r>
              <a:br>
                <a:rPr lang="en-GB" sz="1600" b="1" noProof="0">
                  <a:latin typeface="Barlow" panose="00000500000000000000" pitchFamily="2" charset="0"/>
                </a:rPr>
              </a:br>
              <a:r>
                <a:rPr lang="en-GB" sz="1600" b="1" noProof="0">
                  <a:latin typeface="Barlow" panose="00000500000000000000" pitchFamily="2" charset="0"/>
                </a:rPr>
                <a:t>inequality</a:t>
              </a:r>
            </a:p>
          </p:txBody>
        </p:sp>
        <p:sp>
          <p:nvSpPr>
            <p:cNvPr id="127" name="Oval 126">
              <a:extLst>
                <a:ext uri="{FF2B5EF4-FFF2-40B4-BE49-F238E27FC236}">
                  <a16:creationId xmlns:a16="http://schemas.microsoft.com/office/drawing/2014/main" id="{50D18B37-43E0-8597-A4F4-5ABFB2A0E684}"/>
                </a:ext>
              </a:extLst>
            </p:cNvPr>
            <p:cNvSpPr/>
            <p:nvPr/>
          </p:nvSpPr>
          <p:spPr>
            <a:xfrm>
              <a:off x="3688340" y="4318383"/>
              <a:ext cx="914400" cy="914400"/>
            </a:xfrm>
            <a:prstGeom prst="ellipse">
              <a:avLst/>
            </a:prstGeom>
            <a:solidFill>
              <a:srgbClr val="E33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8" name="TextBox 127">
              <a:extLst>
                <a:ext uri="{FF2B5EF4-FFF2-40B4-BE49-F238E27FC236}">
                  <a16:creationId xmlns:a16="http://schemas.microsoft.com/office/drawing/2014/main" id="{C3AE83A2-36C4-36E4-360F-2021AD5C47F8}"/>
                </a:ext>
              </a:extLst>
            </p:cNvPr>
            <p:cNvSpPr txBox="1"/>
            <p:nvPr/>
          </p:nvSpPr>
          <p:spPr>
            <a:xfrm>
              <a:off x="3582739" y="5272046"/>
              <a:ext cx="1125629" cy="584775"/>
            </a:xfrm>
            <a:prstGeom prst="rect">
              <a:avLst/>
            </a:prstGeom>
            <a:noFill/>
          </p:spPr>
          <p:txBody>
            <a:bodyPr wrap="none" rtlCol="0">
              <a:spAutoFit/>
            </a:bodyPr>
            <a:lstStyle/>
            <a:p>
              <a:pPr algn="ctr"/>
              <a:r>
                <a:rPr lang="en-GB" sz="1600" b="1" noProof="0">
                  <a:latin typeface="Barlow" panose="00000500000000000000" pitchFamily="2" charset="0"/>
                </a:rPr>
                <a:t>Racialised</a:t>
              </a:r>
              <a:br>
                <a:rPr lang="en-GB" sz="1600" b="1" noProof="0">
                  <a:latin typeface="Barlow" panose="00000500000000000000" pitchFamily="2" charset="0"/>
                </a:rPr>
              </a:br>
              <a:r>
                <a:rPr lang="en-GB" sz="1600" b="1" noProof="0">
                  <a:latin typeface="Barlow" panose="00000500000000000000" pitchFamily="2" charset="0"/>
                </a:rPr>
                <a:t>poverty</a:t>
              </a:r>
            </a:p>
          </p:txBody>
        </p:sp>
        <p:pic>
          <p:nvPicPr>
            <p:cNvPr id="72" name="Graphic 71" descr="Tax with solid fill">
              <a:extLst>
                <a:ext uri="{FF2B5EF4-FFF2-40B4-BE49-F238E27FC236}">
                  <a16:creationId xmlns:a16="http://schemas.microsoft.com/office/drawing/2014/main" id="{85C93598-46C9-BE91-9448-4FFA5B881C0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775899" y="4411017"/>
              <a:ext cx="735033" cy="735033"/>
            </a:xfrm>
            <a:prstGeom prst="rect">
              <a:avLst/>
            </a:prstGeom>
          </p:spPr>
        </p:pic>
        <p:pic>
          <p:nvPicPr>
            <p:cNvPr id="86" name="Graphic 85" descr="Briefcase with solid fill">
              <a:extLst>
                <a:ext uri="{FF2B5EF4-FFF2-40B4-BE49-F238E27FC236}">
                  <a16:creationId xmlns:a16="http://schemas.microsoft.com/office/drawing/2014/main" id="{D475942D-E6D5-6B36-F5B6-E6B0372C57A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306886" y="4457819"/>
              <a:ext cx="626400" cy="626400"/>
            </a:xfrm>
            <a:prstGeom prst="rect">
              <a:avLst/>
            </a:prstGeom>
          </p:spPr>
        </p:pic>
        <p:pic>
          <p:nvPicPr>
            <p:cNvPr id="30" name="Graphic 29" descr="Home with solid fill">
              <a:extLst>
                <a:ext uri="{FF2B5EF4-FFF2-40B4-BE49-F238E27FC236}">
                  <a16:creationId xmlns:a16="http://schemas.microsoft.com/office/drawing/2014/main" id="{ABEDDF88-E597-992D-F834-69DB2414BA7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616415" y="4457819"/>
              <a:ext cx="626400" cy="626400"/>
            </a:xfrm>
            <a:prstGeom prst="rect">
              <a:avLst/>
            </a:prstGeom>
          </p:spPr>
        </p:pic>
        <p:pic>
          <p:nvPicPr>
            <p:cNvPr id="39" name="Graphic 38" descr="Address Book with solid fill">
              <a:extLst>
                <a:ext uri="{FF2B5EF4-FFF2-40B4-BE49-F238E27FC236}">
                  <a16:creationId xmlns:a16="http://schemas.microsoft.com/office/drawing/2014/main" id="{4E83502F-D3EA-BBA8-F9E3-5BE814FB883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967904" y="4423572"/>
              <a:ext cx="694894" cy="694894"/>
            </a:xfrm>
            <a:prstGeom prst="rect">
              <a:avLst/>
            </a:prstGeom>
          </p:spPr>
        </p:pic>
      </p:grpSp>
      <p:grpSp>
        <p:nvGrpSpPr>
          <p:cNvPr id="10" name="Group 9">
            <a:extLst>
              <a:ext uri="{FF2B5EF4-FFF2-40B4-BE49-F238E27FC236}">
                <a16:creationId xmlns:a16="http://schemas.microsoft.com/office/drawing/2014/main" id="{B3E6B4C0-028F-18D7-C2D5-EB238037D5BC}"/>
              </a:ext>
            </a:extLst>
          </p:cNvPr>
          <p:cNvGrpSpPr/>
          <p:nvPr/>
        </p:nvGrpSpPr>
        <p:grpSpPr>
          <a:xfrm>
            <a:off x="3443543" y="465677"/>
            <a:ext cx="6331312" cy="1544528"/>
            <a:chOff x="3443543" y="465677"/>
            <a:chExt cx="6331312" cy="1544528"/>
          </a:xfrm>
        </p:grpSpPr>
        <p:sp>
          <p:nvSpPr>
            <p:cNvPr id="13" name="Oval 12">
              <a:extLst>
                <a:ext uri="{FF2B5EF4-FFF2-40B4-BE49-F238E27FC236}">
                  <a16:creationId xmlns:a16="http://schemas.microsoft.com/office/drawing/2014/main" id="{8F9D1C34-AA2C-4C99-9BF7-F05E204541A0}"/>
                </a:ext>
              </a:extLst>
            </p:cNvPr>
            <p:cNvSpPr/>
            <p:nvPr/>
          </p:nvSpPr>
          <p:spPr>
            <a:xfrm>
              <a:off x="5472415" y="471767"/>
              <a:ext cx="914400" cy="914400"/>
            </a:xfrm>
            <a:prstGeom prst="ellipse">
              <a:avLst/>
            </a:prstGeom>
            <a:solidFill>
              <a:srgbClr val="7881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extBox 16">
              <a:extLst>
                <a:ext uri="{FF2B5EF4-FFF2-40B4-BE49-F238E27FC236}">
                  <a16:creationId xmlns:a16="http://schemas.microsoft.com/office/drawing/2014/main" id="{3BDD676B-CCCD-871D-A98D-6DCA47D3A95F}"/>
                </a:ext>
              </a:extLst>
            </p:cNvPr>
            <p:cNvSpPr txBox="1"/>
            <p:nvPr/>
          </p:nvSpPr>
          <p:spPr>
            <a:xfrm>
              <a:off x="4918770" y="1425430"/>
              <a:ext cx="2021708" cy="584775"/>
            </a:xfrm>
            <a:prstGeom prst="rect">
              <a:avLst/>
            </a:prstGeom>
            <a:noFill/>
          </p:spPr>
          <p:txBody>
            <a:bodyPr wrap="none" rtlCol="0">
              <a:spAutoFit/>
            </a:bodyPr>
            <a:lstStyle/>
            <a:p>
              <a:pPr algn="ctr"/>
              <a:r>
                <a:rPr lang="en-GB" sz="1600" b="1" noProof="0">
                  <a:latin typeface="Barlow" panose="00000500000000000000" pitchFamily="2" charset="0"/>
                </a:rPr>
                <a:t>Community</a:t>
              </a:r>
              <a:br>
                <a:rPr lang="en-GB" sz="1600" b="1" noProof="0">
                  <a:latin typeface="Barlow" panose="00000500000000000000" pitchFamily="2" charset="0"/>
                </a:rPr>
              </a:br>
              <a:r>
                <a:rPr lang="en-GB" sz="1600" b="1" noProof="0">
                  <a:latin typeface="Barlow" panose="00000500000000000000" pitchFamily="2" charset="0"/>
                </a:rPr>
                <a:t>safety and cohesion</a:t>
              </a:r>
            </a:p>
          </p:txBody>
        </p:sp>
        <p:sp>
          <p:nvSpPr>
            <p:cNvPr id="22" name="Oval 21">
              <a:extLst>
                <a:ext uri="{FF2B5EF4-FFF2-40B4-BE49-F238E27FC236}">
                  <a16:creationId xmlns:a16="http://schemas.microsoft.com/office/drawing/2014/main" id="{EEC2DC9F-3824-F4BA-11FD-865BE0D8CDD5}"/>
                </a:ext>
              </a:extLst>
            </p:cNvPr>
            <p:cNvSpPr/>
            <p:nvPr/>
          </p:nvSpPr>
          <p:spPr>
            <a:xfrm>
              <a:off x="7170425" y="465677"/>
              <a:ext cx="914400" cy="914400"/>
            </a:xfrm>
            <a:prstGeom prst="ellipse">
              <a:avLst/>
            </a:prstGeom>
            <a:solidFill>
              <a:srgbClr val="7881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3" name="TextBox 22">
              <a:extLst>
                <a:ext uri="{FF2B5EF4-FFF2-40B4-BE49-F238E27FC236}">
                  <a16:creationId xmlns:a16="http://schemas.microsoft.com/office/drawing/2014/main" id="{CD28CF8B-8BDC-96BF-C3B7-2232A9CBAAB1}"/>
                </a:ext>
              </a:extLst>
            </p:cNvPr>
            <p:cNvSpPr txBox="1"/>
            <p:nvPr/>
          </p:nvSpPr>
          <p:spPr>
            <a:xfrm>
              <a:off x="7104893" y="1419340"/>
              <a:ext cx="1045478" cy="584775"/>
            </a:xfrm>
            <a:prstGeom prst="rect">
              <a:avLst/>
            </a:prstGeom>
            <a:noFill/>
          </p:spPr>
          <p:txBody>
            <a:bodyPr wrap="none" rtlCol="0">
              <a:spAutoFit/>
            </a:bodyPr>
            <a:lstStyle/>
            <a:p>
              <a:pPr algn="ctr"/>
              <a:r>
                <a:rPr lang="en-GB" sz="1600" b="1" noProof="0">
                  <a:latin typeface="Barlow" panose="00000500000000000000" pitchFamily="2" charset="0"/>
                </a:rPr>
                <a:t>Vicarious</a:t>
              </a:r>
              <a:br>
                <a:rPr lang="en-GB" sz="1600" b="1" noProof="0">
                  <a:latin typeface="Barlow" panose="00000500000000000000" pitchFamily="2" charset="0"/>
                </a:rPr>
              </a:br>
              <a:r>
                <a:rPr lang="en-GB" sz="1600" b="1" noProof="0">
                  <a:latin typeface="Barlow" panose="00000500000000000000" pitchFamily="2" charset="0"/>
                </a:rPr>
                <a:t>trauma</a:t>
              </a:r>
            </a:p>
          </p:txBody>
        </p:sp>
        <p:sp>
          <p:nvSpPr>
            <p:cNvPr id="82" name="Oval 81">
              <a:extLst>
                <a:ext uri="{FF2B5EF4-FFF2-40B4-BE49-F238E27FC236}">
                  <a16:creationId xmlns:a16="http://schemas.microsoft.com/office/drawing/2014/main" id="{B9EC761C-BCC1-4142-390E-86A34341816E}"/>
                </a:ext>
              </a:extLst>
            </p:cNvPr>
            <p:cNvSpPr/>
            <p:nvPr/>
          </p:nvSpPr>
          <p:spPr>
            <a:xfrm>
              <a:off x="3694215" y="465677"/>
              <a:ext cx="914400" cy="914400"/>
            </a:xfrm>
            <a:prstGeom prst="ellipse">
              <a:avLst/>
            </a:prstGeom>
            <a:solidFill>
              <a:srgbClr val="7881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TextBox 82">
              <a:extLst>
                <a:ext uri="{FF2B5EF4-FFF2-40B4-BE49-F238E27FC236}">
                  <a16:creationId xmlns:a16="http://schemas.microsoft.com/office/drawing/2014/main" id="{94DD2521-5665-EF71-7523-209F651D9B0C}"/>
                </a:ext>
              </a:extLst>
            </p:cNvPr>
            <p:cNvSpPr txBox="1"/>
            <p:nvPr/>
          </p:nvSpPr>
          <p:spPr>
            <a:xfrm>
              <a:off x="3443543" y="1419340"/>
              <a:ext cx="1415772" cy="584775"/>
            </a:xfrm>
            <a:prstGeom prst="rect">
              <a:avLst/>
            </a:prstGeom>
            <a:noFill/>
          </p:spPr>
          <p:txBody>
            <a:bodyPr wrap="none" rtlCol="0">
              <a:spAutoFit/>
            </a:bodyPr>
            <a:lstStyle/>
            <a:p>
              <a:pPr algn="ctr"/>
              <a:r>
                <a:rPr lang="en-GB" sz="1600" b="1" noProof="0">
                  <a:latin typeface="Barlow" panose="00000500000000000000" pitchFamily="2" charset="0"/>
                </a:rPr>
                <a:t>Interpersonal</a:t>
              </a:r>
              <a:br>
                <a:rPr lang="en-GB" sz="1600" b="1" noProof="0">
                  <a:latin typeface="Barlow" panose="00000500000000000000" pitchFamily="2" charset="0"/>
                </a:rPr>
              </a:br>
              <a:r>
                <a:rPr lang="en-GB" sz="1600" b="1" noProof="0">
                  <a:latin typeface="Barlow" panose="00000500000000000000" pitchFamily="2" charset="0"/>
                </a:rPr>
                <a:t>racism</a:t>
              </a:r>
            </a:p>
          </p:txBody>
        </p:sp>
        <p:sp>
          <p:nvSpPr>
            <p:cNvPr id="105" name="Oval 104">
              <a:extLst>
                <a:ext uri="{FF2B5EF4-FFF2-40B4-BE49-F238E27FC236}">
                  <a16:creationId xmlns:a16="http://schemas.microsoft.com/office/drawing/2014/main" id="{80084A00-C56E-6A12-56B9-6AEFF261FB92}"/>
                </a:ext>
              </a:extLst>
            </p:cNvPr>
            <p:cNvSpPr/>
            <p:nvPr/>
          </p:nvSpPr>
          <p:spPr>
            <a:xfrm>
              <a:off x="8860455" y="466858"/>
              <a:ext cx="914400" cy="914400"/>
            </a:xfrm>
            <a:prstGeom prst="ellipse">
              <a:avLst/>
            </a:prstGeom>
            <a:solidFill>
              <a:srgbClr val="7881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6" name="TextBox 105">
              <a:extLst>
                <a:ext uri="{FF2B5EF4-FFF2-40B4-BE49-F238E27FC236}">
                  <a16:creationId xmlns:a16="http://schemas.microsoft.com/office/drawing/2014/main" id="{0D562580-4A78-B40B-43CD-E7643E4B854C}"/>
                </a:ext>
              </a:extLst>
            </p:cNvPr>
            <p:cNvSpPr txBox="1"/>
            <p:nvPr/>
          </p:nvSpPr>
          <p:spPr>
            <a:xfrm>
              <a:off x="8867866" y="1420521"/>
              <a:ext cx="899605" cy="584775"/>
            </a:xfrm>
            <a:prstGeom prst="rect">
              <a:avLst/>
            </a:prstGeom>
            <a:noFill/>
          </p:spPr>
          <p:txBody>
            <a:bodyPr wrap="none" rtlCol="0">
              <a:spAutoFit/>
            </a:bodyPr>
            <a:lstStyle/>
            <a:p>
              <a:pPr algn="ctr"/>
              <a:r>
                <a:rPr lang="en-GB" sz="1600" b="1" noProof="0">
                  <a:latin typeface="Barlow" panose="00000500000000000000" pitchFamily="2" charset="0"/>
                </a:rPr>
                <a:t>Cultural</a:t>
              </a:r>
              <a:br>
                <a:rPr lang="en-GB" sz="1600" b="1" noProof="0">
                  <a:latin typeface="Barlow" panose="00000500000000000000" pitchFamily="2" charset="0"/>
                </a:rPr>
              </a:br>
              <a:r>
                <a:rPr lang="en-GB" sz="1600" b="1" noProof="0">
                  <a:latin typeface="Barlow" panose="00000500000000000000" pitchFamily="2" charset="0"/>
                </a:rPr>
                <a:t>stigma</a:t>
              </a:r>
            </a:p>
          </p:txBody>
        </p:sp>
        <p:pic>
          <p:nvPicPr>
            <p:cNvPr id="48" name="Graphic 47" descr="Group of people with solid fill">
              <a:extLst>
                <a:ext uri="{FF2B5EF4-FFF2-40B4-BE49-F238E27FC236}">
                  <a16:creationId xmlns:a16="http://schemas.microsoft.com/office/drawing/2014/main" id="{72C15A3F-3459-14D5-7892-2BC865AF20E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970386" y="549584"/>
              <a:ext cx="689191" cy="689191"/>
            </a:xfrm>
            <a:prstGeom prst="rect">
              <a:avLst/>
            </a:prstGeom>
          </p:spPr>
        </p:pic>
        <p:pic>
          <p:nvPicPr>
            <p:cNvPr id="18" name="Graphic 17" descr="Users with solid fill">
              <a:extLst>
                <a:ext uri="{FF2B5EF4-FFF2-40B4-BE49-F238E27FC236}">
                  <a16:creationId xmlns:a16="http://schemas.microsoft.com/office/drawing/2014/main" id="{0E0650F2-EFED-FAA0-57DC-C34A8270761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592337" y="630832"/>
              <a:ext cx="670821" cy="670821"/>
            </a:xfrm>
            <a:prstGeom prst="rect">
              <a:avLst/>
            </a:prstGeom>
          </p:spPr>
        </p:pic>
        <p:pic>
          <p:nvPicPr>
            <p:cNvPr id="28" name="Graphic 27" descr="Comment Important with solid fill">
              <a:extLst>
                <a:ext uri="{FF2B5EF4-FFF2-40B4-BE49-F238E27FC236}">
                  <a16:creationId xmlns:a16="http://schemas.microsoft.com/office/drawing/2014/main" id="{53507639-225F-0A61-BE83-D5A9825177B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820040" y="634867"/>
              <a:ext cx="662749" cy="662749"/>
            </a:xfrm>
            <a:prstGeom prst="rect">
              <a:avLst/>
            </a:prstGeom>
          </p:spPr>
        </p:pic>
        <p:pic>
          <p:nvPicPr>
            <p:cNvPr id="43" name="Graphic 42" descr="Connections with solid fill">
              <a:extLst>
                <a:ext uri="{FF2B5EF4-FFF2-40B4-BE49-F238E27FC236}">
                  <a16:creationId xmlns:a16="http://schemas.microsoft.com/office/drawing/2014/main" id="{4B3DE811-C5A0-6DE5-6209-0B4B2CC3579E}"/>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243466" y="575378"/>
              <a:ext cx="748719" cy="748719"/>
            </a:xfrm>
            <a:prstGeom prst="rect">
              <a:avLst/>
            </a:prstGeom>
          </p:spPr>
        </p:pic>
      </p:grpSp>
    </p:spTree>
    <p:extLst>
      <p:ext uri="{BB962C8B-B14F-4D97-AF65-F5344CB8AC3E}">
        <p14:creationId xmlns:p14="http://schemas.microsoft.com/office/powerpoint/2010/main" val="431966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8C52C-EFE5-F093-51CA-48EF6F713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D7AA05-7A62-885D-C76F-01E74A0C2DAE}"/>
              </a:ext>
            </a:extLst>
          </p:cNvPr>
          <p:cNvSpPr>
            <a:spLocks noGrp="1"/>
          </p:cNvSpPr>
          <p:nvPr>
            <p:ph type="title"/>
          </p:nvPr>
        </p:nvSpPr>
        <p:spPr/>
        <p:txBody>
          <a:bodyPr>
            <a:normAutofit/>
          </a:bodyPr>
          <a:lstStyle/>
          <a:p>
            <a:r>
              <a:rPr lang="en-GB" sz="3600" noProof="0">
                <a:latin typeface="TT Octosquares Cond DemiBold" panose="02010001040000080307" pitchFamily="2" charset="0"/>
              </a:rPr>
              <a:t>Drivers: </a:t>
            </a:r>
            <a:r>
              <a:rPr lang="en-GB" sz="3600" noProof="0">
                <a:solidFill>
                  <a:srgbClr val="7881A9"/>
                </a:solidFill>
                <a:latin typeface="TT Octosquares Cond DemiBold" panose="02010001040000080307" pitchFamily="2" charset="0"/>
              </a:rPr>
              <a:t>Interpersonal and social</a:t>
            </a:r>
            <a:endParaRPr lang="en-GB" sz="3600" noProof="0">
              <a:solidFill>
                <a:srgbClr val="E33B5A"/>
              </a:solidFill>
              <a:latin typeface="TT Octosquares Cond DemiBold" panose="02010001040000080307" pitchFamily="2" charset="0"/>
            </a:endParaRPr>
          </a:p>
        </p:txBody>
      </p:sp>
      <p:grpSp>
        <p:nvGrpSpPr>
          <p:cNvPr id="5" name="Group 4">
            <a:extLst>
              <a:ext uri="{FF2B5EF4-FFF2-40B4-BE49-F238E27FC236}">
                <a16:creationId xmlns:a16="http://schemas.microsoft.com/office/drawing/2014/main" id="{AA44B7F2-1E85-E5E1-C6B4-6166204E7561}"/>
              </a:ext>
            </a:extLst>
          </p:cNvPr>
          <p:cNvGrpSpPr/>
          <p:nvPr/>
        </p:nvGrpSpPr>
        <p:grpSpPr>
          <a:xfrm>
            <a:off x="0" y="5280338"/>
            <a:ext cx="12192000" cy="1577662"/>
            <a:chOff x="0" y="5280338"/>
            <a:chExt cx="12192000" cy="1577662"/>
          </a:xfrm>
        </p:grpSpPr>
        <p:cxnSp>
          <p:nvCxnSpPr>
            <p:cNvPr id="6" name="Straight Connector 5">
              <a:extLst>
                <a:ext uri="{FF2B5EF4-FFF2-40B4-BE49-F238E27FC236}">
                  <a16:creationId xmlns:a16="http://schemas.microsoft.com/office/drawing/2014/main" id="{0A7F3B7F-2D57-2729-FE6F-22B30E970D62}"/>
                </a:ext>
              </a:extLst>
            </p:cNvPr>
            <p:cNvCxnSpPr/>
            <p:nvPr/>
          </p:nvCxnSpPr>
          <p:spPr>
            <a:xfrm>
              <a:off x="0" y="5782614"/>
              <a:ext cx="721217" cy="1075386"/>
            </a:xfrm>
            <a:prstGeom prst="line">
              <a:avLst/>
            </a:prstGeom>
            <a:ln w="5715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A9441140-E4F2-47F9-EA13-A2CD2F7558EF}"/>
                </a:ext>
              </a:extLst>
            </p:cNvPr>
            <p:cNvCxnSpPr/>
            <p:nvPr/>
          </p:nvCxnSpPr>
          <p:spPr>
            <a:xfrm flipH="1">
              <a:off x="1"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sp>
          <p:nvSpPr>
            <p:cNvPr id="8" name="Rectangle 7">
              <a:extLst>
                <a:ext uri="{FF2B5EF4-FFF2-40B4-BE49-F238E27FC236}">
                  <a16:creationId xmlns:a16="http://schemas.microsoft.com/office/drawing/2014/main" id="{147B5991-257B-A96A-16C1-00122CB072D3}"/>
                </a:ext>
              </a:extLst>
            </p:cNvPr>
            <p:cNvSpPr/>
            <p:nvPr/>
          </p:nvSpPr>
          <p:spPr>
            <a:xfrm>
              <a:off x="0" y="6542468"/>
              <a:ext cx="12192000" cy="315532"/>
            </a:xfrm>
            <a:prstGeom prst="rect">
              <a:avLst/>
            </a:prstGeom>
            <a:solidFill>
              <a:srgbClr val="E49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9" name="Straight Connector 8">
              <a:extLst>
                <a:ext uri="{FF2B5EF4-FFF2-40B4-BE49-F238E27FC236}">
                  <a16:creationId xmlns:a16="http://schemas.microsoft.com/office/drawing/2014/main" id="{86BB0078-12D7-13B6-57CC-FF42DFFB2E9E}"/>
                </a:ext>
              </a:extLst>
            </p:cNvPr>
            <p:cNvCxnSpPr/>
            <p:nvPr/>
          </p:nvCxnSpPr>
          <p:spPr>
            <a:xfrm flipH="1">
              <a:off x="209552"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grpSp>
      <p:sp>
        <p:nvSpPr>
          <p:cNvPr id="21" name="Content Placeholder 2">
            <a:extLst>
              <a:ext uri="{FF2B5EF4-FFF2-40B4-BE49-F238E27FC236}">
                <a16:creationId xmlns:a16="http://schemas.microsoft.com/office/drawing/2014/main" id="{F1DF88FE-7704-291B-3249-C62098C26FB8}"/>
              </a:ext>
            </a:extLst>
          </p:cNvPr>
          <p:cNvSpPr>
            <a:spLocks noGrp="1"/>
          </p:cNvSpPr>
          <p:nvPr>
            <p:ph sz="half" idx="1"/>
          </p:nvPr>
        </p:nvSpPr>
        <p:spPr>
          <a:xfrm>
            <a:off x="3248504" y="1806288"/>
            <a:ext cx="7487229" cy="1480847"/>
          </a:xfrm>
        </p:spPr>
        <p:txBody>
          <a:bodyPr>
            <a:normAutofit/>
          </a:bodyPr>
          <a:lstStyle/>
          <a:p>
            <a:pPr marL="0" indent="0">
              <a:lnSpc>
                <a:spcPct val="110000"/>
              </a:lnSpc>
              <a:buNone/>
            </a:pPr>
            <a:r>
              <a:rPr lang="en-GB" sz="2600" b="1" noProof="0">
                <a:latin typeface="Barlow" panose="00000500000000000000" pitchFamily="2" charset="0"/>
              </a:rPr>
              <a:t>Experiences of interpersonal racism and people’s vicarious exposure to it </a:t>
            </a:r>
            <a:r>
              <a:rPr lang="en-GB" sz="2600" noProof="0">
                <a:latin typeface="Barlow" panose="00000500000000000000" pitchFamily="2" charset="0"/>
              </a:rPr>
              <a:t>can have an extremely negative impact on mental health</a:t>
            </a:r>
            <a:endParaRPr lang="en-GB" sz="2600" b="1" noProof="0">
              <a:latin typeface="Barlow" panose="00000500000000000000" pitchFamily="2" charset="0"/>
            </a:endParaRPr>
          </a:p>
        </p:txBody>
      </p:sp>
      <p:sp>
        <p:nvSpPr>
          <p:cNvPr id="40" name="Oval 39">
            <a:extLst>
              <a:ext uri="{FF2B5EF4-FFF2-40B4-BE49-F238E27FC236}">
                <a16:creationId xmlns:a16="http://schemas.microsoft.com/office/drawing/2014/main" id="{20CAB1FF-085C-88D6-D296-6C99E6736D04}"/>
              </a:ext>
            </a:extLst>
          </p:cNvPr>
          <p:cNvSpPr/>
          <p:nvPr/>
        </p:nvSpPr>
        <p:spPr>
          <a:xfrm>
            <a:off x="1339720" y="3940576"/>
            <a:ext cx="1480847" cy="1480847"/>
          </a:xfrm>
          <a:prstGeom prst="ellipse">
            <a:avLst/>
          </a:prstGeom>
          <a:solidFill>
            <a:srgbClr val="7881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34" name="Oval 33">
            <a:extLst>
              <a:ext uri="{FF2B5EF4-FFF2-40B4-BE49-F238E27FC236}">
                <a16:creationId xmlns:a16="http://schemas.microsoft.com/office/drawing/2014/main" id="{89236CE3-FA6D-0F2E-ED6A-7ABC11CED2F3}"/>
              </a:ext>
            </a:extLst>
          </p:cNvPr>
          <p:cNvSpPr/>
          <p:nvPr/>
        </p:nvSpPr>
        <p:spPr>
          <a:xfrm>
            <a:off x="1340838" y="1806288"/>
            <a:ext cx="1480848" cy="1480847"/>
          </a:xfrm>
          <a:prstGeom prst="ellipse">
            <a:avLst/>
          </a:prstGeom>
          <a:solidFill>
            <a:srgbClr val="7881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43" name="Content Placeholder 2">
            <a:extLst>
              <a:ext uri="{FF2B5EF4-FFF2-40B4-BE49-F238E27FC236}">
                <a16:creationId xmlns:a16="http://schemas.microsoft.com/office/drawing/2014/main" id="{BE05AA50-9A70-3A11-7CA5-434D828B054B}"/>
              </a:ext>
            </a:extLst>
          </p:cNvPr>
          <p:cNvSpPr txBox="1">
            <a:spLocks/>
          </p:cNvSpPr>
          <p:nvPr/>
        </p:nvSpPr>
        <p:spPr>
          <a:xfrm>
            <a:off x="3248505" y="3950022"/>
            <a:ext cx="7927495" cy="1453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GB" sz="2600" noProof="0">
                <a:latin typeface="Barlow" panose="00000500000000000000" pitchFamily="2" charset="0"/>
              </a:rPr>
              <a:t>People from Black and minority ethnic backgrounds are </a:t>
            </a:r>
            <a:r>
              <a:rPr lang="en-GB" sz="2600" b="1" noProof="0">
                <a:latin typeface="Barlow" panose="00000500000000000000" pitchFamily="2" charset="0"/>
              </a:rPr>
              <a:t>much less likely to feel like they belong in their local communities</a:t>
            </a:r>
          </a:p>
        </p:txBody>
      </p:sp>
      <p:pic>
        <p:nvPicPr>
          <p:cNvPr id="3" name="Graphic 2" descr="Comment Important with solid fill">
            <a:extLst>
              <a:ext uri="{FF2B5EF4-FFF2-40B4-BE49-F238E27FC236}">
                <a16:creationId xmlns:a16="http://schemas.microsoft.com/office/drawing/2014/main" id="{DF6BF2A1-81B0-5DFC-FEF0-B10032CBA4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6582" y="2076183"/>
            <a:ext cx="1078507" cy="1078507"/>
          </a:xfrm>
          <a:prstGeom prst="rect">
            <a:avLst/>
          </a:prstGeom>
        </p:spPr>
      </p:pic>
      <p:pic>
        <p:nvPicPr>
          <p:cNvPr id="10" name="Graphic 9" descr="Users with solid fill">
            <a:extLst>
              <a:ext uri="{FF2B5EF4-FFF2-40B4-BE49-F238E27FC236}">
                <a16:creationId xmlns:a16="http://schemas.microsoft.com/office/drawing/2014/main" id="{E21FEB34-06B8-5A82-1926-72829B4686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36582" y="4136691"/>
            <a:ext cx="1080000" cy="1080000"/>
          </a:xfrm>
          <a:prstGeom prst="rect">
            <a:avLst/>
          </a:prstGeom>
        </p:spPr>
      </p:pic>
    </p:spTree>
    <p:extLst>
      <p:ext uri="{BB962C8B-B14F-4D97-AF65-F5344CB8AC3E}">
        <p14:creationId xmlns:p14="http://schemas.microsoft.com/office/powerpoint/2010/main" val="1579979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8C52C-EFE5-F093-51CA-48EF6F713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D7AA05-7A62-885D-C76F-01E74A0C2DAE}"/>
              </a:ext>
            </a:extLst>
          </p:cNvPr>
          <p:cNvSpPr>
            <a:spLocks noGrp="1"/>
          </p:cNvSpPr>
          <p:nvPr>
            <p:ph type="title"/>
          </p:nvPr>
        </p:nvSpPr>
        <p:spPr/>
        <p:txBody>
          <a:bodyPr>
            <a:normAutofit/>
          </a:bodyPr>
          <a:lstStyle/>
          <a:p>
            <a:r>
              <a:rPr lang="en-GB" sz="3600" noProof="0">
                <a:latin typeface="TT Octosquares Cond DemiBold" panose="02010001040000080307" pitchFamily="2" charset="0"/>
              </a:rPr>
              <a:t>Drivers: </a:t>
            </a:r>
            <a:r>
              <a:rPr lang="en-GB" sz="3600" noProof="0">
                <a:solidFill>
                  <a:srgbClr val="506051"/>
                </a:solidFill>
                <a:latin typeface="TT Octosquares Cond DemiBold" panose="02010001040000080307" pitchFamily="2" charset="0"/>
              </a:rPr>
              <a:t>Institutional</a:t>
            </a:r>
          </a:p>
        </p:txBody>
      </p:sp>
      <p:grpSp>
        <p:nvGrpSpPr>
          <p:cNvPr id="5" name="Group 4">
            <a:extLst>
              <a:ext uri="{FF2B5EF4-FFF2-40B4-BE49-F238E27FC236}">
                <a16:creationId xmlns:a16="http://schemas.microsoft.com/office/drawing/2014/main" id="{AA44B7F2-1E85-E5E1-C6B4-6166204E7561}"/>
              </a:ext>
            </a:extLst>
          </p:cNvPr>
          <p:cNvGrpSpPr/>
          <p:nvPr/>
        </p:nvGrpSpPr>
        <p:grpSpPr>
          <a:xfrm>
            <a:off x="0" y="5280338"/>
            <a:ext cx="12192000" cy="1577662"/>
            <a:chOff x="0" y="5280338"/>
            <a:chExt cx="12192000" cy="1577662"/>
          </a:xfrm>
        </p:grpSpPr>
        <p:cxnSp>
          <p:nvCxnSpPr>
            <p:cNvPr id="6" name="Straight Connector 5">
              <a:extLst>
                <a:ext uri="{FF2B5EF4-FFF2-40B4-BE49-F238E27FC236}">
                  <a16:creationId xmlns:a16="http://schemas.microsoft.com/office/drawing/2014/main" id="{0A7F3B7F-2D57-2729-FE6F-22B30E970D62}"/>
                </a:ext>
              </a:extLst>
            </p:cNvPr>
            <p:cNvCxnSpPr/>
            <p:nvPr/>
          </p:nvCxnSpPr>
          <p:spPr>
            <a:xfrm>
              <a:off x="0" y="5782614"/>
              <a:ext cx="721217" cy="1075386"/>
            </a:xfrm>
            <a:prstGeom prst="line">
              <a:avLst/>
            </a:prstGeom>
            <a:ln w="5715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A9441140-E4F2-47F9-EA13-A2CD2F7558EF}"/>
                </a:ext>
              </a:extLst>
            </p:cNvPr>
            <p:cNvCxnSpPr/>
            <p:nvPr/>
          </p:nvCxnSpPr>
          <p:spPr>
            <a:xfrm flipH="1">
              <a:off x="1"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sp>
          <p:nvSpPr>
            <p:cNvPr id="8" name="Rectangle 7">
              <a:extLst>
                <a:ext uri="{FF2B5EF4-FFF2-40B4-BE49-F238E27FC236}">
                  <a16:creationId xmlns:a16="http://schemas.microsoft.com/office/drawing/2014/main" id="{147B5991-257B-A96A-16C1-00122CB072D3}"/>
                </a:ext>
              </a:extLst>
            </p:cNvPr>
            <p:cNvSpPr/>
            <p:nvPr/>
          </p:nvSpPr>
          <p:spPr>
            <a:xfrm>
              <a:off x="0" y="6542468"/>
              <a:ext cx="12192000" cy="315532"/>
            </a:xfrm>
            <a:prstGeom prst="rect">
              <a:avLst/>
            </a:prstGeom>
            <a:solidFill>
              <a:srgbClr val="E49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9" name="Straight Connector 8">
              <a:extLst>
                <a:ext uri="{FF2B5EF4-FFF2-40B4-BE49-F238E27FC236}">
                  <a16:creationId xmlns:a16="http://schemas.microsoft.com/office/drawing/2014/main" id="{86BB0078-12D7-13B6-57CC-FF42DFFB2E9E}"/>
                </a:ext>
              </a:extLst>
            </p:cNvPr>
            <p:cNvCxnSpPr/>
            <p:nvPr/>
          </p:nvCxnSpPr>
          <p:spPr>
            <a:xfrm flipH="1">
              <a:off x="209552"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grpSp>
      <p:sp>
        <p:nvSpPr>
          <p:cNvPr id="21" name="Content Placeholder 2">
            <a:extLst>
              <a:ext uri="{FF2B5EF4-FFF2-40B4-BE49-F238E27FC236}">
                <a16:creationId xmlns:a16="http://schemas.microsoft.com/office/drawing/2014/main" id="{F1DF88FE-7704-291B-3249-C62098C26FB8}"/>
              </a:ext>
            </a:extLst>
          </p:cNvPr>
          <p:cNvSpPr>
            <a:spLocks noGrp="1"/>
          </p:cNvSpPr>
          <p:nvPr>
            <p:ph sz="half" idx="1"/>
          </p:nvPr>
        </p:nvSpPr>
        <p:spPr>
          <a:xfrm>
            <a:off x="3248506" y="1777058"/>
            <a:ext cx="8105294" cy="1539303"/>
          </a:xfrm>
        </p:spPr>
        <p:txBody>
          <a:bodyPr>
            <a:normAutofit fontScale="92500"/>
          </a:bodyPr>
          <a:lstStyle/>
          <a:p>
            <a:pPr marL="0" indent="0">
              <a:lnSpc>
                <a:spcPct val="110000"/>
              </a:lnSpc>
              <a:buNone/>
            </a:pPr>
            <a:r>
              <a:rPr lang="en-GB" noProof="0">
                <a:latin typeface="Barlow" panose="00000500000000000000" pitchFamily="2" charset="0"/>
              </a:rPr>
              <a:t>BME groups face </a:t>
            </a:r>
            <a:r>
              <a:rPr lang="en-GB" b="1" noProof="0">
                <a:latin typeface="Barlow" panose="00000500000000000000" pitchFamily="2" charset="0"/>
              </a:rPr>
              <a:t>higher rates of involuntary detention </a:t>
            </a:r>
            <a:r>
              <a:rPr lang="en-GB" noProof="0">
                <a:latin typeface="Barlow" panose="00000500000000000000" pitchFamily="2" charset="0"/>
              </a:rPr>
              <a:t>in the Scottish mental healthcare system and are </a:t>
            </a:r>
            <a:r>
              <a:rPr lang="en-GB" b="1" noProof="0">
                <a:latin typeface="Barlow" panose="00000500000000000000" pitchFamily="2" charset="0"/>
              </a:rPr>
              <a:t>more likely to be considered dangerous or problematic</a:t>
            </a:r>
          </a:p>
        </p:txBody>
      </p:sp>
      <p:sp>
        <p:nvSpPr>
          <p:cNvPr id="43" name="Content Placeholder 2">
            <a:extLst>
              <a:ext uri="{FF2B5EF4-FFF2-40B4-BE49-F238E27FC236}">
                <a16:creationId xmlns:a16="http://schemas.microsoft.com/office/drawing/2014/main" id="{BE05AA50-9A70-3A11-7CA5-434D828B054B}"/>
              </a:ext>
            </a:extLst>
          </p:cNvPr>
          <p:cNvSpPr txBox="1">
            <a:spLocks/>
          </p:cNvSpPr>
          <p:nvPr/>
        </p:nvSpPr>
        <p:spPr>
          <a:xfrm>
            <a:off x="3248505" y="3935836"/>
            <a:ext cx="7817427" cy="1479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GB" sz="2600" b="1" noProof="0">
                <a:latin typeface="Barlow" panose="00000500000000000000" pitchFamily="2" charset="0"/>
              </a:rPr>
              <a:t>Scotland’s</a:t>
            </a:r>
            <a:r>
              <a:rPr lang="en-GB" sz="2600" noProof="0">
                <a:latin typeface="Barlow" panose="00000500000000000000" pitchFamily="2" charset="0"/>
              </a:rPr>
              <a:t> </a:t>
            </a:r>
            <a:r>
              <a:rPr lang="en-GB" sz="2600" b="1" noProof="0">
                <a:latin typeface="Barlow" panose="00000500000000000000" pitchFamily="2" charset="0"/>
              </a:rPr>
              <a:t>mental health services have not been designed with the experiences and needs of BME communities in mind</a:t>
            </a:r>
            <a:r>
              <a:rPr lang="en-GB" sz="2600" noProof="0">
                <a:latin typeface="Barlow" panose="00000500000000000000" pitchFamily="2" charset="0"/>
              </a:rPr>
              <a:t> – they do not meet their needs</a:t>
            </a:r>
            <a:endParaRPr lang="en-GB" sz="2600" b="1" noProof="0">
              <a:latin typeface="Barlow" panose="00000500000000000000" pitchFamily="2" charset="0"/>
            </a:endParaRPr>
          </a:p>
        </p:txBody>
      </p:sp>
      <p:sp>
        <p:nvSpPr>
          <p:cNvPr id="3" name="Oval 2">
            <a:extLst>
              <a:ext uri="{FF2B5EF4-FFF2-40B4-BE49-F238E27FC236}">
                <a16:creationId xmlns:a16="http://schemas.microsoft.com/office/drawing/2014/main" id="{669165CC-8C36-6B1A-C19E-6E346B36CAEE}"/>
              </a:ext>
            </a:extLst>
          </p:cNvPr>
          <p:cNvSpPr/>
          <p:nvPr/>
        </p:nvSpPr>
        <p:spPr>
          <a:xfrm>
            <a:off x="1336036" y="1806910"/>
            <a:ext cx="1479600" cy="1479600"/>
          </a:xfrm>
          <a:prstGeom prst="ellipse">
            <a:avLst/>
          </a:prstGeom>
          <a:solidFill>
            <a:srgbClr val="5060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Oval 12">
            <a:extLst>
              <a:ext uri="{FF2B5EF4-FFF2-40B4-BE49-F238E27FC236}">
                <a16:creationId xmlns:a16="http://schemas.microsoft.com/office/drawing/2014/main" id="{AFA05D36-3D87-4EE3-7507-AEE27C22442F}"/>
              </a:ext>
            </a:extLst>
          </p:cNvPr>
          <p:cNvSpPr/>
          <p:nvPr/>
        </p:nvSpPr>
        <p:spPr>
          <a:xfrm>
            <a:off x="1336036" y="3943141"/>
            <a:ext cx="1479600" cy="1479600"/>
          </a:xfrm>
          <a:prstGeom prst="ellipse">
            <a:avLst/>
          </a:prstGeom>
          <a:solidFill>
            <a:srgbClr val="5060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 name="Graphic 3" descr="Court with solid fill">
            <a:extLst>
              <a:ext uri="{FF2B5EF4-FFF2-40B4-BE49-F238E27FC236}">
                <a16:creationId xmlns:a16="http://schemas.microsoft.com/office/drawing/2014/main" id="{F9A444BF-9F2E-4633-B063-FBD7252E37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5836" y="1959473"/>
            <a:ext cx="1080000" cy="1080000"/>
          </a:xfrm>
          <a:prstGeom prst="rect">
            <a:avLst/>
          </a:prstGeom>
        </p:spPr>
      </p:pic>
      <p:pic>
        <p:nvPicPr>
          <p:cNvPr id="12" name="Graphic 11" descr="Rating 1 Star with solid fill">
            <a:extLst>
              <a:ext uri="{FF2B5EF4-FFF2-40B4-BE49-F238E27FC236}">
                <a16:creationId xmlns:a16="http://schemas.microsoft.com/office/drawing/2014/main" id="{04A09163-A36D-142D-63C1-E5183AEF2F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35836" y="4135636"/>
            <a:ext cx="1080000" cy="1080000"/>
          </a:xfrm>
          <a:prstGeom prst="rect">
            <a:avLst/>
          </a:prstGeom>
        </p:spPr>
      </p:pic>
    </p:spTree>
    <p:extLst>
      <p:ext uri="{BB962C8B-B14F-4D97-AF65-F5344CB8AC3E}">
        <p14:creationId xmlns:p14="http://schemas.microsoft.com/office/powerpoint/2010/main" val="1145209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8C52C-EFE5-F093-51CA-48EF6F713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D7AA05-7A62-885D-C76F-01E74A0C2DAE}"/>
              </a:ext>
            </a:extLst>
          </p:cNvPr>
          <p:cNvSpPr>
            <a:spLocks noGrp="1"/>
          </p:cNvSpPr>
          <p:nvPr>
            <p:ph type="title"/>
          </p:nvPr>
        </p:nvSpPr>
        <p:spPr/>
        <p:txBody>
          <a:bodyPr>
            <a:normAutofit/>
          </a:bodyPr>
          <a:lstStyle/>
          <a:p>
            <a:r>
              <a:rPr lang="en-GB" sz="3600" noProof="0">
                <a:latin typeface="TT Octosquares Cond DemiBold" panose="02010001040000080307" pitchFamily="2" charset="0"/>
              </a:rPr>
              <a:t>Drivers: </a:t>
            </a:r>
            <a:r>
              <a:rPr lang="en-GB" sz="3600" noProof="0">
                <a:solidFill>
                  <a:srgbClr val="E33B5A"/>
                </a:solidFill>
                <a:latin typeface="TT Octosquares Cond DemiBold" panose="02010001040000080307" pitchFamily="2" charset="0"/>
              </a:rPr>
              <a:t>Structural</a:t>
            </a:r>
          </a:p>
        </p:txBody>
      </p:sp>
      <p:grpSp>
        <p:nvGrpSpPr>
          <p:cNvPr id="5" name="Group 4">
            <a:extLst>
              <a:ext uri="{FF2B5EF4-FFF2-40B4-BE49-F238E27FC236}">
                <a16:creationId xmlns:a16="http://schemas.microsoft.com/office/drawing/2014/main" id="{AA44B7F2-1E85-E5E1-C6B4-6166204E7561}"/>
              </a:ext>
            </a:extLst>
          </p:cNvPr>
          <p:cNvGrpSpPr/>
          <p:nvPr/>
        </p:nvGrpSpPr>
        <p:grpSpPr>
          <a:xfrm>
            <a:off x="0" y="5280338"/>
            <a:ext cx="12192000" cy="1577662"/>
            <a:chOff x="0" y="5280338"/>
            <a:chExt cx="12192000" cy="1577662"/>
          </a:xfrm>
        </p:grpSpPr>
        <p:cxnSp>
          <p:nvCxnSpPr>
            <p:cNvPr id="6" name="Straight Connector 5">
              <a:extLst>
                <a:ext uri="{FF2B5EF4-FFF2-40B4-BE49-F238E27FC236}">
                  <a16:creationId xmlns:a16="http://schemas.microsoft.com/office/drawing/2014/main" id="{0A7F3B7F-2D57-2729-FE6F-22B30E970D62}"/>
                </a:ext>
              </a:extLst>
            </p:cNvPr>
            <p:cNvCxnSpPr/>
            <p:nvPr/>
          </p:nvCxnSpPr>
          <p:spPr>
            <a:xfrm>
              <a:off x="0" y="5782614"/>
              <a:ext cx="721217" cy="1075386"/>
            </a:xfrm>
            <a:prstGeom prst="line">
              <a:avLst/>
            </a:prstGeom>
            <a:ln w="5715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A9441140-E4F2-47F9-EA13-A2CD2F7558EF}"/>
                </a:ext>
              </a:extLst>
            </p:cNvPr>
            <p:cNvCxnSpPr/>
            <p:nvPr/>
          </p:nvCxnSpPr>
          <p:spPr>
            <a:xfrm flipH="1">
              <a:off x="1"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sp>
          <p:nvSpPr>
            <p:cNvPr id="8" name="Rectangle 7">
              <a:extLst>
                <a:ext uri="{FF2B5EF4-FFF2-40B4-BE49-F238E27FC236}">
                  <a16:creationId xmlns:a16="http://schemas.microsoft.com/office/drawing/2014/main" id="{147B5991-257B-A96A-16C1-00122CB072D3}"/>
                </a:ext>
              </a:extLst>
            </p:cNvPr>
            <p:cNvSpPr/>
            <p:nvPr/>
          </p:nvSpPr>
          <p:spPr>
            <a:xfrm>
              <a:off x="0" y="6542468"/>
              <a:ext cx="12192000" cy="315532"/>
            </a:xfrm>
            <a:prstGeom prst="rect">
              <a:avLst/>
            </a:prstGeom>
            <a:solidFill>
              <a:srgbClr val="E49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9" name="Straight Connector 8">
              <a:extLst>
                <a:ext uri="{FF2B5EF4-FFF2-40B4-BE49-F238E27FC236}">
                  <a16:creationId xmlns:a16="http://schemas.microsoft.com/office/drawing/2014/main" id="{86BB0078-12D7-13B6-57CC-FF42DFFB2E9E}"/>
                </a:ext>
              </a:extLst>
            </p:cNvPr>
            <p:cNvCxnSpPr/>
            <p:nvPr/>
          </p:nvCxnSpPr>
          <p:spPr>
            <a:xfrm flipH="1">
              <a:off x="209552"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grpSp>
      <p:sp>
        <p:nvSpPr>
          <p:cNvPr id="21" name="Content Placeholder 2">
            <a:extLst>
              <a:ext uri="{FF2B5EF4-FFF2-40B4-BE49-F238E27FC236}">
                <a16:creationId xmlns:a16="http://schemas.microsoft.com/office/drawing/2014/main" id="{F1DF88FE-7704-291B-3249-C62098C26FB8}"/>
              </a:ext>
            </a:extLst>
          </p:cNvPr>
          <p:cNvSpPr>
            <a:spLocks noGrp="1"/>
          </p:cNvSpPr>
          <p:nvPr>
            <p:ph sz="half" idx="1"/>
          </p:nvPr>
        </p:nvSpPr>
        <p:spPr>
          <a:xfrm>
            <a:off x="3248505" y="1889697"/>
            <a:ext cx="8105295" cy="1314027"/>
          </a:xfrm>
        </p:spPr>
        <p:txBody>
          <a:bodyPr>
            <a:normAutofit fontScale="92500" lnSpcReduction="10000"/>
          </a:bodyPr>
          <a:lstStyle/>
          <a:p>
            <a:pPr marL="0" indent="0">
              <a:lnSpc>
                <a:spcPct val="110000"/>
              </a:lnSpc>
              <a:buNone/>
            </a:pPr>
            <a:r>
              <a:rPr lang="en-GB" b="1" noProof="0">
                <a:latin typeface="Barlow" panose="00000500000000000000" pitchFamily="2" charset="0"/>
              </a:rPr>
              <a:t>BME groups are more than twice as likely to live in poverty after housing costs </a:t>
            </a:r>
            <a:r>
              <a:rPr lang="en-GB" noProof="0">
                <a:latin typeface="Barlow" panose="00000500000000000000" pitchFamily="2" charset="0"/>
              </a:rPr>
              <a:t>as their white Scottish/British counterparts</a:t>
            </a:r>
          </a:p>
        </p:txBody>
      </p:sp>
      <p:sp>
        <p:nvSpPr>
          <p:cNvPr id="43" name="Content Placeholder 2">
            <a:extLst>
              <a:ext uri="{FF2B5EF4-FFF2-40B4-BE49-F238E27FC236}">
                <a16:creationId xmlns:a16="http://schemas.microsoft.com/office/drawing/2014/main" id="{BE05AA50-9A70-3A11-7CA5-434D828B054B}"/>
              </a:ext>
            </a:extLst>
          </p:cNvPr>
          <p:cNvSpPr txBox="1">
            <a:spLocks/>
          </p:cNvSpPr>
          <p:nvPr/>
        </p:nvSpPr>
        <p:spPr>
          <a:xfrm>
            <a:off x="3248505" y="3935835"/>
            <a:ext cx="7817427" cy="147960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GB" sz="2600" noProof="0">
                <a:latin typeface="Barlow" panose="00000500000000000000" pitchFamily="2" charset="0"/>
              </a:rPr>
              <a:t>For some groups, especially recent migrants, asylum seekers and refugees, it can be incredibly difficult to navigate differences between the cultural contexts they are used to compared to Scotland</a:t>
            </a:r>
            <a:endParaRPr lang="en-GB" sz="2600" b="1" noProof="0">
              <a:latin typeface="Barlow" panose="00000500000000000000" pitchFamily="2" charset="0"/>
            </a:endParaRPr>
          </a:p>
        </p:txBody>
      </p:sp>
      <p:grpSp>
        <p:nvGrpSpPr>
          <p:cNvPr id="16" name="Group 15">
            <a:extLst>
              <a:ext uri="{FF2B5EF4-FFF2-40B4-BE49-F238E27FC236}">
                <a16:creationId xmlns:a16="http://schemas.microsoft.com/office/drawing/2014/main" id="{C27FDB27-F63C-38FB-2AD2-32B33748A1D3}"/>
              </a:ext>
            </a:extLst>
          </p:cNvPr>
          <p:cNvGrpSpPr/>
          <p:nvPr/>
        </p:nvGrpSpPr>
        <p:grpSpPr>
          <a:xfrm>
            <a:off x="1336036" y="1806910"/>
            <a:ext cx="1479600" cy="1479600"/>
            <a:chOff x="3523627" y="4445383"/>
            <a:chExt cx="914400" cy="914400"/>
          </a:xfrm>
        </p:grpSpPr>
        <p:sp>
          <p:nvSpPr>
            <p:cNvPr id="4" name="Oval 3">
              <a:extLst>
                <a:ext uri="{FF2B5EF4-FFF2-40B4-BE49-F238E27FC236}">
                  <a16:creationId xmlns:a16="http://schemas.microsoft.com/office/drawing/2014/main" id="{CE9EA4C6-A6EA-F229-25AF-CFE4072234F4}"/>
                </a:ext>
              </a:extLst>
            </p:cNvPr>
            <p:cNvSpPr/>
            <p:nvPr/>
          </p:nvSpPr>
          <p:spPr>
            <a:xfrm>
              <a:off x="3523627" y="4445383"/>
              <a:ext cx="914400" cy="914400"/>
            </a:xfrm>
            <a:prstGeom prst="ellipse">
              <a:avLst/>
            </a:prstGeom>
            <a:solidFill>
              <a:srgbClr val="E33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2" name="Graphic 11" descr="Tax with solid fill">
              <a:extLst>
                <a:ext uri="{FF2B5EF4-FFF2-40B4-BE49-F238E27FC236}">
                  <a16:creationId xmlns:a16="http://schemas.microsoft.com/office/drawing/2014/main" id="{4B62616D-3D9E-C485-329E-DD09639F5E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1186" y="4538017"/>
              <a:ext cx="735033" cy="735033"/>
            </a:xfrm>
            <a:prstGeom prst="rect">
              <a:avLst/>
            </a:prstGeom>
          </p:spPr>
        </p:pic>
      </p:grpSp>
      <p:sp>
        <p:nvSpPr>
          <p:cNvPr id="17" name="Oval 16">
            <a:extLst>
              <a:ext uri="{FF2B5EF4-FFF2-40B4-BE49-F238E27FC236}">
                <a16:creationId xmlns:a16="http://schemas.microsoft.com/office/drawing/2014/main" id="{6BD987C9-DD5C-A7E5-DA18-978C23E95EF6}"/>
              </a:ext>
            </a:extLst>
          </p:cNvPr>
          <p:cNvSpPr/>
          <p:nvPr/>
        </p:nvSpPr>
        <p:spPr>
          <a:xfrm>
            <a:off x="1336036" y="3935836"/>
            <a:ext cx="1479600" cy="1479600"/>
          </a:xfrm>
          <a:prstGeom prst="ellipse">
            <a:avLst/>
          </a:prstGeom>
          <a:solidFill>
            <a:srgbClr val="E33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3" name="Graphic 2" descr="Address Book with solid fill">
            <a:extLst>
              <a:ext uri="{FF2B5EF4-FFF2-40B4-BE49-F238E27FC236}">
                <a16:creationId xmlns:a16="http://schemas.microsoft.com/office/drawing/2014/main" id="{C40DA921-EE74-AD59-9ABD-7113479133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32398" y="4135636"/>
            <a:ext cx="1080000" cy="1080000"/>
          </a:xfrm>
          <a:prstGeom prst="rect">
            <a:avLst/>
          </a:prstGeom>
        </p:spPr>
      </p:pic>
    </p:spTree>
    <p:extLst>
      <p:ext uri="{BB962C8B-B14F-4D97-AF65-F5344CB8AC3E}">
        <p14:creationId xmlns:p14="http://schemas.microsoft.com/office/powerpoint/2010/main" val="2431400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35BBD-01AE-9680-617E-4F92A71C7BF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81BB203-3C46-5868-51BF-CD33164D1E54}"/>
              </a:ext>
            </a:extLst>
          </p:cNvPr>
          <p:cNvSpPr/>
          <p:nvPr/>
        </p:nvSpPr>
        <p:spPr>
          <a:xfrm>
            <a:off x="0" y="6542468"/>
            <a:ext cx="12192000" cy="315532"/>
          </a:xfrm>
          <a:prstGeom prst="rect">
            <a:avLst/>
          </a:prstGeom>
          <a:solidFill>
            <a:srgbClr val="E49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TextBox 13">
            <a:extLst>
              <a:ext uri="{FF2B5EF4-FFF2-40B4-BE49-F238E27FC236}">
                <a16:creationId xmlns:a16="http://schemas.microsoft.com/office/drawing/2014/main" id="{459F9D76-0BB7-CC74-6624-A0AB180A6512}"/>
              </a:ext>
            </a:extLst>
          </p:cNvPr>
          <p:cNvSpPr txBox="1"/>
          <p:nvPr/>
        </p:nvSpPr>
        <p:spPr>
          <a:xfrm>
            <a:off x="535518" y="714557"/>
            <a:ext cx="2518397" cy="1077218"/>
          </a:xfrm>
          <a:prstGeom prst="rect">
            <a:avLst/>
          </a:prstGeom>
          <a:noFill/>
        </p:spPr>
        <p:txBody>
          <a:bodyPr wrap="square" rtlCol="0">
            <a:spAutoFit/>
          </a:bodyPr>
          <a:lstStyle/>
          <a:p>
            <a:r>
              <a:rPr lang="en-GB" sz="3200" b="1" noProof="0">
                <a:latin typeface="TT Octosquares Cond DemiBold" panose="02010001040000080307" pitchFamily="2" charset="0"/>
              </a:rPr>
              <a:t>Interpersonal and social:</a:t>
            </a:r>
          </a:p>
        </p:txBody>
      </p:sp>
      <p:sp>
        <p:nvSpPr>
          <p:cNvPr id="15" name="TextBox 14">
            <a:extLst>
              <a:ext uri="{FF2B5EF4-FFF2-40B4-BE49-F238E27FC236}">
                <a16:creationId xmlns:a16="http://schemas.microsoft.com/office/drawing/2014/main" id="{91E449B4-90B7-442B-ED18-75DB8B0948E7}"/>
              </a:ext>
            </a:extLst>
          </p:cNvPr>
          <p:cNvSpPr txBox="1"/>
          <p:nvPr/>
        </p:nvSpPr>
        <p:spPr>
          <a:xfrm>
            <a:off x="535518" y="2684964"/>
            <a:ext cx="2517431" cy="584775"/>
          </a:xfrm>
          <a:prstGeom prst="rect">
            <a:avLst/>
          </a:prstGeom>
          <a:noFill/>
        </p:spPr>
        <p:txBody>
          <a:bodyPr wrap="square" rtlCol="0">
            <a:spAutoFit/>
          </a:bodyPr>
          <a:lstStyle/>
          <a:p>
            <a:r>
              <a:rPr lang="en-GB" sz="3200" b="1" noProof="0">
                <a:latin typeface="TT Octosquares Cond DemiBold" panose="02010001040000080307" pitchFamily="2" charset="0"/>
              </a:rPr>
              <a:t>Institutional:</a:t>
            </a:r>
          </a:p>
        </p:txBody>
      </p:sp>
      <p:sp>
        <p:nvSpPr>
          <p:cNvPr id="16" name="TextBox 15">
            <a:extLst>
              <a:ext uri="{FF2B5EF4-FFF2-40B4-BE49-F238E27FC236}">
                <a16:creationId xmlns:a16="http://schemas.microsoft.com/office/drawing/2014/main" id="{F8C25926-5AF0-C034-C3CC-1C63F1626B79}"/>
              </a:ext>
            </a:extLst>
          </p:cNvPr>
          <p:cNvSpPr txBox="1"/>
          <p:nvPr/>
        </p:nvSpPr>
        <p:spPr>
          <a:xfrm>
            <a:off x="535518" y="4682708"/>
            <a:ext cx="2012089" cy="584775"/>
          </a:xfrm>
          <a:prstGeom prst="rect">
            <a:avLst/>
          </a:prstGeom>
          <a:noFill/>
        </p:spPr>
        <p:txBody>
          <a:bodyPr wrap="none" rtlCol="0">
            <a:spAutoFit/>
          </a:bodyPr>
          <a:lstStyle/>
          <a:p>
            <a:r>
              <a:rPr lang="en-GB" sz="3200" b="1" noProof="0">
                <a:latin typeface="TT Octosquares Cond DemiBold" panose="02010001040000080307" pitchFamily="2" charset="0"/>
              </a:rPr>
              <a:t>Structural:</a:t>
            </a:r>
          </a:p>
        </p:txBody>
      </p:sp>
      <p:sp>
        <p:nvSpPr>
          <p:cNvPr id="7" name="TextBox 6">
            <a:extLst>
              <a:ext uri="{FF2B5EF4-FFF2-40B4-BE49-F238E27FC236}">
                <a16:creationId xmlns:a16="http://schemas.microsoft.com/office/drawing/2014/main" id="{FC1F6F27-5594-2668-DB08-1FC7313BFF74}"/>
              </a:ext>
            </a:extLst>
          </p:cNvPr>
          <p:cNvSpPr txBox="1"/>
          <p:nvPr/>
        </p:nvSpPr>
        <p:spPr>
          <a:xfrm>
            <a:off x="59266" y="6144535"/>
            <a:ext cx="4649101" cy="338554"/>
          </a:xfrm>
          <a:prstGeom prst="rect">
            <a:avLst/>
          </a:prstGeom>
          <a:noFill/>
        </p:spPr>
        <p:txBody>
          <a:bodyPr wrap="square" rtlCol="0">
            <a:spAutoFit/>
          </a:bodyPr>
          <a:lstStyle/>
          <a:p>
            <a:r>
              <a:rPr lang="en-GB" sz="1600" noProof="0"/>
              <a:t>This systems map does not intend to be exhaustive</a:t>
            </a:r>
          </a:p>
        </p:txBody>
      </p:sp>
      <p:grpSp>
        <p:nvGrpSpPr>
          <p:cNvPr id="3" name="Group 2">
            <a:extLst>
              <a:ext uri="{FF2B5EF4-FFF2-40B4-BE49-F238E27FC236}">
                <a16:creationId xmlns:a16="http://schemas.microsoft.com/office/drawing/2014/main" id="{5E1C6D7A-1994-EC19-A8B2-58D4CBE3B002}"/>
              </a:ext>
            </a:extLst>
          </p:cNvPr>
          <p:cNvGrpSpPr/>
          <p:nvPr/>
        </p:nvGrpSpPr>
        <p:grpSpPr>
          <a:xfrm>
            <a:off x="3282279" y="2428864"/>
            <a:ext cx="8326038" cy="1552648"/>
            <a:chOff x="3282279" y="2428864"/>
            <a:chExt cx="8326038" cy="1552648"/>
          </a:xfrm>
        </p:grpSpPr>
        <p:sp>
          <p:nvSpPr>
            <p:cNvPr id="26" name="Oval 25">
              <a:extLst>
                <a:ext uri="{FF2B5EF4-FFF2-40B4-BE49-F238E27FC236}">
                  <a16:creationId xmlns:a16="http://schemas.microsoft.com/office/drawing/2014/main" id="{F49A10A7-0E44-0B97-4593-256E5D2F2839}"/>
                </a:ext>
              </a:extLst>
            </p:cNvPr>
            <p:cNvSpPr/>
            <p:nvPr/>
          </p:nvSpPr>
          <p:spPr>
            <a:xfrm>
              <a:off x="3696461" y="2443074"/>
              <a:ext cx="914400" cy="914400"/>
            </a:xfrm>
            <a:prstGeom prst="ellipse">
              <a:avLst/>
            </a:prstGeom>
            <a:solidFill>
              <a:srgbClr val="5060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7" name="TextBox 26">
              <a:extLst>
                <a:ext uri="{FF2B5EF4-FFF2-40B4-BE49-F238E27FC236}">
                  <a16:creationId xmlns:a16="http://schemas.microsoft.com/office/drawing/2014/main" id="{CC248F3E-F69C-3E0F-7531-FDF1254B022B}"/>
                </a:ext>
              </a:extLst>
            </p:cNvPr>
            <p:cNvSpPr txBox="1"/>
            <p:nvPr/>
          </p:nvSpPr>
          <p:spPr>
            <a:xfrm>
              <a:off x="3282279" y="3396737"/>
              <a:ext cx="1742785" cy="584775"/>
            </a:xfrm>
            <a:prstGeom prst="rect">
              <a:avLst/>
            </a:prstGeom>
            <a:noFill/>
          </p:spPr>
          <p:txBody>
            <a:bodyPr wrap="none" rtlCol="0">
              <a:spAutoFit/>
            </a:bodyPr>
            <a:lstStyle/>
            <a:p>
              <a:pPr algn="ctr"/>
              <a:r>
                <a:rPr lang="en-GB" sz="1600" b="1" noProof="0">
                  <a:latin typeface="Barlow" panose="00000500000000000000" pitchFamily="2" charset="0"/>
                </a:rPr>
                <a:t>Disproportionate</a:t>
              </a:r>
              <a:br>
                <a:rPr lang="en-GB" sz="1600" b="1" noProof="0">
                  <a:latin typeface="Barlow" panose="00000500000000000000" pitchFamily="2" charset="0"/>
                </a:rPr>
              </a:br>
              <a:r>
                <a:rPr lang="en-GB" sz="1600" b="1" noProof="0">
                  <a:latin typeface="Barlow" panose="00000500000000000000" pitchFamily="2" charset="0"/>
                </a:rPr>
                <a:t>detention</a:t>
              </a:r>
            </a:p>
          </p:txBody>
        </p:sp>
        <p:sp>
          <p:nvSpPr>
            <p:cNvPr id="37" name="Oval 36">
              <a:extLst>
                <a:ext uri="{FF2B5EF4-FFF2-40B4-BE49-F238E27FC236}">
                  <a16:creationId xmlns:a16="http://schemas.microsoft.com/office/drawing/2014/main" id="{FFE1FDF6-F26F-4886-FA49-FA44B3CFBE45}"/>
                </a:ext>
              </a:extLst>
            </p:cNvPr>
            <p:cNvSpPr/>
            <p:nvPr/>
          </p:nvSpPr>
          <p:spPr>
            <a:xfrm>
              <a:off x="5469693" y="2434241"/>
              <a:ext cx="914400" cy="914400"/>
            </a:xfrm>
            <a:prstGeom prst="ellipse">
              <a:avLst/>
            </a:prstGeom>
            <a:solidFill>
              <a:srgbClr val="5060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8" name="TextBox 37">
              <a:extLst>
                <a:ext uri="{FF2B5EF4-FFF2-40B4-BE49-F238E27FC236}">
                  <a16:creationId xmlns:a16="http://schemas.microsoft.com/office/drawing/2014/main" id="{F1479A56-AD33-6092-BDA9-59C2B0436E61}"/>
                </a:ext>
              </a:extLst>
            </p:cNvPr>
            <p:cNvSpPr txBox="1"/>
            <p:nvPr/>
          </p:nvSpPr>
          <p:spPr>
            <a:xfrm>
              <a:off x="5429810" y="3387904"/>
              <a:ext cx="994182" cy="584775"/>
            </a:xfrm>
            <a:prstGeom prst="rect">
              <a:avLst/>
            </a:prstGeom>
            <a:noFill/>
          </p:spPr>
          <p:txBody>
            <a:bodyPr wrap="none" rtlCol="0">
              <a:spAutoFit/>
            </a:bodyPr>
            <a:lstStyle/>
            <a:p>
              <a:pPr algn="ctr"/>
              <a:r>
                <a:rPr lang="en-GB" sz="1600" b="1" noProof="0">
                  <a:latin typeface="Barlow" panose="00000500000000000000" pitchFamily="2" charset="0"/>
                </a:rPr>
                <a:t>Stop and</a:t>
              </a:r>
              <a:br>
                <a:rPr lang="en-GB" sz="1600" b="1" noProof="0">
                  <a:latin typeface="Barlow" panose="00000500000000000000" pitchFamily="2" charset="0"/>
                </a:rPr>
              </a:br>
              <a:r>
                <a:rPr lang="en-GB" sz="1600" b="1" noProof="0">
                  <a:latin typeface="Barlow" panose="00000500000000000000" pitchFamily="2" charset="0"/>
                </a:rPr>
                <a:t>Search</a:t>
              </a:r>
            </a:p>
          </p:txBody>
        </p:sp>
        <p:sp>
          <p:nvSpPr>
            <p:cNvPr id="44" name="Oval 43">
              <a:extLst>
                <a:ext uri="{FF2B5EF4-FFF2-40B4-BE49-F238E27FC236}">
                  <a16:creationId xmlns:a16="http://schemas.microsoft.com/office/drawing/2014/main" id="{EC23041F-FDB6-D3DF-3E02-E458E2FA93AE}"/>
                </a:ext>
              </a:extLst>
            </p:cNvPr>
            <p:cNvSpPr/>
            <p:nvPr/>
          </p:nvSpPr>
          <p:spPr>
            <a:xfrm>
              <a:off x="7176009" y="2443074"/>
              <a:ext cx="914400" cy="914400"/>
            </a:xfrm>
            <a:prstGeom prst="ellipse">
              <a:avLst/>
            </a:prstGeom>
            <a:solidFill>
              <a:srgbClr val="5060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TextBox 44">
              <a:extLst>
                <a:ext uri="{FF2B5EF4-FFF2-40B4-BE49-F238E27FC236}">
                  <a16:creationId xmlns:a16="http://schemas.microsoft.com/office/drawing/2014/main" id="{8C55AC1F-AB5E-185B-7BDB-28CD6348B160}"/>
                </a:ext>
              </a:extLst>
            </p:cNvPr>
            <p:cNvSpPr txBox="1"/>
            <p:nvPr/>
          </p:nvSpPr>
          <p:spPr>
            <a:xfrm>
              <a:off x="7048767" y="3396737"/>
              <a:ext cx="1168910" cy="584775"/>
            </a:xfrm>
            <a:prstGeom prst="rect">
              <a:avLst/>
            </a:prstGeom>
            <a:noFill/>
          </p:spPr>
          <p:txBody>
            <a:bodyPr wrap="none" rtlCol="0">
              <a:spAutoFit/>
            </a:bodyPr>
            <a:lstStyle/>
            <a:p>
              <a:pPr algn="ctr"/>
              <a:r>
                <a:rPr lang="en-GB" sz="1600" b="1" noProof="0">
                  <a:latin typeface="Barlow" panose="00000500000000000000" pitchFamily="2" charset="0"/>
                </a:rPr>
                <a:t>Access to</a:t>
              </a:r>
              <a:br>
                <a:rPr lang="en-GB" sz="1600" b="1" noProof="0">
                  <a:latin typeface="Barlow" panose="00000500000000000000" pitchFamily="2" charset="0"/>
                </a:rPr>
              </a:br>
              <a:r>
                <a:rPr lang="en-GB" sz="1600" b="1" noProof="0">
                  <a:latin typeface="Barlow" panose="00000500000000000000" pitchFamily="2" charset="0"/>
                </a:rPr>
                <a:t>healthcare</a:t>
              </a:r>
            </a:p>
          </p:txBody>
        </p:sp>
        <p:sp>
          <p:nvSpPr>
            <p:cNvPr id="89" name="Oval 88">
              <a:extLst>
                <a:ext uri="{FF2B5EF4-FFF2-40B4-BE49-F238E27FC236}">
                  <a16:creationId xmlns:a16="http://schemas.microsoft.com/office/drawing/2014/main" id="{D18CDC84-EAC5-2C8B-1287-9D1DB7217563}"/>
                </a:ext>
              </a:extLst>
            </p:cNvPr>
            <p:cNvSpPr/>
            <p:nvPr/>
          </p:nvSpPr>
          <p:spPr>
            <a:xfrm>
              <a:off x="8875687" y="2431077"/>
              <a:ext cx="914400" cy="914400"/>
            </a:xfrm>
            <a:prstGeom prst="ellipse">
              <a:avLst/>
            </a:prstGeom>
            <a:solidFill>
              <a:srgbClr val="5060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TextBox 89">
              <a:extLst>
                <a:ext uri="{FF2B5EF4-FFF2-40B4-BE49-F238E27FC236}">
                  <a16:creationId xmlns:a16="http://schemas.microsoft.com/office/drawing/2014/main" id="{8E15943B-DFA0-EA5E-451E-A0827F585C0B}"/>
                </a:ext>
              </a:extLst>
            </p:cNvPr>
            <p:cNvSpPr txBox="1"/>
            <p:nvPr/>
          </p:nvSpPr>
          <p:spPr>
            <a:xfrm>
              <a:off x="8689934" y="3384740"/>
              <a:ext cx="1285929" cy="584775"/>
            </a:xfrm>
            <a:prstGeom prst="rect">
              <a:avLst/>
            </a:prstGeom>
            <a:noFill/>
          </p:spPr>
          <p:txBody>
            <a:bodyPr wrap="none" rtlCol="0">
              <a:spAutoFit/>
            </a:bodyPr>
            <a:lstStyle/>
            <a:p>
              <a:pPr algn="ctr"/>
              <a:r>
                <a:rPr lang="en-GB" sz="1600" b="1" noProof="0">
                  <a:latin typeface="Barlow" panose="00000500000000000000" pitchFamily="2" charset="0"/>
                </a:rPr>
                <a:t>Language &amp;</a:t>
              </a:r>
              <a:br>
                <a:rPr lang="en-GB" sz="1600" b="1" noProof="0">
                  <a:latin typeface="Barlow" panose="00000500000000000000" pitchFamily="2" charset="0"/>
                </a:rPr>
              </a:br>
              <a:r>
                <a:rPr lang="en-GB" sz="1600" b="1" noProof="0">
                  <a:latin typeface="Barlow" panose="00000500000000000000" pitchFamily="2" charset="0"/>
                </a:rPr>
                <a:t>terminology</a:t>
              </a:r>
            </a:p>
          </p:txBody>
        </p:sp>
        <p:sp>
          <p:nvSpPr>
            <p:cNvPr id="115" name="Oval 114">
              <a:extLst>
                <a:ext uri="{FF2B5EF4-FFF2-40B4-BE49-F238E27FC236}">
                  <a16:creationId xmlns:a16="http://schemas.microsoft.com/office/drawing/2014/main" id="{7ED7F62A-ED21-6D12-1CC7-49750FD0A651}"/>
                </a:ext>
              </a:extLst>
            </p:cNvPr>
            <p:cNvSpPr/>
            <p:nvPr/>
          </p:nvSpPr>
          <p:spPr>
            <a:xfrm>
              <a:off x="10542603" y="2428864"/>
              <a:ext cx="914400" cy="914400"/>
            </a:xfrm>
            <a:prstGeom prst="ellipse">
              <a:avLst/>
            </a:prstGeom>
            <a:solidFill>
              <a:srgbClr val="5060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6" name="TextBox 115">
              <a:extLst>
                <a:ext uri="{FF2B5EF4-FFF2-40B4-BE49-F238E27FC236}">
                  <a16:creationId xmlns:a16="http://schemas.microsoft.com/office/drawing/2014/main" id="{ECC7205A-862C-5B27-1A84-D049D31817E7}"/>
                </a:ext>
              </a:extLst>
            </p:cNvPr>
            <p:cNvSpPr txBox="1"/>
            <p:nvPr/>
          </p:nvSpPr>
          <p:spPr>
            <a:xfrm>
              <a:off x="10391317" y="3382527"/>
              <a:ext cx="1217000" cy="584775"/>
            </a:xfrm>
            <a:prstGeom prst="rect">
              <a:avLst/>
            </a:prstGeom>
            <a:noFill/>
          </p:spPr>
          <p:txBody>
            <a:bodyPr wrap="none" rtlCol="0">
              <a:spAutoFit/>
            </a:bodyPr>
            <a:lstStyle/>
            <a:p>
              <a:pPr algn="ctr"/>
              <a:r>
                <a:rPr lang="en-GB" sz="1600" b="1" noProof="0">
                  <a:latin typeface="Barlow" panose="00000500000000000000" pitchFamily="2" charset="0"/>
                </a:rPr>
                <a:t>Inadequate</a:t>
              </a:r>
              <a:br>
                <a:rPr lang="en-GB" sz="1600" b="1" noProof="0">
                  <a:latin typeface="Barlow" panose="00000500000000000000" pitchFamily="2" charset="0"/>
                </a:rPr>
              </a:br>
              <a:r>
                <a:rPr lang="en-GB" sz="1600" b="1" noProof="0">
                  <a:latin typeface="Barlow" panose="00000500000000000000" pitchFamily="2" charset="0"/>
                </a:rPr>
                <a:t>services</a:t>
              </a:r>
            </a:p>
          </p:txBody>
        </p:sp>
        <p:pic>
          <p:nvPicPr>
            <p:cNvPr id="119" name="Graphic 118" descr="Rating 1 Star with solid fill">
              <a:extLst>
                <a:ext uri="{FF2B5EF4-FFF2-40B4-BE49-F238E27FC236}">
                  <a16:creationId xmlns:a16="http://schemas.microsoft.com/office/drawing/2014/main" id="{149A6054-AD2C-87FE-84BC-3CF573C772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99250" y="2468633"/>
              <a:ext cx="801106" cy="801106"/>
            </a:xfrm>
            <a:prstGeom prst="rect">
              <a:avLst/>
            </a:prstGeom>
          </p:spPr>
        </p:pic>
        <p:pic>
          <p:nvPicPr>
            <p:cNvPr id="64" name="Graphic 63" descr="Heart with pulse with solid fill">
              <a:extLst>
                <a:ext uri="{FF2B5EF4-FFF2-40B4-BE49-F238E27FC236}">
                  <a16:creationId xmlns:a16="http://schemas.microsoft.com/office/drawing/2014/main" id="{AA28CA86-1FAC-76B4-B576-57116D2354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01121" y="2509510"/>
              <a:ext cx="857538" cy="857538"/>
            </a:xfrm>
            <a:prstGeom prst="rect">
              <a:avLst/>
            </a:prstGeom>
          </p:spPr>
        </p:pic>
        <p:pic>
          <p:nvPicPr>
            <p:cNvPr id="11" name="Graphic 10" descr="Police male with solid fill">
              <a:extLst>
                <a:ext uri="{FF2B5EF4-FFF2-40B4-BE49-F238E27FC236}">
                  <a16:creationId xmlns:a16="http://schemas.microsoft.com/office/drawing/2014/main" id="{A3D2A723-7240-DBE4-5E99-0F5959766D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16415" y="2576969"/>
              <a:ext cx="626400" cy="626400"/>
            </a:xfrm>
            <a:prstGeom prst="rect">
              <a:avLst/>
            </a:prstGeom>
          </p:spPr>
        </p:pic>
        <p:pic>
          <p:nvPicPr>
            <p:cNvPr id="31" name="Graphic 30" descr="Court with solid fill">
              <a:extLst>
                <a:ext uri="{FF2B5EF4-FFF2-40B4-BE49-F238E27FC236}">
                  <a16:creationId xmlns:a16="http://schemas.microsoft.com/office/drawing/2014/main" id="{D567DA73-8C5F-95C0-3871-505F10CB0F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14726" y="2542816"/>
              <a:ext cx="673375" cy="673375"/>
            </a:xfrm>
            <a:prstGeom prst="rect">
              <a:avLst/>
            </a:prstGeom>
          </p:spPr>
        </p:pic>
        <p:pic>
          <p:nvPicPr>
            <p:cNvPr id="33" name="Graphic 32" descr="Chat with solid fill">
              <a:extLst>
                <a:ext uri="{FF2B5EF4-FFF2-40B4-BE49-F238E27FC236}">
                  <a16:creationId xmlns:a16="http://schemas.microsoft.com/office/drawing/2014/main" id="{384F93F3-1852-AD3D-3E58-4CB53BAA14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70386" y="2576969"/>
              <a:ext cx="682335" cy="682335"/>
            </a:xfrm>
            <a:prstGeom prst="rect">
              <a:avLst/>
            </a:prstGeom>
          </p:spPr>
        </p:pic>
      </p:grpSp>
      <p:grpSp>
        <p:nvGrpSpPr>
          <p:cNvPr id="4" name="Group 3">
            <a:extLst>
              <a:ext uri="{FF2B5EF4-FFF2-40B4-BE49-F238E27FC236}">
                <a16:creationId xmlns:a16="http://schemas.microsoft.com/office/drawing/2014/main" id="{2D2C44C0-167C-C3B7-1C65-4CD015195A1B}"/>
              </a:ext>
            </a:extLst>
          </p:cNvPr>
          <p:cNvGrpSpPr/>
          <p:nvPr/>
        </p:nvGrpSpPr>
        <p:grpSpPr>
          <a:xfrm>
            <a:off x="3582739" y="4313820"/>
            <a:ext cx="8073743" cy="1543001"/>
            <a:chOff x="3582739" y="4313820"/>
            <a:chExt cx="8073743" cy="1543001"/>
          </a:xfrm>
        </p:grpSpPr>
        <p:sp>
          <p:nvSpPr>
            <p:cNvPr id="73" name="Oval 72">
              <a:extLst>
                <a:ext uri="{FF2B5EF4-FFF2-40B4-BE49-F238E27FC236}">
                  <a16:creationId xmlns:a16="http://schemas.microsoft.com/office/drawing/2014/main" id="{0248E1BB-4876-E897-B150-8B1CE83C837D}"/>
                </a:ext>
              </a:extLst>
            </p:cNvPr>
            <p:cNvSpPr/>
            <p:nvPr/>
          </p:nvSpPr>
          <p:spPr>
            <a:xfrm>
              <a:off x="8860443" y="4313820"/>
              <a:ext cx="914400" cy="914400"/>
            </a:xfrm>
            <a:prstGeom prst="ellipse">
              <a:avLst/>
            </a:prstGeom>
            <a:solidFill>
              <a:srgbClr val="E33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TextBox 73">
              <a:extLst>
                <a:ext uri="{FF2B5EF4-FFF2-40B4-BE49-F238E27FC236}">
                  <a16:creationId xmlns:a16="http://schemas.microsoft.com/office/drawing/2014/main" id="{36E9058B-D89F-2C0C-D43D-498532890019}"/>
                </a:ext>
              </a:extLst>
            </p:cNvPr>
            <p:cNvSpPr txBox="1"/>
            <p:nvPr/>
          </p:nvSpPr>
          <p:spPr>
            <a:xfrm>
              <a:off x="8828580" y="5267483"/>
              <a:ext cx="978153" cy="584775"/>
            </a:xfrm>
            <a:prstGeom prst="rect">
              <a:avLst/>
            </a:prstGeom>
            <a:noFill/>
          </p:spPr>
          <p:txBody>
            <a:bodyPr wrap="none" rtlCol="0">
              <a:spAutoFit/>
            </a:bodyPr>
            <a:lstStyle/>
            <a:p>
              <a:pPr algn="ctr"/>
              <a:r>
                <a:rPr lang="en-GB" sz="1600" b="1" noProof="0">
                  <a:latin typeface="Barlow" panose="00000500000000000000" pitchFamily="2" charset="0"/>
                </a:rPr>
                <a:t>Cultural</a:t>
              </a:r>
              <a:br>
                <a:rPr lang="en-GB" sz="1600" b="1" noProof="0">
                  <a:latin typeface="Barlow" panose="00000500000000000000" pitchFamily="2" charset="0"/>
                </a:rPr>
              </a:br>
              <a:r>
                <a:rPr lang="en-GB" sz="1600" b="1" noProof="0">
                  <a:latin typeface="Barlow" panose="00000500000000000000" pitchFamily="2" charset="0"/>
                </a:rPr>
                <a:t>distance</a:t>
              </a:r>
            </a:p>
          </p:txBody>
        </p:sp>
        <p:sp>
          <p:nvSpPr>
            <p:cNvPr id="76" name="Oval 75">
              <a:extLst>
                <a:ext uri="{FF2B5EF4-FFF2-40B4-BE49-F238E27FC236}">
                  <a16:creationId xmlns:a16="http://schemas.microsoft.com/office/drawing/2014/main" id="{2AFAE3EA-3CF9-936F-0ABA-BC1EC56E8D6F}"/>
                </a:ext>
              </a:extLst>
            </p:cNvPr>
            <p:cNvSpPr/>
            <p:nvPr/>
          </p:nvSpPr>
          <p:spPr>
            <a:xfrm>
              <a:off x="7170415" y="4313820"/>
              <a:ext cx="914400" cy="914400"/>
            </a:xfrm>
            <a:prstGeom prst="ellipse">
              <a:avLst/>
            </a:prstGeom>
            <a:solidFill>
              <a:srgbClr val="E33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7" name="TextBox 76">
              <a:extLst>
                <a:ext uri="{FF2B5EF4-FFF2-40B4-BE49-F238E27FC236}">
                  <a16:creationId xmlns:a16="http://schemas.microsoft.com/office/drawing/2014/main" id="{EC38076F-ACFF-80CE-AC7E-B297643EF7EF}"/>
                </a:ext>
              </a:extLst>
            </p:cNvPr>
            <p:cNvSpPr txBox="1"/>
            <p:nvPr/>
          </p:nvSpPr>
          <p:spPr>
            <a:xfrm>
              <a:off x="6959816" y="5267483"/>
              <a:ext cx="1335622" cy="584775"/>
            </a:xfrm>
            <a:prstGeom prst="rect">
              <a:avLst/>
            </a:prstGeom>
            <a:noFill/>
          </p:spPr>
          <p:txBody>
            <a:bodyPr wrap="none" rtlCol="0">
              <a:spAutoFit/>
            </a:bodyPr>
            <a:lstStyle/>
            <a:p>
              <a:pPr algn="ctr"/>
              <a:r>
                <a:rPr lang="en-GB" sz="1600" b="1" noProof="0">
                  <a:latin typeface="Barlow" panose="00000500000000000000" pitchFamily="2" charset="0"/>
                </a:rPr>
                <a:t>Employment</a:t>
              </a:r>
              <a:br>
                <a:rPr lang="en-GB" sz="1600" b="1" noProof="0">
                  <a:latin typeface="Barlow" panose="00000500000000000000" pitchFamily="2" charset="0"/>
                </a:rPr>
              </a:br>
              <a:r>
                <a:rPr lang="en-GB" sz="1600" b="1" noProof="0">
                  <a:latin typeface="Barlow" panose="00000500000000000000" pitchFamily="2" charset="0"/>
                </a:rPr>
                <a:t>inequality</a:t>
              </a:r>
            </a:p>
          </p:txBody>
        </p:sp>
        <p:sp>
          <p:nvSpPr>
            <p:cNvPr id="79" name="Oval 78">
              <a:extLst>
                <a:ext uri="{FF2B5EF4-FFF2-40B4-BE49-F238E27FC236}">
                  <a16:creationId xmlns:a16="http://schemas.microsoft.com/office/drawing/2014/main" id="{A4CD8C9B-268E-AC05-3B80-C625E2F98CE6}"/>
                </a:ext>
              </a:extLst>
            </p:cNvPr>
            <p:cNvSpPr/>
            <p:nvPr/>
          </p:nvSpPr>
          <p:spPr>
            <a:xfrm>
              <a:off x="10545886" y="4315929"/>
              <a:ext cx="914400" cy="914400"/>
            </a:xfrm>
            <a:prstGeom prst="ellipse">
              <a:avLst/>
            </a:prstGeom>
            <a:solidFill>
              <a:srgbClr val="E33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TextBox 79">
              <a:extLst>
                <a:ext uri="{FF2B5EF4-FFF2-40B4-BE49-F238E27FC236}">
                  <a16:creationId xmlns:a16="http://schemas.microsoft.com/office/drawing/2014/main" id="{9471D1AF-7ED6-0853-C9BA-DC9C07E1185E}"/>
                </a:ext>
              </a:extLst>
            </p:cNvPr>
            <p:cNvSpPr txBox="1"/>
            <p:nvPr/>
          </p:nvSpPr>
          <p:spPr>
            <a:xfrm>
              <a:off x="10349713" y="5269592"/>
              <a:ext cx="1306769" cy="584775"/>
            </a:xfrm>
            <a:prstGeom prst="rect">
              <a:avLst/>
            </a:prstGeom>
            <a:noFill/>
          </p:spPr>
          <p:txBody>
            <a:bodyPr wrap="none" rtlCol="0">
              <a:spAutoFit/>
            </a:bodyPr>
            <a:lstStyle/>
            <a:p>
              <a:pPr algn="ctr"/>
              <a:r>
                <a:rPr lang="en-GB" sz="1600" b="1" noProof="0">
                  <a:latin typeface="Barlow" panose="00000500000000000000" pitchFamily="2" charset="0"/>
                </a:rPr>
                <a:t>Access to </a:t>
              </a:r>
              <a:br>
                <a:rPr lang="en-GB" sz="1600" b="1" noProof="0">
                  <a:latin typeface="Barlow" panose="00000500000000000000" pitchFamily="2" charset="0"/>
                </a:rPr>
              </a:br>
              <a:r>
                <a:rPr lang="en-GB" sz="1600" b="1" noProof="0">
                  <a:latin typeface="Barlow" panose="00000500000000000000" pitchFamily="2" charset="0"/>
                </a:rPr>
                <a:t>green space</a:t>
              </a:r>
            </a:p>
          </p:txBody>
        </p:sp>
        <p:pic>
          <p:nvPicPr>
            <p:cNvPr id="95" name="Graphic 94" descr="Deciduous tree with solid fill">
              <a:extLst>
                <a:ext uri="{FF2B5EF4-FFF2-40B4-BE49-F238E27FC236}">
                  <a16:creationId xmlns:a16="http://schemas.microsoft.com/office/drawing/2014/main" id="{2C11B487-0B93-511D-C79A-0846C21C875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689196" y="4458724"/>
              <a:ext cx="626400" cy="626400"/>
            </a:xfrm>
            <a:prstGeom prst="rect">
              <a:avLst/>
            </a:prstGeom>
          </p:spPr>
        </p:pic>
        <p:sp>
          <p:nvSpPr>
            <p:cNvPr id="101" name="Oval 100">
              <a:extLst>
                <a:ext uri="{FF2B5EF4-FFF2-40B4-BE49-F238E27FC236}">
                  <a16:creationId xmlns:a16="http://schemas.microsoft.com/office/drawing/2014/main" id="{011E9B34-C867-5D61-01E2-EEE75FB8AE8A}"/>
                </a:ext>
              </a:extLst>
            </p:cNvPr>
            <p:cNvSpPr/>
            <p:nvPr/>
          </p:nvSpPr>
          <p:spPr>
            <a:xfrm>
              <a:off x="5465330" y="4318383"/>
              <a:ext cx="914400" cy="914400"/>
            </a:xfrm>
            <a:prstGeom prst="ellipse">
              <a:avLst/>
            </a:prstGeom>
            <a:solidFill>
              <a:srgbClr val="E33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2" name="TextBox 101">
              <a:extLst>
                <a:ext uri="{FF2B5EF4-FFF2-40B4-BE49-F238E27FC236}">
                  <a16:creationId xmlns:a16="http://schemas.microsoft.com/office/drawing/2014/main" id="{366290A3-F498-3C49-0969-3F3C1A9F77D1}"/>
                </a:ext>
              </a:extLst>
            </p:cNvPr>
            <p:cNvSpPr txBox="1"/>
            <p:nvPr/>
          </p:nvSpPr>
          <p:spPr>
            <a:xfrm>
              <a:off x="5379770" y="5272046"/>
              <a:ext cx="1085554" cy="584775"/>
            </a:xfrm>
            <a:prstGeom prst="rect">
              <a:avLst/>
            </a:prstGeom>
            <a:noFill/>
          </p:spPr>
          <p:txBody>
            <a:bodyPr wrap="none" rtlCol="0">
              <a:spAutoFit/>
            </a:bodyPr>
            <a:lstStyle/>
            <a:p>
              <a:pPr algn="ctr"/>
              <a:r>
                <a:rPr lang="en-GB" sz="1600" b="1" noProof="0">
                  <a:latin typeface="Barlow" panose="00000500000000000000" pitchFamily="2" charset="0"/>
                </a:rPr>
                <a:t>Housing</a:t>
              </a:r>
              <a:br>
                <a:rPr lang="en-GB" sz="1600" b="1" noProof="0">
                  <a:latin typeface="Barlow" panose="00000500000000000000" pitchFamily="2" charset="0"/>
                </a:rPr>
              </a:br>
              <a:r>
                <a:rPr lang="en-GB" sz="1600" b="1" noProof="0">
                  <a:latin typeface="Barlow" panose="00000500000000000000" pitchFamily="2" charset="0"/>
                </a:rPr>
                <a:t>inequality</a:t>
              </a:r>
            </a:p>
          </p:txBody>
        </p:sp>
        <p:sp>
          <p:nvSpPr>
            <p:cNvPr id="127" name="Oval 126">
              <a:extLst>
                <a:ext uri="{FF2B5EF4-FFF2-40B4-BE49-F238E27FC236}">
                  <a16:creationId xmlns:a16="http://schemas.microsoft.com/office/drawing/2014/main" id="{50D18B37-43E0-8597-A4F4-5ABFB2A0E684}"/>
                </a:ext>
              </a:extLst>
            </p:cNvPr>
            <p:cNvSpPr/>
            <p:nvPr/>
          </p:nvSpPr>
          <p:spPr>
            <a:xfrm>
              <a:off x="3688340" y="4318383"/>
              <a:ext cx="914400" cy="914400"/>
            </a:xfrm>
            <a:prstGeom prst="ellipse">
              <a:avLst/>
            </a:prstGeom>
            <a:solidFill>
              <a:srgbClr val="E33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8" name="TextBox 127">
              <a:extLst>
                <a:ext uri="{FF2B5EF4-FFF2-40B4-BE49-F238E27FC236}">
                  <a16:creationId xmlns:a16="http://schemas.microsoft.com/office/drawing/2014/main" id="{C3AE83A2-36C4-36E4-360F-2021AD5C47F8}"/>
                </a:ext>
              </a:extLst>
            </p:cNvPr>
            <p:cNvSpPr txBox="1"/>
            <p:nvPr/>
          </p:nvSpPr>
          <p:spPr>
            <a:xfrm>
              <a:off x="3582739" y="5272046"/>
              <a:ext cx="1125629" cy="584775"/>
            </a:xfrm>
            <a:prstGeom prst="rect">
              <a:avLst/>
            </a:prstGeom>
            <a:noFill/>
          </p:spPr>
          <p:txBody>
            <a:bodyPr wrap="none" rtlCol="0">
              <a:spAutoFit/>
            </a:bodyPr>
            <a:lstStyle/>
            <a:p>
              <a:pPr algn="ctr"/>
              <a:r>
                <a:rPr lang="en-GB" sz="1600" b="1" noProof="0">
                  <a:latin typeface="Barlow" panose="00000500000000000000" pitchFamily="2" charset="0"/>
                </a:rPr>
                <a:t>Racialised</a:t>
              </a:r>
              <a:br>
                <a:rPr lang="en-GB" sz="1600" b="1" noProof="0">
                  <a:latin typeface="Barlow" panose="00000500000000000000" pitchFamily="2" charset="0"/>
                </a:rPr>
              </a:br>
              <a:r>
                <a:rPr lang="en-GB" sz="1600" b="1" noProof="0">
                  <a:latin typeface="Barlow" panose="00000500000000000000" pitchFamily="2" charset="0"/>
                </a:rPr>
                <a:t>poverty</a:t>
              </a:r>
            </a:p>
          </p:txBody>
        </p:sp>
        <p:pic>
          <p:nvPicPr>
            <p:cNvPr id="72" name="Graphic 71" descr="Tax with solid fill">
              <a:extLst>
                <a:ext uri="{FF2B5EF4-FFF2-40B4-BE49-F238E27FC236}">
                  <a16:creationId xmlns:a16="http://schemas.microsoft.com/office/drawing/2014/main" id="{85C93598-46C9-BE91-9448-4FFA5B881C0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775899" y="4411017"/>
              <a:ext cx="735033" cy="735033"/>
            </a:xfrm>
            <a:prstGeom prst="rect">
              <a:avLst/>
            </a:prstGeom>
          </p:spPr>
        </p:pic>
        <p:pic>
          <p:nvPicPr>
            <p:cNvPr id="86" name="Graphic 85" descr="Briefcase with solid fill">
              <a:extLst>
                <a:ext uri="{FF2B5EF4-FFF2-40B4-BE49-F238E27FC236}">
                  <a16:creationId xmlns:a16="http://schemas.microsoft.com/office/drawing/2014/main" id="{D475942D-E6D5-6B36-F5B6-E6B0372C57A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306886" y="4457819"/>
              <a:ext cx="626400" cy="626400"/>
            </a:xfrm>
            <a:prstGeom prst="rect">
              <a:avLst/>
            </a:prstGeom>
          </p:spPr>
        </p:pic>
        <p:pic>
          <p:nvPicPr>
            <p:cNvPr id="30" name="Graphic 29" descr="Home with solid fill">
              <a:extLst>
                <a:ext uri="{FF2B5EF4-FFF2-40B4-BE49-F238E27FC236}">
                  <a16:creationId xmlns:a16="http://schemas.microsoft.com/office/drawing/2014/main" id="{ABEDDF88-E597-992D-F834-69DB2414BA7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616415" y="4457819"/>
              <a:ext cx="626400" cy="626400"/>
            </a:xfrm>
            <a:prstGeom prst="rect">
              <a:avLst/>
            </a:prstGeom>
          </p:spPr>
        </p:pic>
        <p:pic>
          <p:nvPicPr>
            <p:cNvPr id="39" name="Graphic 38" descr="Address Book with solid fill">
              <a:extLst>
                <a:ext uri="{FF2B5EF4-FFF2-40B4-BE49-F238E27FC236}">
                  <a16:creationId xmlns:a16="http://schemas.microsoft.com/office/drawing/2014/main" id="{4E83502F-D3EA-BBA8-F9E3-5BE814FB883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967904" y="4423572"/>
              <a:ext cx="694894" cy="694894"/>
            </a:xfrm>
            <a:prstGeom prst="rect">
              <a:avLst/>
            </a:prstGeom>
          </p:spPr>
        </p:pic>
      </p:grpSp>
      <p:grpSp>
        <p:nvGrpSpPr>
          <p:cNvPr id="2" name="Group 1">
            <a:extLst>
              <a:ext uri="{FF2B5EF4-FFF2-40B4-BE49-F238E27FC236}">
                <a16:creationId xmlns:a16="http://schemas.microsoft.com/office/drawing/2014/main" id="{EC5E4A99-40D9-8304-E56A-D33B98549343}"/>
              </a:ext>
            </a:extLst>
          </p:cNvPr>
          <p:cNvGrpSpPr/>
          <p:nvPr/>
        </p:nvGrpSpPr>
        <p:grpSpPr>
          <a:xfrm>
            <a:off x="3443543" y="465677"/>
            <a:ext cx="6331312" cy="1544528"/>
            <a:chOff x="3443543" y="465677"/>
            <a:chExt cx="6331312" cy="1544528"/>
          </a:xfrm>
        </p:grpSpPr>
        <p:sp>
          <p:nvSpPr>
            <p:cNvPr id="13" name="Oval 12">
              <a:extLst>
                <a:ext uri="{FF2B5EF4-FFF2-40B4-BE49-F238E27FC236}">
                  <a16:creationId xmlns:a16="http://schemas.microsoft.com/office/drawing/2014/main" id="{8F9D1C34-AA2C-4C99-9BF7-F05E204541A0}"/>
                </a:ext>
              </a:extLst>
            </p:cNvPr>
            <p:cNvSpPr/>
            <p:nvPr/>
          </p:nvSpPr>
          <p:spPr>
            <a:xfrm>
              <a:off x="5472415" y="471767"/>
              <a:ext cx="914400" cy="914400"/>
            </a:xfrm>
            <a:prstGeom prst="ellipse">
              <a:avLst/>
            </a:prstGeom>
            <a:solidFill>
              <a:srgbClr val="7881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extBox 16">
              <a:extLst>
                <a:ext uri="{FF2B5EF4-FFF2-40B4-BE49-F238E27FC236}">
                  <a16:creationId xmlns:a16="http://schemas.microsoft.com/office/drawing/2014/main" id="{3BDD676B-CCCD-871D-A98D-6DCA47D3A95F}"/>
                </a:ext>
              </a:extLst>
            </p:cNvPr>
            <p:cNvSpPr txBox="1"/>
            <p:nvPr/>
          </p:nvSpPr>
          <p:spPr>
            <a:xfrm>
              <a:off x="4918770" y="1425430"/>
              <a:ext cx="2021708" cy="584775"/>
            </a:xfrm>
            <a:prstGeom prst="rect">
              <a:avLst/>
            </a:prstGeom>
            <a:noFill/>
          </p:spPr>
          <p:txBody>
            <a:bodyPr wrap="none" rtlCol="0">
              <a:spAutoFit/>
            </a:bodyPr>
            <a:lstStyle/>
            <a:p>
              <a:pPr algn="ctr"/>
              <a:r>
                <a:rPr lang="en-GB" sz="1600" b="1" noProof="0">
                  <a:latin typeface="Barlow" panose="00000500000000000000" pitchFamily="2" charset="0"/>
                </a:rPr>
                <a:t>Community</a:t>
              </a:r>
              <a:br>
                <a:rPr lang="en-GB" sz="1600" b="1" noProof="0">
                  <a:latin typeface="Barlow" panose="00000500000000000000" pitchFamily="2" charset="0"/>
                </a:rPr>
              </a:br>
              <a:r>
                <a:rPr lang="en-GB" sz="1600" b="1" noProof="0">
                  <a:latin typeface="Barlow" panose="00000500000000000000" pitchFamily="2" charset="0"/>
                </a:rPr>
                <a:t>safety and cohesion</a:t>
              </a:r>
            </a:p>
          </p:txBody>
        </p:sp>
        <p:sp>
          <p:nvSpPr>
            <p:cNvPr id="22" name="Oval 21">
              <a:extLst>
                <a:ext uri="{FF2B5EF4-FFF2-40B4-BE49-F238E27FC236}">
                  <a16:creationId xmlns:a16="http://schemas.microsoft.com/office/drawing/2014/main" id="{EEC2DC9F-3824-F4BA-11FD-865BE0D8CDD5}"/>
                </a:ext>
              </a:extLst>
            </p:cNvPr>
            <p:cNvSpPr/>
            <p:nvPr/>
          </p:nvSpPr>
          <p:spPr>
            <a:xfrm>
              <a:off x="7170425" y="465677"/>
              <a:ext cx="914400" cy="914400"/>
            </a:xfrm>
            <a:prstGeom prst="ellipse">
              <a:avLst/>
            </a:prstGeom>
            <a:solidFill>
              <a:srgbClr val="7881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3" name="TextBox 22">
              <a:extLst>
                <a:ext uri="{FF2B5EF4-FFF2-40B4-BE49-F238E27FC236}">
                  <a16:creationId xmlns:a16="http://schemas.microsoft.com/office/drawing/2014/main" id="{CD28CF8B-8BDC-96BF-C3B7-2232A9CBAAB1}"/>
                </a:ext>
              </a:extLst>
            </p:cNvPr>
            <p:cNvSpPr txBox="1"/>
            <p:nvPr/>
          </p:nvSpPr>
          <p:spPr>
            <a:xfrm>
              <a:off x="7104893" y="1419340"/>
              <a:ext cx="1045478" cy="584775"/>
            </a:xfrm>
            <a:prstGeom prst="rect">
              <a:avLst/>
            </a:prstGeom>
            <a:noFill/>
          </p:spPr>
          <p:txBody>
            <a:bodyPr wrap="none" rtlCol="0">
              <a:spAutoFit/>
            </a:bodyPr>
            <a:lstStyle/>
            <a:p>
              <a:pPr algn="ctr"/>
              <a:r>
                <a:rPr lang="en-GB" sz="1600" b="1" noProof="0">
                  <a:latin typeface="Barlow" panose="00000500000000000000" pitchFamily="2" charset="0"/>
                </a:rPr>
                <a:t>Vicarious</a:t>
              </a:r>
              <a:br>
                <a:rPr lang="en-GB" sz="1600" b="1" noProof="0">
                  <a:latin typeface="Barlow" panose="00000500000000000000" pitchFamily="2" charset="0"/>
                </a:rPr>
              </a:br>
              <a:r>
                <a:rPr lang="en-GB" sz="1600" b="1" noProof="0">
                  <a:latin typeface="Barlow" panose="00000500000000000000" pitchFamily="2" charset="0"/>
                </a:rPr>
                <a:t>trauma</a:t>
              </a:r>
            </a:p>
          </p:txBody>
        </p:sp>
        <p:sp>
          <p:nvSpPr>
            <p:cNvPr id="82" name="Oval 81">
              <a:extLst>
                <a:ext uri="{FF2B5EF4-FFF2-40B4-BE49-F238E27FC236}">
                  <a16:creationId xmlns:a16="http://schemas.microsoft.com/office/drawing/2014/main" id="{B9EC761C-BCC1-4142-390E-86A34341816E}"/>
                </a:ext>
              </a:extLst>
            </p:cNvPr>
            <p:cNvSpPr/>
            <p:nvPr/>
          </p:nvSpPr>
          <p:spPr>
            <a:xfrm>
              <a:off x="3694215" y="465677"/>
              <a:ext cx="914400" cy="914400"/>
            </a:xfrm>
            <a:prstGeom prst="ellipse">
              <a:avLst/>
            </a:prstGeom>
            <a:solidFill>
              <a:srgbClr val="7881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TextBox 82">
              <a:extLst>
                <a:ext uri="{FF2B5EF4-FFF2-40B4-BE49-F238E27FC236}">
                  <a16:creationId xmlns:a16="http://schemas.microsoft.com/office/drawing/2014/main" id="{94DD2521-5665-EF71-7523-209F651D9B0C}"/>
                </a:ext>
              </a:extLst>
            </p:cNvPr>
            <p:cNvSpPr txBox="1"/>
            <p:nvPr/>
          </p:nvSpPr>
          <p:spPr>
            <a:xfrm>
              <a:off x="3443543" y="1419340"/>
              <a:ext cx="1415772" cy="584775"/>
            </a:xfrm>
            <a:prstGeom prst="rect">
              <a:avLst/>
            </a:prstGeom>
            <a:noFill/>
          </p:spPr>
          <p:txBody>
            <a:bodyPr wrap="none" rtlCol="0">
              <a:spAutoFit/>
            </a:bodyPr>
            <a:lstStyle/>
            <a:p>
              <a:pPr algn="ctr"/>
              <a:r>
                <a:rPr lang="en-GB" sz="1600" b="1" noProof="0">
                  <a:latin typeface="Barlow" panose="00000500000000000000" pitchFamily="2" charset="0"/>
                </a:rPr>
                <a:t>Interpersonal</a:t>
              </a:r>
              <a:br>
                <a:rPr lang="en-GB" sz="1600" b="1" noProof="0">
                  <a:latin typeface="Barlow" panose="00000500000000000000" pitchFamily="2" charset="0"/>
                </a:rPr>
              </a:br>
              <a:r>
                <a:rPr lang="en-GB" sz="1600" b="1" noProof="0">
                  <a:latin typeface="Barlow" panose="00000500000000000000" pitchFamily="2" charset="0"/>
                </a:rPr>
                <a:t>racism</a:t>
              </a:r>
            </a:p>
          </p:txBody>
        </p:sp>
        <p:sp>
          <p:nvSpPr>
            <p:cNvPr id="105" name="Oval 104">
              <a:extLst>
                <a:ext uri="{FF2B5EF4-FFF2-40B4-BE49-F238E27FC236}">
                  <a16:creationId xmlns:a16="http://schemas.microsoft.com/office/drawing/2014/main" id="{80084A00-C56E-6A12-56B9-6AEFF261FB92}"/>
                </a:ext>
              </a:extLst>
            </p:cNvPr>
            <p:cNvSpPr/>
            <p:nvPr/>
          </p:nvSpPr>
          <p:spPr>
            <a:xfrm>
              <a:off x="8860455" y="466858"/>
              <a:ext cx="914400" cy="914400"/>
            </a:xfrm>
            <a:prstGeom prst="ellipse">
              <a:avLst/>
            </a:prstGeom>
            <a:solidFill>
              <a:srgbClr val="7881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6" name="TextBox 105">
              <a:extLst>
                <a:ext uri="{FF2B5EF4-FFF2-40B4-BE49-F238E27FC236}">
                  <a16:creationId xmlns:a16="http://schemas.microsoft.com/office/drawing/2014/main" id="{0D562580-4A78-B40B-43CD-E7643E4B854C}"/>
                </a:ext>
              </a:extLst>
            </p:cNvPr>
            <p:cNvSpPr txBox="1"/>
            <p:nvPr/>
          </p:nvSpPr>
          <p:spPr>
            <a:xfrm>
              <a:off x="8867866" y="1420521"/>
              <a:ext cx="899605" cy="584775"/>
            </a:xfrm>
            <a:prstGeom prst="rect">
              <a:avLst/>
            </a:prstGeom>
            <a:noFill/>
          </p:spPr>
          <p:txBody>
            <a:bodyPr wrap="none" rtlCol="0">
              <a:spAutoFit/>
            </a:bodyPr>
            <a:lstStyle/>
            <a:p>
              <a:pPr algn="ctr"/>
              <a:r>
                <a:rPr lang="en-GB" sz="1600" b="1" noProof="0">
                  <a:latin typeface="Barlow" panose="00000500000000000000" pitchFamily="2" charset="0"/>
                </a:rPr>
                <a:t>Cultural</a:t>
              </a:r>
              <a:br>
                <a:rPr lang="en-GB" sz="1600" b="1" noProof="0">
                  <a:latin typeface="Barlow" panose="00000500000000000000" pitchFamily="2" charset="0"/>
                </a:rPr>
              </a:br>
              <a:r>
                <a:rPr lang="en-GB" sz="1600" b="1" noProof="0">
                  <a:latin typeface="Barlow" panose="00000500000000000000" pitchFamily="2" charset="0"/>
                </a:rPr>
                <a:t>stigma</a:t>
              </a:r>
            </a:p>
          </p:txBody>
        </p:sp>
        <p:pic>
          <p:nvPicPr>
            <p:cNvPr id="48" name="Graphic 47" descr="Group of people with solid fill">
              <a:extLst>
                <a:ext uri="{FF2B5EF4-FFF2-40B4-BE49-F238E27FC236}">
                  <a16:creationId xmlns:a16="http://schemas.microsoft.com/office/drawing/2014/main" id="{72C15A3F-3459-14D5-7892-2BC865AF20E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970386" y="549584"/>
              <a:ext cx="689191" cy="689191"/>
            </a:xfrm>
            <a:prstGeom prst="rect">
              <a:avLst/>
            </a:prstGeom>
          </p:spPr>
        </p:pic>
        <p:pic>
          <p:nvPicPr>
            <p:cNvPr id="18" name="Graphic 17" descr="Users with solid fill">
              <a:extLst>
                <a:ext uri="{FF2B5EF4-FFF2-40B4-BE49-F238E27FC236}">
                  <a16:creationId xmlns:a16="http://schemas.microsoft.com/office/drawing/2014/main" id="{0E0650F2-EFED-FAA0-57DC-C34A8270761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592337" y="630832"/>
              <a:ext cx="670821" cy="670821"/>
            </a:xfrm>
            <a:prstGeom prst="rect">
              <a:avLst/>
            </a:prstGeom>
          </p:spPr>
        </p:pic>
        <p:pic>
          <p:nvPicPr>
            <p:cNvPr id="28" name="Graphic 27" descr="Comment Important with solid fill">
              <a:extLst>
                <a:ext uri="{FF2B5EF4-FFF2-40B4-BE49-F238E27FC236}">
                  <a16:creationId xmlns:a16="http://schemas.microsoft.com/office/drawing/2014/main" id="{53507639-225F-0A61-BE83-D5A9825177B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820040" y="634867"/>
              <a:ext cx="662749" cy="662749"/>
            </a:xfrm>
            <a:prstGeom prst="rect">
              <a:avLst/>
            </a:prstGeom>
          </p:spPr>
        </p:pic>
        <p:pic>
          <p:nvPicPr>
            <p:cNvPr id="43" name="Graphic 42" descr="Connections with solid fill">
              <a:extLst>
                <a:ext uri="{FF2B5EF4-FFF2-40B4-BE49-F238E27FC236}">
                  <a16:creationId xmlns:a16="http://schemas.microsoft.com/office/drawing/2014/main" id="{4B3DE811-C5A0-6DE5-6209-0B4B2CC3579E}"/>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243466" y="575378"/>
              <a:ext cx="748719" cy="748719"/>
            </a:xfrm>
            <a:prstGeom prst="rect">
              <a:avLst/>
            </a:prstGeom>
          </p:spPr>
        </p:pic>
      </p:grpSp>
    </p:spTree>
    <p:extLst>
      <p:ext uri="{BB962C8B-B14F-4D97-AF65-F5344CB8AC3E}">
        <p14:creationId xmlns:p14="http://schemas.microsoft.com/office/powerpoint/2010/main" val="3733008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9A94"/>
        </a:solidFill>
        <a:effectLst/>
      </p:bgPr>
    </p:bg>
    <p:spTree>
      <p:nvGrpSpPr>
        <p:cNvPr id="1" name="">
          <a:extLst>
            <a:ext uri="{FF2B5EF4-FFF2-40B4-BE49-F238E27FC236}">
              <a16:creationId xmlns:a16="http://schemas.microsoft.com/office/drawing/2014/main" id="{DDDC1DA2-50CC-53C1-F14D-31F5C737C60B}"/>
            </a:ext>
          </a:extLst>
        </p:cNvPr>
        <p:cNvGrpSpPr/>
        <p:nvPr/>
      </p:nvGrpSpPr>
      <p:grpSpPr>
        <a:xfrm>
          <a:off x="0" y="0"/>
          <a:ext cx="0" cy="0"/>
          <a:chOff x="0" y="0"/>
          <a:chExt cx="0" cy="0"/>
        </a:xfrm>
      </p:grpSpPr>
      <p:pic>
        <p:nvPicPr>
          <p:cNvPr id="13" name="Picture 12" descr="A black background with a black square&#10;&#10;Description automatically generated with medium confidence">
            <a:extLst>
              <a:ext uri="{FF2B5EF4-FFF2-40B4-BE49-F238E27FC236}">
                <a16:creationId xmlns:a16="http://schemas.microsoft.com/office/drawing/2014/main" id="{B7C3416B-B931-9142-FAA3-EDBCB50A22BB}"/>
              </a:ext>
            </a:extLst>
          </p:cNvPr>
          <p:cNvPicPr>
            <a:picLocks noChangeAspect="1"/>
          </p:cNvPicPr>
          <p:nvPr/>
        </p:nvPicPr>
        <p:blipFill>
          <a:blip r:embed="rId3">
            <a:duotone>
              <a:schemeClr val="accent5">
                <a:shade val="45000"/>
                <a:satMod val="135000"/>
              </a:schemeClr>
              <a:prstClr val="white"/>
            </a:duotone>
            <a:alphaModFix amt="20000"/>
            <a:extLst>
              <a:ext uri="{BEBA8EAE-BF5A-486C-A8C5-ECC9F3942E4B}">
                <a14:imgProps xmlns:a14="http://schemas.microsoft.com/office/drawing/2010/main">
                  <a14:imgLayer r:embed="rId4">
                    <a14:imgEffect>
                      <a14:colorTemperature colorTemp="10945"/>
                    </a14:imgEffect>
                  </a14:imgLayer>
                </a14:imgProps>
              </a:ext>
              <a:ext uri="{28A0092B-C50C-407E-A947-70E740481C1C}">
                <a14:useLocalDpi xmlns:a14="http://schemas.microsoft.com/office/drawing/2010/main" val="0"/>
              </a:ext>
            </a:extLst>
          </a:blip>
          <a:stretch>
            <a:fillRect/>
          </a:stretch>
        </p:blipFill>
        <p:spPr>
          <a:xfrm>
            <a:off x="5827486" y="4931996"/>
            <a:ext cx="4513941" cy="4513941"/>
          </a:xfrm>
          <a:prstGeom prst="rect">
            <a:avLst/>
          </a:prstGeom>
        </p:spPr>
      </p:pic>
      <p:sp>
        <p:nvSpPr>
          <p:cNvPr id="2" name="Title 1">
            <a:extLst>
              <a:ext uri="{FF2B5EF4-FFF2-40B4-BE49-F238E27FC236}">
                <a16:creationId xmlns:a16="http://schemas.microsoft.com/office/drawing/2014/main" id="{83E46054-2F31-8BE1-E61C-8C24765F1661}"/>
              </a:ext>
            </a:extLst>
          </p:cNvPr>
          <p:cNvSpPr>
            <a:spLocks noGrp="1"/>
          </p:cNvSpPr>
          <p:nvPr>
            <p:ph type="title"/>
          </p:nvPr>
        </p:nvSpPr>
        <p:spPr>
          <a:xfrm>
            <a:off x="838200" y="496130"/>
            <a:ext cx="10515600" cy="1325563"/>
          </a:xfrm>
        </p:spPr>
        <p:txBody>
          <a:bodyPr>
            <a:normAutofit/>
          </a:bodyPr>
          <a:lstStyle/>
          <a:p>
            <a:pPr algn="ctr"/>
            <a:r>
              <a:rPr lang="en-GB" sz="4800" noProof="0">
                <a:solidFill>
                  <a:srgbClr val="FFF8F2"/>
                </a:solidFill>
                <a:effectLst>
                  <a:outerShdw blurRad="50800" dist="38100" dir="2700000" algn="tl" rotWithShape="0">
                    <a:prstClr val="black">
                      <a:alpha val="40000"/>
                    </a:prstClr>
                  </a:outerShdw>
                </a:effectLst>
                <a:latin typeface="TT Octosquares Cond DemiBold" panose="02010001040000080307" pitchFamily="2" charset="0"/>
              </a:rPr>
              <a:t>Re-thinking stigma</a:t>
            </a:r>
          </a:p>
        </p:txBody>
      </p:sp>
      <p:grpSp>
        <p:nvGrpSpPr>
          <p:cNvPr id="5" name="Group 4">
            <a:extLst>
              <a:ext uri="{FF2B5EF4-FFF2-40B4-BE49-F238E27FC236}">
                <a16:creationId xmlns:a16="http://schemas.microsoft.com/office/drawing/2014/main" id="{4B971232-08F6-B727-5329-3140EBE2DC0C}"/>
              </a:ext>
            </a:extLst>
          </p:cNvPr>
          <p:cNvGrpSpPr/>
          <p:nvPr/>
        </p:nvGrpSpPr>
        <p:grpSpPr>
          <a:xfrm>
            <a:off x="0" y="5280338"/>
            <a:ext cx="12192000" cy="1577662"/>
            <a:chOff x="0" y="5280338"/>
            <a:chExt cx="12192000" cy="1577662"/>
          </a:xfrm>
        </p:grpSpPr>
        <p:cxnSp>
          <p:nvCxnSpPr>
            <p:cNvPr id="6" name="Straight Connector 5">
              <a:extLst>
                <a:ext uri="{FF2B5EF4-FFF2-40B4-BE49-F238E27FC236}">
                  <a16:creationId xmlns:a16="http://schemas.microsoft.com/office/drawing/2014/main" id="{C52D4B08-807D-0E6E-5F0E-618E3209129E}"/>
                </a:ext>
              </a:extLst>
            </p:cNvPr>
            <p:cNvCxnSpPr/>
            <p:nvPr/>
          </p:nvCxnSpPr>
          <p:spPr>
            <a:xfrm>
              <a:off x="0" y="5782614"/>
              <a:ext cx="721217" cy="1075386"/>
            </a:xfrm>
            <a:prstGeom prst="line">
              <a:avLst/>
            </a:prstGeom>
            <a:ln w="57150">
              <a:solidFill>
                <a:srgbClr val="E33B5A"/>
              </a:solidFill>
            </a:ln>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2A69B73A-979C-F11F-A34E-C2A6213FCD22}"/>
                </a:ext>
              </a:extLst>
            </p:cNvPr>
            <p:cNvCxnSpPr/>
            <p:nvPr/>
          </p:nvCxnSpPr>
          <p:spPr>
            <a:xfrm flipH="1">
              <a:off x="1" y="5280338"/>
              <a:ext cx="419099" cy="1577662"/>
            </a:xfrm>
            <a:prstGeom prst="line">
              <a:avLst/>
            </a:prstGeom>
            <a:ln w="76200">
              <a:solidFill>
                <a:srgbClr val="E33B5A"/>
              </a:solidFill>
            </a:ln>
          </p:spPr>
          <p:style>
            <a:lnRef idx="3">
              <a:schemeClr val="accent3"/>
            </a:lnRef>
            <a:fillRef idx="0">
              <a:schemeClr val="accent3"/>
            </a:fillRef>
            <a:effectRef idx="2">
              <a:schemeClr val="accent3"/>
            </a:effectRef>
            <a:fontRef idx="minor">
              <a:schemeClr val="tx1"/>
            </a:fontRef>
          </p:style>
        </p:cxnSp>
        <p:sp>
          <p:nvSpPr>
            <p:cNvPr id="8" name="Rectangle 7">
              <a:extLst>
                <a:ext uri="{FF2B5EF4-FFF2-40B4-BE49-F238E27FC236}">
                  <a16:creationId xmlns:a16="http://schemas.microsoft.com/office/drawing/2014/main" id="{206A7E43-30C7-4F2C-8B47-6EBCB48A177E}"/>
                </a:ext>
              </a:extLst>
            </p:cNvPr>
            <p:cNvSpPr/>
            <p:nvPr/>
          </p:nvSpPr>
          <p:spPr>
            <a:xfrm>
              <a:off x="0" y="6542468"/>
              <a:ext cx="12192000" cy="315532"/>
            </a:xfrm>
            <a:prstGeom prst="rect">
              <a:avLst/>
            </a:prstGeom>
            <a:solidFill>
              <a:srgbClr val="414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9" name="Straight Connector 8">
              <a:extLst>
                <a:ext uri="{FF2B5EF4-FFF2-40B4-BE49-F238E27FC236}">
                  <a16:creationId xmlns:a16="http://schemas.microsoft.com/office/drawing/2014/main" id="{EF8EB14A-40D9-A329-17D0-3522850FF57B}"/>
                </a:ext>
              </a:extLst>
            </p:cNvPr>
            <p:cNvCxnSpPr/>
            <p:nvPr/>
          </p:nvCxnSpPr>
          <p:spPr>
            <a:xfrm flipH="1">
              <a:off x="209552" y="5280338"/>
              <a:ext cx="419099" cy="1577662"/>
            </a:xfrm>
            <a:prstGeom prst="line">
              <a:avLst/>
            </a:prstGeom>
            <a:ln w="76200">
              <a:solidFill>
                <a:srgbClr val="E33B5A"/>
              </a:solidFill>
            </a:ln>
          </p:spPr>
          <p:style>
            <a:lnRef idx="3">
              <a:schemeClr val="accent3"/>
            </a:lnRef>
            <a:fillRef idx="0">
              <a:schemeClr val="accent3"/>
            </a:fillRef>
            <a:effectRef idx="2">
              <a:schemeClr val="accent3"/>
            </a:effectRef>
            <a:fontRef idx="minor">
              <a:schemeClr val="tx1"/>
            </a:fontRef>
          </p:style>
        </p:cxnSp>
      </p:grpSp>
      <p:pic>
        <p:nvPicPr>
          <p:cNvPr id="11" name="Picture 10" descr="A black background with a black square&#10;&#10;Description automatically generated with medium confidence">
            <a:extLst>
              <a:ext uri="{FF2B5EF4-FFF2-40B4-BE49-F238E27FC236}">
                <a16:creationId xmlns:a16="http://schemas.microsoft.com/office/drawing/2014/main" id="{C688DD03-8C6F-65DC-5EE1-7E9D0A323950}"/>
              </a:ext>
            </a:extLst>
          </p:cNvPr>
          <p:cNvPicPr>
            <a:picLocks noChangeAspect="1"/>
          </p:cNvPicPr>
          <p:nvPr/>
        </p:nvPicPr>
        <p:blipFill>
          <a:blip r:embed="rId3">
            <a:alphaModFix amt="20000"/>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0945"/>
                    </a14:imgEffect>
                  </a14:imgLayer>
                </a14:imgProps>
              </a:ext>
              <a:ext uri="{28A0092B-C50C-407E-A947-70E740481C1C}">
                <a14:useLocalDpi xmlns:a14="http://schemas.microsoft.com/office/drawing/2010/main" val="0"/>
              </a:ext>
            </a:extLst>
          </a:blip>
          <a:stretch>
            <a:fillRect/>
          </a:stretch>
        </p:blipFill>
        <p:spPr>
          <a:xfrm>
            <a:off x="11161093" y="239196"/>
            <a:ext cx="2061813" cy="2061813"/>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2B7D9548-24E3-5268-9FAC-3B806FB8489C}"/>
              </a:ext>
            </a:extLst>
          </p:cNvPr>
          <p:cNvPicPr>
            <a:picLocks noChangeAspect="1"/>
          </p:cNvPicPr>
          <p:nvPr/>
        </p:nvPicPr>
        <p:blipFill>
          <a:blip r:embed="rId5">
            <a:duotone>
              <a:schemeClr val="accent1">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a:off x="-938155" y="-655344"/>
            <a:ext cx="2714510" cy="2714510"/>
          </a:xfrm>
          <a:prstGeom prst="rect">
            <a:avLst/>
          </a:prstGeom>
        </p:spPr>
      </p:pic>
      <p:sp>
        <p:nvSpPr>
          <p:cNvPr id="3" name="Title 1">
            <a:extLst>
              <a:ext uri="{FF2B5EF4-FFF2-40B4-BE49-F238E27FC236}">
                <a16:creationId xmlns:a16="http://schemas.microsoft.com/office/drawing/2014/main" id="{55A49CF0-3F10-4FB7-FE91-900280D177AD}"/>
              </a:ext>
            </a:extLst>
          </p:cNvPr>
          <p:cNvSpPr txBox="1">
            <a:spLocks/>
          </p:cNvSpPr>
          <p:nvPr/>
        </p:nvSpPr>
        <p:spPr>
          <a:xfrm>
            <a:off x="1617458" y="1821693"/>
            <a:ext cx="8957085" cy="38859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2800" b="1">
                <a:solidFill>
                  <a:srgbClr val="FFF8F2"/>
                </a:solidFill>
                <a:effectLst>
                  <a:outerShdw blurRad="50800" dist="38100" dir="2700000" algn="tl" rotWithShape="0">
                    <a:prstClr val="black">
                      <a:alpha val="40000"/>
                    </a:prstClr>
                  </a:outerShdw>
                </a:effectLst>
                <a:latin typeface="Barlow" panose="00000500000000000000" pitchFamily="2" charset="0"/>
              </a:rPr>
              <a:t>What assumptions are being made when we think ‘cultural stigma’ is the leading barrier to care? </a:t>
            </a:r>
          </a:p>
          <a:p>
            <a:pPr algn="ctr">
              <a:lnSpc>
                <a:spcPct val="120000"/>
              </a:lnSpc>
            </a:pPr>
            <a:endParaRPr lang="en-GB" sz="2800" b="1">
              <a:solidFill>
                <a:srgbClr val="FFF8F2"/>
              </a:solidFill>
              <a:effectLst>
                <a:outerShdw blurRad="50800" dist="38100" dir="2700000" algn="tl" rotWithShape="0">
                  <a:prstClr val="black">
                    <a:alpha val="40000"/>
                  </a:prstClr>
                </a:outerShdw>
              </a:effectLst>
              <a:latin typeface="Barlow" panose="00000500000000000000" pitchFamily="2" charset="0"/>
            </a:endParaRPr>
          </a:p>
          <a:p>
            <a:pPr algn="ctr">
              <a:lnSpc>
                <a:spcPct val="120000"/>
              </a:lnSpc>
            </a:pPr>
            <a:r>
              <a:rPr lang="en-GB" sz="2800" b="1" noProof="0">
                <a:solidFill>
                  <a:srgbClr val="FFF8F2"/>
                </a:solidFill>
                <a:effectLst>
                  <a:outerShdw blurRad="50800" dist="38100" dir="2700000" algn="tl" rotWithShape="0">
                    <a:prstClr val="black">
                      <a:alpha val="40000"/>
                    </a:prstClr>
                  </a:outerShdw>
                </a:effectLst>
                <a:latin typeface="Barlow" panose="00000500000000000000" pitchFamily="2" charset="0"/>
              </a:rPr>
              <a:t>How can the sector recognise its role in creating and entrenching stigma?</a:t>
            </a:r>
          </a:p>
          <a:p>
            <a:pPr algn="ctr">
              <a:lnSpc>
                <a:spcPct val="120000"/>
              </a:lnSpc>
            </a:pPr>
            <a:endParaRPr lang="en-GB" sz="2800" b="1">
              <a:solidFill>
                <a:srgbClr val="FFF8F2"/>
              </a:solidFill>
              <a:effectLst>
                <a:outerShdw blurRad="50800" dist="38100" dir="2700000" algn="tl" rotWithShape="0">
                  <a:prstClr val="black">
                    <a:alpha val="40000"/>
                  </a:prstClr>
                </a:outerShdw>
              </a:effectLst>
              <a:latin typeface="Barlow" panose="00000500000000000000" pitchFamily="2" charset="0"/>
            </a:endParaRPr>
          </a:p>
          <a:p>
            <a:pPr algn="ctr">
              <a:lnSpc>
                <a:spcPct val="120000"/>
              </a:lnSpc>
            </a:pPr>
            <a:r>
              <a:rPr lang="en-GB" sz="2800" b="1" noProof="0">
                <a:solidFill>
                  <a:srgbClr val="FFF8F2"/>
                </a:solidFill>
                <a:effectLst>
                  <a:outerShdw blurRad="50800" dist="38100" dir="2700000" algn="tl" rotWithShape="0">
                    <a:prstClr val="black">
                      <a:alpha val="40000"/>
                    </a:prstClr>
                  </a:outerShdw>
                </a:effectLst>
                <a:latin typeface="Barlow" panose="00000500000000000000" pitchFamily="2" charset="0"/>
              </a:rPr>
              <a:t>Are there barriers that prevent us from taking a different approach?</a:t>
            </a:r>
          </a:p>
        </p:txBody>
      </p:sp>
    </p:spTree>
    <p:extLst>
      <p:ext uri="{BB962C8B-B14F-4D97-AF65-F5344CB8AC3E}">
        <p14:creationId xmlns:p14="http://schemas.microsoft.com/office/powerpoint/2010/main" val="382518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4CE8F92-7719-A364-A41E-87233AE34F76}"/>
              </a:ext>
            </a:extLst>
          </p:cNvPr>
          <p:cNvGrpSpPr/>
          <p:nvPr/>
        </p:nvGrpSpPr>
        <p:grpSpPr>
          <a:xfrm>
            <a:off x="0" y="5280338"/>
            <a:ext cx="12192000" cy="1577662"/>
            <a:chOff x="0" y="5280338"/>
            <a:chExt cx="12192000" cy="1577662"/>
          </a:xfrm>
        </p:grpSpPr>
        <p:cxnSp>
          <p:nvCxnSpPr>
            <p:cNvPr id="6" name="Straight Connector 5">
              <a:extLst>
                <a:ext uri="{FF2B5EF4-FFF2-40B4-BE49-F238E27FC236}">
                  <a16:creationId xmlns:a16="http://schemas.microsoft.com/office/drawing/2014/main" id="{959759C1-0620-4FBB-BB03-48535DA6ADFD}"/>
                </a:ext>
              </a:extLst>
            </p:cNvPr>
            <p:cNvCxnSpPr/>
            <p:nvPr/>
          </p:nvCxnSpPr>
          <p:spPr>
            <a:xfrm>
              <a:off x="0" y="5782614"/>
              <a:ext cx="721217" cy="1075386"/>
            </a:xfrm>
            <a:prstGeom prst="line">
              <a:avLst/>
            </a:prstGeom>
            <a:ln w="5715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80AFD60B-FCDD-DC75-2C29-DE007D280F07}"/>
                </a:ext>
              </a:extLst>
            </p:cNvPr>
            <p:cNvCxnSpPr/>
            <p:nvPr/>
          </p:nvCxnSpPr>
          <p:spPr>
            <a:xfrm flipH="1">
              <a:off x="1"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sp>
          <p:nvSpPr>
            <p:cNvPr id="8" name="Rectangle 7">
              <a:extLst>
                <a:ext uri="{FF2B5EF4-FFF2-40B4-BE49-F238E27FC236}">
                  <a16:creationId xmlns:a16="http://schemas.microsoft.com/office/drawing/2014/main" id="{EC1BDD12-EC02-0F39-7BA0-F9EEB8896CA6}"/>
                </a:ext>
              </a:extLst>
            </p:cNvPr>
            <p:cNvSpPr/>
            <p:nvPr/>
          </p:nvSpPr>
          <p:spPr>
            <a:xfrm>
              <a:off x="0" y="6542468"/>
              <a:ext cx="12192000" cy="315532"/>
            </a:xfrm>
            <a:prstGeom prst="rect">
              <a:avLst/>
            </a:prstGeom>
            <a:solidFill>
              <a:srgbClr val="E49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9" name="Straight Connector 8">
              <a:extLst>
                <a:ext uri="{FF2B5EF4-FFF2-40B4-BE49-F238E27FC236}">
                  <a16:creationId xmlns:a16="http://schemas.microsoft.com/office/drawing/2014/main" id="{5FAF945B-57D8-43E5-F960-B9A62E153469}"/>
                </a:ext>
              </a:extLst>
            </p:cNvPr>
            <p:cNvCxnSpPr/>
            <p:nvPr/>
          </p:nvCxnSpPr>
          <p:spPr>
            <a:xfrm flipH="1">
              <a:off x="209552"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grpSp>
      <p:grpSp>
        <p:nvGrpSpPr>
          <p:cNvPr id="19" name="Group 18">
            <a:extLst>
              <a:ext uri="{FF2B5EF4-FFF2-40B4-BE49-F238E27FC236}">
                <a16:creationId xmlns:a16="http://schemas.microsoft.com/office/drawing/2014/main" id="{84016F5F-974C-6425-A021-8CDECD242AE6}"/>
              </a:ext>
            </a:extLst>
          </p:cNvPr>
          <p:cNvGrpSpPr/>
          <p:nvPr/>
        </p:nvGrpSpPr>
        <p:grpSpPr>
          <a:xfrm>
            <a:off x="8337720" y="1489054"/>
            <a:ext cx="2393604" cy="3053087"/>
            <a:chOff x="4752756" y="1593056"/>
            <a:chExt cx="2393604" cy="3053087"/>
          </a:xfrm>
        </p:grpSpPr>
        <p:grpSp>
          <p:nvGrpSpPr>
            <p:cNvPr id="17" name="Group 16">
              <a:extLst>
                <a:ext uri="{FF2B5EF4-FFF2-40B4-BE49-F238E27FC236}">
                  <a16:creationId xmlns:a16="http://schemas.microsoft.com/office/drawing/2014/main" id="{7E1E8C59-E81C-5DBC-4655-24F4CB5E3CDD}"/>
                </a:ext>
              </a:extLst>
            </p:cNvPr>
            <p:cNvGrpSpPr/>
            <p:nvPr/>
          </p:nvGrpSpPr>
          <p:grpSpPr>
            <a:xfrm>
              <a:off x="4967287" y="1593056"/>
              <a:ext cx="1964531" cy="1964531"/>
              <a:chOff x="4967287" y="1593056"/>
              <a:chExt cx="1964531" cy="1964531"/>
            </a:xfrm>
          </p:grpSpPr>
          <p:sp>
            <p:nvSpPr>
              <p:cNvPr id="14" name="Oval 13">
                <a:extLst>
                  <a:ext uri="{FF2B5EF4-FFF2-40B4-BE49-F238E27FC236}">
                    <a16:creationId xmlns:a16="http://schemas.microsoft.com/office/drawing/2014/main" id="{988C0B2C-D099-EF11-172B-FD55B85554BA}"/>
                  </a:ext>
                </a:extLst>
              </p:cNvPr>
              <p:cNvSpPr/>
              <p:nvPr/>
            </p:nvSpPr>
            <p:spPr>
              <a:xfrm>
                <a:off x="4967287" y="1593056"/>
                <a:ext cx="1964531" cy="1964531"/>
              </a:xfrm>
              <a:prstGeom prst="ellipse">
                <a:avLst/>
              </a:prstGeom>
              <a:solidFill>
                <a:srgbClr val="EBB3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Bar graph with upward trend with solid fill">
                <a:extLst>
                  <a:ext uri="{FF2B5EF4-FFF2-40B4-BE49-F238E27FC236}">
                    <a16:creationId xmlns:a16="http://schemas.microsoft.com/office/drawing/2014/main" id="{3EA5E9E5-E9C4-146D-7F04-222078C1B8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1132" y="1864519"/>
                <a:ext cx="1421606" cy="1421606"/>
              </a:xfrm>
              <a:prstGeom prst="rect">
                <a:avLst/>
              </a:prstGeom>
            </p:spPr>
          </p:pic>
        </p:grpSp>
        <p:sp>
          <p:nvSpPr>
            <p:cNvPr id="18" name="TextBox 17">
              <a:extLst>
                <a:ext uri="{FF2B5EF4-FFF2-40B4-BE49-F238E27FC236}">
                  <a16:creationId xmlns:a16="http://schemas.microsoft.com/office/drawing/2014/main" id="{2D951020-64DC-6FFB-1A8D-4CD90D683189}"/>
                </a:ext>
              </a:extLst>
            </p:cNvPr>
            <p:cNvSpPr txBox="1"/>
            <p:nvPr/>
          </p:nvSpPr>
          <p:spPr>
            <a:xfrm>
              <a:off x="4752756" y="3692036"/>
              <a:ext cx="2393604" cy="954107"/>
            </a:xfrm>
            <a:prstGeom prst="rect">
              <a:avLst/>
            </a:prstGeom>
            <a:noFill/>
          </p:spPr>
          <p:txBody>
            <a:bodyPr wrap="none" rtlCol="0">
              <a:spAutoFit/>
            </a:bodyPr>
            <a:lstStyle/>
            <a:p>
              <a:pPr algn="ctr"/>
              <a:r>
                <a:rPr lang="en-GB" sz="2800" b="1">
                  <a:latin typeface="Barlow" panose="00000500000000000000" pitchFamily="2" charset="0"/>
                </a:rPr>
                <a:t>Improving </a:t>
              </a:r>
              <a:br>
                <a:rPr lang="en-GB" sz="2800" b="1">
                  <a:latin typeface="Barlow" panose="00000500000000000000" pitchFamily="2" charset="0"/>
                </a:rPr>
              </a:br>
              <a:r>
                <a:rPr lang="en-GB" sz="2800" b="1">
                  <a:latin typeface="Barlow" panose="00000500000000000000" pitchFamily="2" charset="0"/>
                </a:rPr>
                <a:t>ethnicity data</a:t>
              </a:r>
            </a:p>
          </p:txBody>
        </p:sp>
      </p:grpSp>
      <p:grpSp>
        <p:nvGrpSpPr>
          <p:cNvPr id="24" name="Group 23">
            <a:extLst>
              <a:ext uri="{FF2B5EF4-FFF2-40B4-BE49-F238E27FC236}">
                <a16:creationId xmlns:a16="http://schemas.microsoft.com/office/drawing/2014/main" id="{433D9ADC-49EE-7E4B-A82D-7FD74FAAFAE6}"/>
              </a:ext>
            </a:extLst>
          </p:cNvPr>
          <p:cNvGrpSpPr/>
          <p:nvPr/>
        </p:nvGrpSpPr>
        <p:grpSpPr>
          <a:xfrm>
            <a:off x="1568882" y="1489054"/>
            <a:ext cx="2395206" cy="3053087"/>
            <a:chOff x="1613467" y="1593056"/>
            <a:chExt cx="2395206" cy="3053087"/>
          </a:xfrm>
        </p:grpSpPr>
        <p:sp>
          <p:nvSpPr>
            <p:cNvPr id="13" name="Oval 12">
              <a:extLst>
                <a:ext uri="{FF2B5EF4-FFF2-40B4-BE49-F238E27FC236}">
                  <a16:creationId xmlns:a16="http://schemas.microsoft.com/office/drawing/2014/main" id="{A25037CD-9533-DA39-ACE1-E26C08CDB46E}"/>
                </a:ext>
              </a:extLst>
            </p:cNvPr>
            <p:cNvSpPr/>
            <p:nvPr/>
          </p:nvSpPr>
          <p:spPr>
            <a:xfrm>
              <a:off x="1828799" y="1593056"/>
              <a:ext cx="1964531" cy="1964531"/>
            </a:xfrm>
            <a:prstGeom prst="ellipse">
              <a:avLst/>
            </a:prstGeom>
            <a:solidFill>
              <a:srgbClr val="EBB3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C2BAAB2A-BD2B-5F95-0A5A-87166A51ACEC}"/>
                </a:ext>
              </a:extLst>
            </p:cNvPr>
            <p:cNvSpPr txBox="1"/>
            <p:nvPr/>
          </p:nvSpPr>
          <p:spPr>
            <a:xfrm>
              <a:off x="1613467" y="3692036"/>
              <a:ext cx="2395206" cy="954107"/>
            </a:xfrm>
            <a:prstGeom prst="rect">
              <a:avLst/>
            </a:prstGeom>
            <a:noFill/>
          </p:spPr>
          <p:txBody>
            <a:bodyPr wrap="none" rtlCol="0">
              <a:spAutoFit/>
            </a:bodyPr>
            <a:lstStyle/>
            <a:p>
              <a:pPr algn="ctr"/>
              <a:r>
                <a:rPr lang="en-GB" sz="2800" b="1">
                  <a:latin typeface="Barlow" panose="00000500000000000000" pitchFamily="2" charset="0"/>
                </a:rPr>
                <a:t>Centring lived</a:t>
              </a:r>
              <a:br>
                <a:rPr lang="en-GB" sz="2800" b="1">
                  <a:latin typeface="Barlow" panose="00000500000000000000" pitchFamily="2" charset="0"/>
                </a:rPr>
              </a:br>
              <a:r>
                <a:rPr lang="en-GB" sz="2800" b="1">
                  <a:latin typeface="Barlow" panose="00000500000000000000" pitchFamily="2" charset="0"/>
                </a:rPr>
                <a:t>experience</a:t>
              </a:r>
            </a:p>
          </p:txBody>
        </p:sp>
      </p:grpSp>
      <p:grpSp>
        <p:nvGrpSpPr>
          <p:cNvPr id="25" name="Group 24">
            <a:extLst>
              <a:ext uri="{FF2B5EF4-FFF2-40B4-BE49-F238E27FC236}">
                <a16:creationId xmlns:a16="http://schemas.microsoft.com/office/drawing/2014/main" id="{6703581E-DB6E-9DA1-E2F7-368A037D9B2A}"/>
              </a:ext>
            </a:extLst>
          </p:cNvPr>
          <p:cNvGrpSpPr/>
          <p:nvPr/>
        </p:nvGrpSpPr>
        <p:grpSpPr>
          <a:xfrm>
            <a:off x="5113734" y="1482471"/>
            <a:ext cx="1964531" cy="3483975"/>
            <a:chOff x="4967287" y="1593056"/>
            <a:chExt cx="1964531" cy="3483975"/>
          </a:xfrm>
        </p:grpSpPr>
        <p:sp>
          <p:nvSpPr>
            <p:cNvPr id="28" name="Oval 27">
              <a:extLst>
                <a:ext uri="{FF2B5EF4-FFF2-40B4-BE49-F238E27FC236}">
                  <a16:creationId xmlns:a16="http://schemas.microsoft.com/office/drawing/2014/main" id="{AB586DD0-AF80-F106-66A7-83ADC9A49184}"/>
                </a:ext>
              </a:extLst>
            </p:cNvPr>
            <p:cNvSpPr/>
            <p:nvPr/>
          </p:nvSpPr>
          <p:spPr>
            <a:xfrm>
              <a:off x="4967287" y="1593056"/>
              <a:ext cx="1964531" cy="1964531"/>
            </a:xfrm>
            <a:prstGeom prst="ellipse">
              <a:avLst/>
            </a:prstGeom>
            <a:solidFill>
              <a:srgbClr val="EBB3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AA45702C-3B09-ED1D-749D-992284149A77}"/>
                </a:ext>
              </a:extLst>
            </p:cNvPr>
            <p:cNvSpPr txBox="1"/>
            <p:nvPr/>
          </p:nvSpPr>
          <p:spPr>
            <a:xfrm>
              <a:off x="4977182" y="3692036"/>
              <a:ext cx="1944763" cy="1384995"/>
            </a:xfrm>
            <a:prstGeom prst="rect">
              <a:avLst/>
            </a:prstGeom>
            <a:noFill/>
          </p:spPr>
          <p:txBody>
            <a:bodyPr wrap="none" rtlCol="0">
              <a:spAutoFit/>
            </a:bodyPr>
            <a:lstStyle/>
            <a:p>
              <a:pPr algn="ctr"/>
              <a:r>
                <a:rPr lang="en-GB" sz="2800" b="1">
                  <a:latin typeface="Barlow" panose="00000500000000000000" pitchFamily="2" charset="0"/>
                </a:rPr>
                <a:t>Taking an</a:t>
              </a:r>
              <a:br>
                <a:rPr lang="en-GB" sz="2800" b="1">
                  <a:latin typeface="Barlow" panose="00000500000000000000" pitchFamily="2" charset="0"/>
                </a:rPr>
              </a:br>
              <a:r>
                <a:rPr lang="en-GB" sz="2800" b="1">
                  <a:latin typeface="Barlow" panose="00000500000000000000" pitchFamily="2" charset="0"/>
                </a:rPr>
                <a:t>anti-racist </a:t>
              </a:r>
              <a:br>
                <a:rPr lang="en-GB" sz="2800" b="1">
                  <a:latin typeface="Barlow" panose="00000500000000000000" pitchFamily="2" charset="0"/>
                </a:rPr>
              </a:br>
              <a:r>
                <a:rPr lang="en-GB" sz="2800" b="1">
                  <a:latin typeface="Barlow" panose="00000500000000000000" pitchFamily="2" charset="0"/>
                </a:rPr>
                <a:t>approach</a:t>
              </a:r>
            </a:p>
          </p:txBody>
        </p:sp>
      </p:grpSp>
      <p:pic>
        <p:nvPicPr>
          <p:cNvPr id="31" name="Graphic 30" descr="Clenched Fist with solid fill">
            <a:extLst>
              <a:ext uri="{FF2B5EF4-FFF2-40B4-BE49-F238E27FC236}">
                <a16:creationId xmlns:a16="http://schemas.microsoft.com/office/drawing/2014/main" id="{0C58ACDC-D2FC-AD15-386D-42B76BDA89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37736" y="1732467"/>
            <a:ext cx="1516528" cy="1516528"/>
          </a:xfrm>
          <a:prstGeom prst="rect">
            <a:avLst/>
          </a:prstGeom>
        </p:spPr>
      </p:pic>
      <p:pic>
        <p:nvPicPr>
          <p:cNvPr id="3" name="Graphic 2" descr="Scales of justice with solid fill">
            <a:extLst>
              <a:ext uri="{FF2B5EF4-FFF2-40B4-BE49-F238E27FC236}">
                <a16:creationId xmlns:a16="http://schemas.microsoft.com/office/drawing/2014/main" id="{467DAC78-DB32-369B-05C2-A1354C0008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8679" y="1713519"/>
            <a:ext cx="1515600" cy="1515600"/>
          </a:xfrm>
          <a:prstGeom prst="rect">
            <a:avLst/>
          </a:prstGeom>
        </p:spPr>
      </p:pic>
    </p:spTree>
    <p:extLst>
      <p:ext uri="{BB962C8B-B14F-4D97-AF65-F5344CB8AC3E}">
        <p14:creationId xmlns:p14="http://schemas.microsoft.com/office/powerpoint/2010/main" val="4025393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EC09-C096-ABBC-8E70-618AB906C248}"/>
              </a:ext>
            </a:extLst>
          </p:cNvPr>
          <p:cNvSpPr>
            <a:spLocks noGrp="1"/>
          </p:cNvSpPr>
          <p:nvPr>
            <p:ph type="title"/>
          </p:nvPr>
        </p:nvSpPr>
        <p:spPr/>
        <p:txBody>
          <a:bodyPr/>
          <a:lstStyle/>
          <a:p>
            <a:r>
              <a:rPr lang="en-GB" noProof="0">
                <a:latin typeface="TT Octosquares Cond DemiBold" panose="02010001040000080307" pitchFamily="2" charset="0"/>
              </a:rPr>
              <a:t>In closing</a:t>
            </a:r>
          </a:p>
        </p:txBody>
      </p:sp>
      <p:sp>
        <p:nvSpPr>
          <p:cNvPr id="3" name="Content Placeholder 2">
            <a:extLst>
              <a:ext uri="{FF2B5EF4-FFF2-40B4-BE49-F238E27FC236}">
                <a16:creationId xmlns:a16="http://schemas.microsoft.com/office/drawing/2014/main" id="{7933A772-634A-09F9-596C-C6A9C49B1313}"/>
              </a:ext>
            </a:extLst>
          </p:cNvPr>
          <p:cNvSpPr>
            <a:spLocks noGrp="1"/>
          </p:cNvSpPr>
          <p:nvPr>
            <p:ph sz="half" idx="1"/>
          </p:nvPr>
        </p:nvSpPr>
        <p:spPr>
          <a:xfrm>
            <a:off x="838199" y="1825625"/>
            <a:ext cx="5988389" cy="4351338"/>
          </a:xfrm>
        </p:spPr>
        <p:txBody>
          <a:bodyPr>
            <a:normAutofit/>
          </a:bodyPr>
          <a:lstStyle/>
          <a:p>
            <a:pPr>
              <a:spcAft>
                <a:spcPts val="600"/>
              </a:spcAft>
              <a:buFont typeface="Wingdings" panose="05000000000000000000" pitchFamily="2" charset="2"/>
              <a:buChar char="§"/>
            </a:pPr>
            <a:r>
              <a:rPr lang="en-GB" sz="2400">
                <a:latin typeface="Barlow" panose="00000500000000000000" pitchFamily="2" charset="0"/>
              </a:rPr>
              <a:t>Our current approaches ignore racial inequality, undermining their impact</a:t>
            </a:r>
          </a:p>
          <a:p>
            <a:pPr>
              <a:spcAft>
                <a:spcPts val="600"/>
              </a:spcAft>
              <a:buFont typeface="Wingdings" panose="05000000000000000000" pitchFamily="2" charset="2"/>
              <a:buChar char="§"/>
            </a:pPr>
            <a:r>
              <a:rPr lang="en-GB" sz="2400">
                <a:latin typeface="Barlow" panose="00000500000000000000" pitchFamily="2" charset="0"/>
              </a:rPr>
              <a:t>We need to think differently if we want to break the cycle – </a:t>
            </a:r>
            <a:r>
              <a:rPr lang="en-GB" sz="2400" i="1">
                <a:latin typeface="Barlow" panose="00000500000000000000" pitchFamily="2" charset="0"/>
              </a:rPr>
              <a:t>“The Master’s Tools Will Never Dismantle The Master’s House”</a:t>
            </a:r>
            <a:endParaRPr lang="en-GB" sz="2400" i="1">
              <a:latin typeface="Barlow SemiBold" panose="00000700000000000000" pitchFamily="2" charset="0"/>
            </a:endParaRPr>
          </a:p>
          <a:p>
            <a:pPr>
              <a:spcAft>
                <a:spcPts val="600"/>
              </a:spcAft>
              <a:buFont typeface="Wingdings" panose="05000000000000000000" pitchFamily="2" charset="2"/>
              <a:buChar char="§"/>
            </a:pPr>
            <a:r>
              <a:rPr lang="en-GB" sz="2400" noProof="0">
                <a:latin typeface="Barlow" panose="00000500000000000000" pitchFamily="2" charset="0"/>
              </a:rPr>
              <a:t>If this was useful or interesting, mark your diaries for </a:t>
            </a:r>
            <a:r>
              <a:rPr lang="en-GB" sz="2400" b="1" noProof="0">
                <a:latin typeface="Barlow" panose="00000500000000000000" pitchFamily="2" charset="0"/>
              </a:rPr>
              <a:t>20</a:t>
            </a:r>
            <a:r>
              <a:rPr lang="en-GB" sz="2400" b="1" baseline="30000" noProof="0">
                <a:latin typeface="Barlow" panose="00000500000000000000" pitchFamily="2" charset="0"/>
              </a:rPr>
              <a:t>th</a:t>
            </a:r>
            <a:r>
              <a:rPr lang="en-GB" sz="2400" b="1" noProof="0">
                <a:latin typeface="Barlow" panose="00000500000000000000" pitchFamily="2" charset="0"/>
              </a:rPr>
              <a:t> November 2025</a:t>
            </a:r>
            <a:r>
              <a:rPr lang="en-GB" sz="2400" noProof="0">
                <a:latin typeface="Barlow" panose="00000500000000000000" pitchFamily="2" charset="0"/>
              </a:rPr>
              <a:t>, where I’ll be launching the research that underpinned this session</a:t>
            </a:r>
          </a:p>
        </p:txBody>
      </p:sp>
      <p:sp>
        <p:nvSpPr>
          <p:cNvPr id="4" name="Content Placeholder 3">
            <a:extLst>
              <a:ext uri="{FF2B5EF4-FFF2-40B4-BE49-F238E27FC236}">
                <a16:creationId xmlns:a16="http://schemas.microsoft.com/office/drawing/2014/main" id="{A80A8A2E-5712-FE10-5C97-F68842FDB9FB}"/>
              </a:ext>
            </a:extLst>
          </p:cNvPr>
          <p:cNvSpPr>
            <a:spLocks noGrp="1"/>
          </p:cNvSpPr>
          <p:nvPr>
            <p:ph sz="half" idx="2"/>
          </p:nvPr>
        </p:nvSpPr>
        <p:spPr>
          <a:xfrm>
            <a:off x="7100888" y="1253331"/>
            <a:ext cx="4252912" cy="4351338"/>
          </a:xfrm>
        </p:spPr>
        <p:txBody>
          <a:bodyPr anchor="ctr">
            <a:normAutofit/>
          </a:bodyPr>
          <a:lstStyle/>
          <a:p>
            <a:pPr marL="0" indent="0" algn="ctr">
              <a:buNone/>
            </a:pPr>
            <a:r>
              <a:rPr lang="en-GB" sz="4000" noProof="0">
                <a:solidFill>
                  <a:srgbClr val="E33B5A"/>
                </a:solidFill>
                <a:latin typeface="TT Octosquares Cond DemiBold" panose="02010001040000080307" pitchFamily="2" charset="0"/>
                <a:hlinkClick r:id="rId3">
                  <a:extLst>
                    <a:ext uri="{A12FA001-AC4F-418D-AE19-62706E023703}">
                      <ahyp:hlinkClr xmlns:ahyp="http://schemas.microsoft.com/office/drawing/2018/hyperlinkcolor" val="tx"/>
                    </a:ext>
                  </a:extLst>
                </a:hlinkClick>
              </a:rPr>
              <a:t>www.crer.org.uk</a:t>
            </a:r>
            <a:endParaRPr lang="en-GB" sz="4000" noProof="0">
              <a:solidFill>
                <a:srgbClr val="E33B5A"/>
              </a:solidFill>
              <a:latin typeface="TT Octosquares Cond DemiBold" panose="02010001040000080307" pitchFamily="2" charset="0"/>
            </a:endParaRPr>
          </a:p>
          <a:p>
            <a:pPr marL="0" indent="0">
              <a:buNone/>
            </a:pPr>
            <a:endParaRPr lang="en-GB" noProof="0">
              <a:latin typeface="TT Octosquares Cond DemiBold" panose="02010001040000080307" pitchFamily="2" charset="0"/>
            </a:endParaRPr>
          </a:p>
          <a:p>
            <a:pPr marL="0" indent="0" algn="ctr">
              <a:buNone/>
            </a:pPr>
            <a:r>
              <a:rPr lang="en-GB" sz="3200" noProof="0">
                <a:solidFill>
                  <a:srgbClr val="7881A9"/>
                </a:solidFill>
                <a:latin typeface="TT Octosquares Cond DemiBold" panose="02010001040000080307" pitchFamily="2" charset="0"/>
                <a:hlinkClick r:id="rId4">
                  <a:extLst>
                    <a:ext uri="{A12FA001-AC4F-418D-AE19-62706E023703}">
                      <ahyp:hlinkClr xmlns:ahyp="http://schemas.microsoft.com/office/drawing/2018/hyperlinkcolor" val="tx"/>
                    </a:ext>
                  </a:extLst>
                </a:hlinkClick>
              </a:rPr>
              <a:t>lucien@crer.org.uk</a:t>
            </a:r>
            <a:r>
              <a:rPr lang="en-GB" sz="3200" noProof="0">
                <a:solidFill>
                  <a:srgbClr val="7881A9"/>
                </a:solidFill>
                <a:latin typeface="TT Octosquares Cond DemiBold" panose="02010001040000080307" pitchFamily="2" charset="0"/>
              </a:rPr>
              <a:t> </a:t>
            </a:r>
          </a:p>
        </p:txBody>
      </p:sp>
      <p:grpSp>
        <p:nvGrpSpPr>
          <p:cNvPr id="5" name="Group 4">
            <a:extLst>
              <a:ext uri="{FF2B5EF4-FFF2-40B4-BE49-F238E27FC236}">
                <a16:creationId xmlns:a16="http://schemas.microsoft.com/office/drawing/2014/main" id="{CE729B33-B2FB-2549-E806-D21B3A6228F2}"/>
              </a:ext>
            </a:extLst>
          </p:cNvPr>
          <p:cNvGrpSpPr/>
          <p:nvPr/>
        </p:nvGrpSpPr>
        <p:grpSpPr>
          <a:xfrm>
            <a:off x="0" y="5280338"/>
            <a:ext cx="12192000" cy="1577662"/>
            <a:chOff x="0" y="5280338"/>
            <a:chExt cx="12192000" cy="1577662"/>
          </a:xfrm>
        </p:grpSpPr>
        <p:cxnSp>
          <p:nvCxnSpPr>
            <p:cNvPr id="6" name="Straight Connector 5">
              <a:extLst>
                <a:ext uri="{FF2B5EF4-FFF2-40B4-BE49-F238E27FC236}">
                  <a16:creationId xmlns:a16="http://schemas.microsoft.com/office/drawing/2014/main" id="{6A7C0660-2F31-A503-B0A7-8F16EDC3F462}"/>
                </a:ext>
              </a:extLst>
            </p:cNvPr>
            <p:cNvCxnSpPr/>
            <p:nvPr/>
          </p:nvCxnSpPr>
          <p:spPr>
            <a:xfrm>
              <a:off x="0" y="5782614"/>
              <a:ext cx="721217" cy="1075386"/>
            </a:xfrm>
            <a:prstGeom prst="line">
              <a:avLst/>
            </a:prstGeom>
            <a:ln w="5715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B3CFA164-2107-5872-0E0B-795A10991DA5}"/>
                </a:ext>
              </a:extLst>
            </p:cNvPr>
            <p:cNvCxnSpPr/>
            <p:nvPr/>
          </p:nvCxnSpPr>
          <p:spPr>
            <a:xfrm flipH="1">
              <a:off x="1"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sp>
          <p:nvSpPr>
            <p:cNvPr id="8" name="Rectangle 7">
              <a:extLst>
                <a:ext uri="{FF2B5EF4-FFF2-40B4-BE49-F238E27FC236}">
                  <a16:creationId xmlns:a16="http://schemas.microsoft.com/office/drawing/2014/main" id="{87D984A4-D74C-AB39-82E8-C80C664FD299}"/>
                </a:ext>
              </a:extLst>
            </p:cNvPr>
            <p:cNvSpPr/>
            <p:nvPr/>
          </p:nvSpPr>
          <p:spPr>
            <a:xfrm>
              <a:off x="0" y="6542468"/>
              <a:ext cx="12192000" cy="315532"/>
            </a:xfrm>
            <a:prstGeom prst="rect">
              <a:avLst/>
            </a:prstGeom>
            <a:solidFill>
              <a:srgbClr val="E49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9" name="Straight Connector 8">
              <a:extLst>
                <a:ext uri="{FF2B5EF4-FFF2-40B4-BE49-F238E27FC236}">
                  <a16:creationId xmlns:a16="http://schemas.microsoft.com/office/drawing/2014/main" id="{1BC1ED85-464C-CC2E-AC78-81E591E4442D}"/>
                </a:ext>
              </a:extLst>
            </p:cNvPr>
            <p:cNvCxnSpPr/>
            <p:nvPr/>
          </p:nvCxnSpPr>
          <p:spPr>
            <a:xfrm flipH="1">
              <a:off x="209552"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30400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C93C9B-B678-9F31-12DE-531E310D0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3397"/>
          </a:xfrm>
          <a:prstGeom prst="rect">
            <a:avLst/>
          </a:prstGeom>
        </p:spPr>
      </p:pic>
      <p:sp>
        <p:nvSpPr>
          <p:cNvPr id="6" name="Subtitle 2">
            <a:extLst>
              <a:ext uri="{FF2B5EF4-FFF2-40B4-BE49-F238E27FC236}">
                <a16:creationId xmlns:a16="http://schemas.microsoft.com/office/drawing/2014/main" id="{8623753C-46A4-CC2D-9FCD-B94FC7ED5AD2}"/>
              </a:ext>
            </a:extLst>
          </p:cNvPr>
          <p:cNvSpPr>
            <a:spLocks noGrp="1"/>
          </p:cNvSpPr>
          <p:nvPr>
            <p:ph type="subTitle" idx="1"/>
          </p:nvPr>
        </p:nvSpPr>
        <p:spPr>
          <a:xfrm>
            <a:off x="0" y="5074276"/>
            <a:ext cx="12192000" cy="1783724"/>
          </a:xfrm>
          <a:solidFill>
            <a:schemeClr val="bg1"/>
          </a:solidFill>
        </p:spPr>
        <p:txBody>
          <a:bodyPr>
            <a:noAutofit/>
          </a:bodyPr>
          <a:lstStyle/>
          <a:p>
            <a:pPr algn="r"/>
            <a:r>
              <a:rPr lang="en-GB" sz="4000" noProof="0">
                <a:solidFill>
                  <a:srgbClr val="333C32"/>
                </a:solidFill>
                <a:latin typeface="TT Octosquares Cond Medium" panose="02010001040000080307" pitchFamily="2" charset="0"/>
              </a:rPr>
              <a:t> </a:t>
            </a:r>
          </a:p>
        </p:txBody>
      </p:sp>
      <p:sp>
        <p:nvSpPr>
          <p:cNvPr id="7" name="TextBox 6">
            <a:extLst>
              <a:ext uri="{FF2B5EF4-FFF2-40B4-BE49-F238E27FC236}">
                <a16:creationId xmlns:a16="http://schemas.microsoft.com/office/drawing/2014/main" id="{F8880B5F-76AC-75BB-3606-15B5C7E7928C}"/>
              </a:ext>
            </a:extLst>
          </p:cNvPr>
          <p:cNvSpPr txBox="1"/>
          <p:nvPr/>
        </p:nvSpPr>
        <p:spPr>
          <a:xfrm>
            <a:off x="3385751" y="5243949"/>
            <a:ext cx="8633254" cy="1446550"/>
          </a:xfrm>
          <a:prstGeom prst="rect">
            <a:avLst/>
          </a:prstGeom>
          <a:noFill/>
        </p:spPr>
        <p:txBody>
          <a:bodyPr wrap="square" rtlCol="0">
            <a:spAutoFit/>
          </a:bodyPr>
          <a:lstStyle/>
          <a:p>
            <a:pPr algn="r"/>
            <a:r>
              <a:rPr lang="en-GB" sz="4400" noProof="0">
                <a:solidFill>
                  <a:schemeClr val="tx1">
                    <a:lumMod val="75000"/>
                    <a:lumOff val="25000"/>
                  </a:schemeClr>
                </a:solidFill>
                <a:latin typeface="TT Octosquares Cond DemiBold" panose="02010001040000080307" pitchFamily="2" charset="0"/>
              </a:rPr>
              <a:t>Systemic Racism </a:t>
            </a:r>
            <a:br>
              <a:rPr lang="en-GB" sz="4400" noProof="0">
                <a:solidFill>
                  <a:schemeClr val="tx1">
                    <a:lumMod val="75000"/>
                    <a:lumOff val="25000"/>
                  </a:schemeClr>
                </a:solidFill>
                <a:latin typeface="TT Octosquares Cond DemiBold" panose="02010001040000080307" pitchFamily="2" charset="0"/>
              </a:rPr>
            </a:br>
            <a:r>
              <a:rPr lang="en-GB" sz="4400" noProof="0">
                <a:solidFill>
                  <a:schemeClr val="tx1">
                    <a:lumMod val="75000"/>
                    <a:lumOff val="25000"/>
                  </a:schemeClr>
                </a:solidFill>
                <a:latin typeface="TT Octosquares Cond DemiBold" panose="02010001040000080307" pitchFamily="2" charset="0"/>
              </a:rPr>
              <a:t>and Mental Health Stigma</a:t>
            </a:r>
          </a:p>
        </p:txBody>
      </p:sp>
    </p:spTree>
    <p:extLst>
      <p:ext uri="{BB962C8B-B14F-4D97-AF65-F5344CB8AC3E}">
        <p14:creationId xmlns:p14="http://schemas.microsoft.com/office/powerpoint/2010/main" val="353740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EC09-C096-ABBC-8E70-618AB906C248}"/>
              </a:ext>
            </a:extLst>
          </p:cNvPr>
          <p:cNvSpPr>
            <a:spLocks noGrp="1"/>
          </p:cNvSpPr>
          <p:nvPr>
            <p:ph type="title"/>
          </p:nvPr>
        </p:nvSpPr>
        <p:spPr/>
        <p:txBody>
          <a:bodyPr/>
          <a:lstStyle/>
          <a:p>
            <a:r>
              <a:rPr lang="en-GB" noProof="0">
                <a:latin typeface="TT Octosquares Cond DemiBold" panose="02010001040000080307" pitchFamily="2" charset="0"/>
              </a:rPr>
              <a:t>Who we are</a:t>
            </a:r>
          </a:p>
        </p:txBody>
      </p:sp>
      <p:sp>
        <p:nvSpPr>
          <p:cNvPr id="3" name="Content Placeholder 2">
            <a:extLst>
              <a:ext uri="{FF2B5EF4-FFF2-40B4-BE49-F238E27FC236}">
                <a16:creationId xmlns:a16="http://schemas.microsoft.com/office/drawing/2014/main" id="{7933A772-634A-09F9-596C-C6A9C49B1313}"/>
              </a:ext>
            </a:extLst>
          </p:cNvPr>
          <p:cNvSpPr>
            <a:spLocks noGrp="1"/>
          </p:cNvSpPr>
          <p:nvPr>
            <p:ph sz="half" idx="1"/>
          </p:nvPr>
        </p:nvSpPr>
        <p:spPr>
          <a:xfrm>
            <a:off x="838199" y="1674817"/>
            <a:ext cx="5065167" cy="4351338"/>
          </a:xfrm>
        </p:spPr>
        <p:txBody>
          <a:bodyPr>
            <a:normAutofit fontScale="77500" lnSpcReduction="20000"/>
          </a:bodyPr>
          <a:lstStyle/>
          <a:p>
            <a:pPr>
              <a:lnSpc>
                <a:spcPct val="120000"/>
              </a:lnSpc>
              <a:spcAft>
                <a:spcPts val="1200"/>
              </a:spcAft>
              <a:buFont typeface="Wingdings" panose="05000000000000000000" pitchFamily="2" charset="2"/>
              <a:buChar char="§"/>
            </a:pPr>
            <a:r>
              <a:rPr lang="en-GB" noProof="0">
                <a:latin typeface="Barlow" panose="00000500000000000000" pitchFamily="2" charset="0"/>
              </a:rPr>
              <a:t>CRER is a strategic anti-racism charity based in Glasgow</a:t>
            </a:r>
          </a:p>
          <a:p>
            <a:pPr>
              <a:lnSpc>
                <a:spcPct val="120000"/>
              </a:lnSpc>
              <a:spcAft>
                <a:spcPts val="1200"/>
              </a:spcAft>
              <a:buFont typeface="Wingdings" panose="05000000000000000000" pitchFamily="2" charset="2"/>
              <a:buChar char="§"/>
            </a:pPr>
            <a:r>
              <a:rPr lang="en-GB" noProof="0">
                <a:latin typeface="Barlow" panose="00000500000000000000" pitchFamily="2" charset="0"/>
              </a:rPr>
              <a:t>Since 1999, CRER has been working to eliminate racial discrimination and promote racial justice across Scotland</a:t>
            </a:r>
          </a:p>
          <a:p>
            <a:pPr>
              <a:lnSpc>
                <a:spcPct val="120000"/>
              </a:lnSpc>
              <a:spcAft>
                <a:spcPts val="1200"/>
              </a:spcAft>
              <a:buFont typeface="Wingdings" panose="05000000000000000000" pitchFamily="2" charset="2"/>
              <a:buChar char="§"/>
            </a:pPr>
            <a:r>
              <a:rPr lang="en-GB" noProof="0">
                <a:latin typeface="Barlow" panose="00000500000000000000" pitchFamily="2" charset="0"/>
              </a:rPr>
              <a:t>Our work spans research and policy advocacy, working with public bodies and the third sector to promote anti-racist principles in the design and delivery of services</a:t>
            </a:r>
          </a:p>
        </p:txBody>
      </p:sp>
      <p:cxnSp>
        <p:nvCxnSpPr>
          <p:cNvPr id="7" name="Straight Connector 6">
            <a:extLst>
              <a:ext uri="{FF2B5EF4-FFF2-40B4-BE49-F238E27FC236}">
                <a16:creationId xmlns:a16="http://schemas.microsoft.com/office/drawing/2014/main" id="{D3193B13-CA35-7DE5-5A0F-791FBB578D32}"/>
              </a:ext>
            </a:extLst>
          </p:cNvPr>
          <p:cNvCxnSpPr/>
          <p:nvPr/>
        </p:nvCxnSpPr>
        <p:spPr>
          <a:xfrm>
            <a:off x="0" y="5782614"/>
            <a:ext cx="721217" cy="1075386"/>
          </a:xfrm>
          <a:prstGeom prst="line">
            <a:avLst/>
          </a:prstGeom>
          <a:ln w="5715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cxnSp>
        <p:nvCxnSpPr>
          <p:cNvPr id="8" name="Straight Connector 7">
            <a:extLst>
              <a:ext uri="{FF2B5EF4-FFF2-40B4-BE49-F238E27FC236}">
                <a16:creationId xmlns:a16="http://schemas.microsoft.com/office/drawing/2014/main" id="{EDB252A6-5A69-50DD-24F0-A266ADBF5E99}"/>
              </a:ext>
            </a:extLst>
          </p:cNvPr>
          <p:cNvCxnSpPr/>
          <p:nvPr/>
        </p:nvCxnSpPr>
        <p:spPr>
          <a:xfrm flipH="1">
            <a:off x="1"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sp>
        <p:nvSpPr>
          <p:cNvPr id="9" name="Rectangle 8">
            <a:extLst>
              <a:ext uri="{FF2B5EF4-FFF2-40B4-BE49-F238E27FC236}">
                <a16:creationId xmlns:a16="http://schemas.microsoft.com/office/drawing/2014/main" id="{1BB82921-3B3F-3B4A-EED9-DEF82454CF04}"/>
              </a:ext>
            </a:extLst>
          </p:cNvPr>
          <p:cNvSpPr/>
          <p:nvPr/>
        </p:nvSpPr>
        <p:spPr>
          <a:xfrm>
            <a:off x="0" y="6542468"/>
            <a:ext cx="12192000" cy="315532"/>
          </a:xfrm>
          <a:prstGeom prst="rect">
            <a:avLst/>
          </a:prstGeom>
          <a:solidFill>
            <a:srgbClr val="E49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10" name="Straight Connector 9">
            <a:extLst>
              <a:ext uri="{FF2B5EF4-FFF2-40B4-BE49-F238E27FC236}">
                <a16:creationId xmlns:a16="http://schemas.microsoft.com/office/drawing/2014/main" id="{28BBCC74-7639-E225-F77D-9ABF670C5EED}"/>
              </a:ext>
            </a:extLst>
          </p:cNvPr>
          <p:cNvCxnSpPr/>
          <p:nvPr/>
        </p:nvCxnSpPr>
        <p:spPr>
          <a:xfrm flipH="1">
            <a:off x="209552"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grpSp>
        <p:nvGrpSpPr>
          <p:cNvPr id="21" name="Group 20">
            <a:extLst>
              <a:ext uri="{FF2B5EF4-FFF2-40B4-BE49-F238E27FC236}">
                <a16:creationId xmlns:a16="http://schemas.microsoft.com/office/drawing/2014/main" id="{08046DB7-46EF-FFD7-0CAC-D9EFB78C4C78}"/>
              </a:ext>
            </a:extLst>
          </p:cNvPr>
          <p:cNvGrpSpPr/>
          <p:nvPr/>
        </p:nvGrpSpPr>
        <p:grpSpPr>
          <a:xfrm>
            <a:off x="6406570" y="944682"/>
            <a:ext cx="5387998" cy="4968635"/>
            <a:chOff x="7207613" y="561656"/>
            <a:chExt cx="4718601" cy="4351339"/>
          </a:xfrm>
        </p:grpSpPr>
        <p:pic>
          <p:nvPicPr>
            <p:cNvPr id="13" name="Picture 12" descr="A person wearing a head scarf&#10;&#10;AI-generated content may be incorrect.">
              <a:extLst>
                <a:ext uri="{FF2B5EF4-FFF2-40B4-BE49-F238E27FC236}">
                  <a16:creationId xmlns:a16="http://schemas.microsoft.com/office/drawing/2014/main" id="{53A0A31A-5B8C-D5D2-02C7-49A8E57AC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613" y="561656"/>
              <a:ext cx="1514938" cy="2142905"/>
            </a:xfrm>
            <a:prstGeom prst="rect">
              <a:avLst/>
            </a:prstGeom>
          </p:spPr>
        </p:pic>
        <p:pic>
          <p:nvPicPr>
            <p:cNvPr id="15" name="Picture 14" descr="A cover of a book&#10;&#10;AI-generated content may be incorrect.">
              <a:extLst>
                <a:ext uri="{FF2B5EF4-FFF2-40B4-BE49-F238E27FC236}">
                  <a16:creationId xmlns:a16="http://schemas.microsoft.com/office/drawing/2014/main" id="{69AFD7F4-7ED9-98AA-C05F-3989617E67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7613" y="2769955"/>
              <a:ext cx="1515034" cy="2142905"/>
            </a:xfrm>
            <a:prstGeom prst="rect">
              <a:avLst/>
            </a:prstGeom>
          </p:spPr>
        </p:pic>
        <p:pic>
          <p:nvPicPr>
            <p:cNvPr id="16" name="Picture 15" descr="A poster with text on it&#10;&#10;AI-generated content may be incorrect.">
              <a:extLst>
                <a:ext uri="{FF2B5EF4-FFF2-40B4-BE49-F238E27FC236}">
                  <a16:creationId xmlns:a16="http://schemas.microsoft.com/office/drawing/2014/main" id="{93A64EFF-47CF-813F-0266-F01A1355A7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1180" y="561657"/>
              <a:ext cx="1515034" cy="2142906"/>
            </a:xfrm>
            <a:prstGeom prst="rect">
              <a:avLst/>
            </a:prstGeom>
          </p:spPr>
        </p:pic>
        <p:pic>
          <p:nvPicPr>
            <p:cNvPr id="17" name="Picture 16" descr="A poster of a person&#10;&#10;AI-generated content may be incorrect.">
              <a:extLst>
                <a:ext uri="{FF2B5EF4-FFF2-40B4-BE49-F238E27FC236}">
                  <a16:creationId xmlns:a16="http://schemas.microsoft.com/office/drawing/2014/main" id="{51EF946A-7C34-A2A6-6E9D-AF0BED298B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9444" y="561657"/>
              <a:ext cx="1514939" cy="2142906"/>
            </a:xfrm>
            <a:prstGeom prst="rect">
              <a:avLst/>
            </a:prstGeom>
          </p:spPr>
        </p:pic>
        <p:pic>
          <p:nvPicPr>
            <p:cNvPr id="18" name="Picture 17" descr="A black and white cover with text&#10;&#10;AI-generated content may be incorrect.">
              <a:extLst>
                <a:ext uri="{FF2B5EF4-FFF2-40B4-BE49-F238E27FC236}">
                  <a16:creationId xmlns:a16="http://schemas.microsoft.com/office/drawing/2014/main" id="{CB3AA788-8E47-811A-C197-47F6846BB2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1180" y="2770089"/>
              <a:ext cx="1515034" cy="2142906"/>
            </a:xfrm>
            <a:prstGeom prst="rect">
              <a:avLst/>
            </a:prstGeom>
          </p:spPr>
        </p:pic>
        <p:pic>
          <p:nvPicPr>
            <p:cNvPr id="19" name="Picture 18" descr="A cover of a book&#10;&#10;AI-generated content may be incorrect.">
              <a:extLst>
                <a:ext uri="{FF2B5EF4-FFF2-40B4-BE49-F238E27FC236}">
                  <a16:creationId xmlns:a16="http://schemas.microsoft.com/office/drawing/2014/main" id="{2BB92C9C-33C8-E877-953A-033B2A0AC2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09444" y="2770089"/>
              <a:ext cx="1514938" cy="2142906"/>
            </a:xfrm>
            <a:prstGeom prst="rect">
              <a:avLst/>
            </a:prstGeom>
          </p:spPr>
        </p:pic>
      </p:grpSp>
    </p:spTree>
    <p:extLst>
      <p:ext uri="{BB962C8B-B14F-4D97-AF65-F5344CB8AC3E}">
        <p14:creationId xmlns:p14="http://schemas.microsoft.com/office/powerpoint/2010/main" val="987844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EC09-C096-ABBC-8E70-618AB906C248}"/>
              </a:ext>
            </a:extLst>
          </p:cNvPr>
          <p:cNvSpPr>
            <a:spLocks noGrp="1"/>
          </p:cNvSpPr>
          <p:nvPr>
            <p:ph type="title"/>
          </p:nvPr>
        </p:nvSpPr>
        <p:spPr/>
        <p:txBody>
          <a:bodyPr/>
          <a:lstStyle/>
          <a:p>
            <a:r>
              <a:rPr lang="en-GB" noProof="0">
                <a:latin typeface="TT Octosquares Cond DemiBold" panose="02010001040000080307" pitchFamily="2" charset="0"/>
              </a:rPr>
              <a:t>Who I am: </a:t>
            </a:r>
            <a:r>
              <a:rPr lang="en-GB" noProof="0">
                <a:solidFill>
                  <a:srgbClr val="7881A9"/>
                </a:solidFill>
                <a:latin typeface="TT Octosquares Cond DemiBold" panose="02010001040000080307" pitchFamily="2" charset="0"/>
              </a:rPr>
              <a:t>Lucien Staddon Foster</a:t>
            </a:r>
          </a:p>
        </p:txBody>
      </p:sp>
      <p:sp>
        <p:nvSpPr>
          <p:cNvPr id="3" name="Content Placeholder 2">
            <a:extLst>
              <a:ext uri="{FF2B5EF4-FFF2-40B4-BE49-F238E27FC236}">
                <a16:creationId xmlns:a16="http://schemas.microsoft.com/office/drawing/2014/main" id="{7933A772-634A-09F9-596C-C6A9C49B1313}"/>
              </a:ext>
            </a:extLst>
          </p:cNvPr>
          <p:cNvSpPr>
            <a:spLocks noGrp="1"/>
          </p:cNvSpPr>
          <p:nvPr>
            <p:ph sz="half" idx="1"/>
          </p:nvPr>
        </p:nvSpPr>
        <p:spPr>
          <a:xfrm>
            <a:off x="838199" y="1940909"/>
            <a:ext cx="5147219" cy="4351338"/>
          </a:xfrm>
        </p:spPr>
        <p:txBody>
          <a:bodyPr>
            <a:normAutofit/>
          </a:bodyPr>
          <a:lstStyle/>
          <a:p>
            <a:pPr marL="0" indent="0">
              <a:lnSpc>
                <a:spcPct val="120000"/>
              </a:lnSpc>
              <a:spcAft>
                <a:spcPts val="1200"/>
              </a:spcAft>
              <a:buNone/>
            </a:pPr>
            <a:r>
              <a:rPr lang="en-GB" b="1" noProof="0">
                <a:latin typeface="Barlow" panose="00000500000000000000" pitchFamily="2" charset="0"/>
              </a:rPr>
              <a:t>Research &amp; Policy Officer at CRER</a:t>
            </a:r>
            <a:r>
              <a:rPr lang="en-GB" noProof="0">
                <a:latin typeface="Barlow" panose="00000500000000000000" pitchFamily="2" charset="0"/>
              </a:rPr>
              <a:t>,</a:t>
            </a:r>
            <a:r>
              <a:rPr lang="en-GB" b="1" noProof="0">
                <a:latin typeface="Barlow" panose="00000500000000000000" pitchFamily="2" charset="0"/>
              </a:rPr>
              <a:t> </a:t>
            </a:r>
            <a:r>
              <a:rPr lang="en-GB" noProof="0">
                <a:latin typeface="Barlow" panose="00000500000000000000" pitchFamily="2" charset="0"/>
              </a:rPr>
              <a:t>leading on our work on racialised mental health inequalities. I specialise in using equalities data to investigate systemic racism in Scotland</a:t>
            </a:r>
          </a:p>
        </p:txBody>
      </p:sp>
      <p:grpSp>
        <p:nvGrpSpPr>
          <p:cNvPr id="4" name="Group 3">
            <a:extLst>
              <a:ext uri="{FF2B5EF4-FFF2-40B4-BE49-F238E27FC236}">
                <a16:creationId xmlns:a16="http://schemas.microsoft.com/office/drawing/2014/main" id="{2F1EE351-4D8C-4FBE-5E37-181FDF039FA0}"/>
              </a:ext>
            </a:extLst>
          </p:cNvPr>
          <p:cNvGrpSpPr/>
          <p:nvPr/>
        </p:nvGrpSpPr>
        <p:grpSpPr>
          <a:xfrm>
            <a:off x="0" y="5280338"/>
            <a:ext cx="12192000" cy="1577662"/>
            <a:chOff x="0" y="5280338"/>
            <a:chExt cx="12192000" cy="1577662"/>
          </a:xfrm>
        </p:grpSpPr>
        <p:cxnSp>
          <p:nvCxnSpPr>
            <p:cNvPr id="7" name="Straight Connector 6">
              <a:extLst>
                <a:ext uri="{FF2B5EF4-FFF2-40B4-BE49-F238E27FC236}">
                  <a16:creationId xmlns:a16="http://schemas.microsoft.com/office/drawing/2014/main" id="{D3193B13-CA35-7DE5-5A0F-791FBB578D32}"/>
                </a:ext>
              </a:extLst>
            </p:cNvPr>
            <p:cNvCxnSpPr/>
            <p:nvPr/>
          </p:nvCxnSpPr>
          <p:spPr>
            <a:xfrm>
              <a:off x="0" y="5782614"/>
              <a:ext cx="721217" cy="1075386"/>
            </a:xfrm>
            <a:prstGeom prst="line">
              <a:avLst/>
            </a:prstGeom>
            <a:ln w="5715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cxnSp>
          <p:nvCxnSpPr>
            <p:cNvPr id="8" name="Straight Connector 7">
              <a:extLst>
                <a:ext uri="{FF2B5EF4-FFF2-40B4-BE49-F238E27FC236}">
                  <a16:creationId xmlns:a16="http://schemas.microsoft.com/office/drawing/2014/main" id="{EDB252A6-5A69-50DD-24F0-A266ADBF5E99}"/>
                </a:ext>
              </a:extLst>
            </p:cNvPr>
            <p:cNvCxnSpPr/>
            <p:nvPr/>
          </p:nvCxnSpPr>
          <p:spPr>
            <a:xfrm flipH="1">
              <a:off x="1"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sp>
          <p:nvSpPr>
            <p:cNvPr id="9" name="Rectangle 8">
              <a:extLst>
                <a:ext uri="{FF2B5EF4-FFF2-40B4-BE49-F238E27FC236}">
                  <a16:creationId xmlns:a16="http://schemas.microsoft.com/office/drawing/2014/main" id="{1BB82921-3B3F-3B4A-EED9-DEF82454CF04}"/>
                </a:ext>
              </a:extLst>
            </p:cNvPr>
            <p:cNvSpPr/>
            <p:nvPr/>
          </p:nvSpPr>
          <p:spPr>
            <a:xfrm>
              <a:off x="0" y="6542468"/>
              <a:ext cx="12192000" cy="315532"/>
            </a:xfrm>
            <a:prstGeom prst="rect">
              <a:avLst/>
            </a:prstGeom>
            <a:solidFill>
              <a:srgbClr val="E49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10" name="Straight Connector 9">
              <a:extLst>
                <a:ext uri="{FF2B5EF4-FFF2-40B4-BE49-F238E27FC236}">
                  <a16:creationId xmlns:a16="http://schemas.microsoft.com/office/drawing/2014/main" id="{28BBCC74-7639-E225-F77D-9ABF670C5EED}"/>
                </a:ext>
              </a:extLst>
            </p:cNvPr>
            <p:cNvCxnSpPr/>
            <p:nvPr/>
          </p:nvCxnSpPr>
          <p:spPr>
            <a:xfrm flipH="1">
              <a:off x="209552"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grpSp>
      <p:sp>
        <p:nvSpPr>
          <p:cNvPr id="21" name="TextBox 20">
            <a:extLst>
              <a:ext uri="{FF2B5EF4-FFF2-40B4-BE49-F238E27FC236}">
                <a16:creationId xmlns:a16="http://schemas.microsoft.com/office/drawing/2014/main" id="{A277568C-C7B6-8C78-F660-8B416BC0AD27}"/>
              </a:ext>
            </a:extLst>
          </p:cNvPr>
          <p:cNvSpPr txBox="1"/>
          <p:nvPr/>
        </p:nvSpPr>
        <p:spPr>
          <a:xfrm>
            <a:off x="7108381" y="2005810"/>
            <a:ext cx="3886331" cy="523220"/>
          </a:xfrm>
          <a:prstGeom prst="rect">
            <a:avLst/>
          </a:prstGeom>
          <a:noFill/>
        </p:spPr>
        <p:txBody>
          <a:bodyPr wrap="none" rtlCol="0">
            <a:spAutoFit/>
          </a:bodyPr>
          <a:lstStyle/>
          <a:p>
            <a:pPr algn="ctr"/>
            <a:r>
              <a:rPr lang="en-GB" sz="2800" noProof="0">
                <a:solidFill>
                  <a:srgbClr val="E33B5A"/>
                </a:solidFill>
                <a:latin typeface="TT Octosquares Cond DemiBold" panose="02010001040000080307" pitchFamily="2" charset="0"/>
              </a:rPr>
              <a:t>Understanding systemic racism</a:t>
            </a:r>
          </a:p>
        </p:txBody>
      </p:sp>
      <p:sp>
        <p:nvSpPr>
          <p:cNvPr id="23" name="TextBox 22">
            <a:extLst>
              <a:ext uri="{FF2B5EF4-FFF2-40B4-BE49-F238E27FC236}">
                <a16:creationId xmlns:a16="http://schemas.microsoft.com/office/drawing/2014/main" id="{289E1964-EDEE-3E20-3E7F-3E78524B2FE7}"/>
              </a:ext>
            </a:extLst>
          </p:cNvPr>
          <p:cNvSpPr txBox="1"/>
          <p:nvPr/>
        </p:nvSpPr>
        <p:spPr>
          <a:xfrm>
            <a:off x="6891867" y="3048466"/>
            <a:ext cx="4319344" cy="523220"/>
          </a:xfrm>
          <a:prstGeom prst="rect">
            <a:avLst/>
          </a:prstGeom>
          <a:noFill/>
        </p:spPr>
        <p:txBody>
          <a:bodyPr wrap="square" rtlCol="0">
            <a:spAutoFit/>
          </a:bodyPr>
          <a:lstStyle/>
          <a:p>
            <a:pPr algn="ctr"/>
            <a:r>
              <a:rPr lang="en-GB" sz="2800" noProof="0">
                <a:solidFill>
                  <a:srgbClr val="506051"/>
                </a:solidFill>
                <a:latin typeface="TT Octosquares Cond DemiBold" panose="02010001040000080307" pitchFamily="2" charset="0"/>
              </a:rPr>
              <a:t>Systemic racism and mental health</a:t>
            </a:r>
          </a:p>
        </p:txBody>
      </p:sp>
      <p:sp>
        <p:nvSpPr>
          <p:cNvPr id="26" name="TextBox 25">
            <a:extLst>
              <a:ext uri="{FF2B5EF4-FFF2-40B4-BE49-F238E27FC236}">
                <a16:creationId xmlns:a16="http://schemas.microsoft.com/office/drawing/2014/main" id="{74E2C04A-09BC-1FA9-BE14-AD932DB9886B}"/>
              </a:ext>
            </a:extLst>
          </p:cNvPr>
          <p:cNvSpPr txBox="1"/>
          <p:nvPr/>
        </p:nvSpPr>
        <p:spPr>
          <a:xfrm>
            <a:off x="6979988" y="4423622"/>
            <a:ext cx="4143102" cy="523220"/>
          </a:xfrm>
          <a:prstGeom prst="rect">
            <a:avLst/>
          </a:prstGeom>
          <a:noFill/>
        </p:spPr>
        <p:txBody>
          <a:bodyPr wrap="none" rtlCol="0">
            <a:spAutoFit/>
          </a:bodyPr>
          <a:lstStyle/>
          <a:p>
            <a:pPr algn="ctr"/>
            <a:r>
              <a:rPr lang="en-GB" sz="2800" noProof="0">
                <a:solidFill>
                  <a:srgbClr val="EBB358"/>
                </a:solidFill>
                <a:latin typeface="TT Octosquares Cond DemiBold" panose="02010001040000080307" pitchFamily="2" charset="0"/>
              </a:rPr>
              <a:t>Re-thinking intersectional stigma</a:t>
            </a:r>
          </a:p>
        </p:txBody>
      </p:sp>
    </p:spTree>
    <p:extLst>
      <p:ext uri="{BB962C8B-B14F-4D97-AF65-F5344CB8AC3E}">
        <p14:creationId xmlns:p14="http://schemas.microsoft.com/office/powerpoint/2010/main" val="391366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EC09-C096-ABBC-8E70-618AB906C248}"/>
              </a:ext>
            </a:extLst>
          </p:cNvPr>
          <p:cNvSpPr>
            <a:spLocks noGrp="1"/>
          </p:cNvSpPr>
          <p:nvPr>
            <p:ph type="title"/>
          </p:nvPr>
        </p:nvSpPr>
        <p:spPr/>
        <p:txBody>
          <a:bodyPr>
            <a:normAutofit/>
          </a:bodyPr>
          <a:lstStyle/>
          <a:p>
            <a:r>
              <a:rPr lang="en-GB" sz="3600" noProof="0">
                <a:latin typeface="TT Octosquares Cond DemiBold" panose="02010001040000080307" pitchFamily="2" charset="0"/>
              </a:rPr>
              <a:t>Understanding racism: </a:t>
            </a:r>
            <a:r>
              <a:rPr lang="en-GB" sz="3600" noProof="0">
                <a:solidFill>
                  <a:srgbClr val="7881A9"/>
                </a:solidFill>
                <a:latin typeface="TT Octosquares Cond DemiBold" panose="02010001040000080307" pitchFamily="2" charset="0"/>
              </a:rPr>
              <a:t>Interactions</a:t>
            </a:r>
            <a:r>
              <a:rPr lang="en-GB" sz="3600" noProof="0">
                <a:latin typeface="TT Octosquares Cond DemiBold" panose="02010001040000080307" pitchFamily="2" charset="0"/>
              </a:rPr>
              <a:t> and </a:t>
            </a:r>
            <a:r>
              <a:rPr lang="en-GB" sz="3600" noProof="0">
                <a:solidFill>
                  <a:srgbClr val="7881A9"/>
                </a:solidFill>
                <a:latin typeface="TT Octosquares Cond DemiBold" panose="02010001040000080307" pitchFamily="2" charset="0"/>
              </a:rPr>
              <a:t>attitudes</a:t>
            </a:r>
          </a:p>
        </p:txBody>
      </p:sp>
      <p:grpSp>
        <p:nvGrpSpPr>
          <p:cNvPr id="5" name="Group 4">
            <a:extLst>
              <a:ext uri="{FF2B5EF4-FFF2-40B4-BE49-F238E27FC236}">
                <a16:creationId xmlns:a16="http://schemas.microsoft.com/office/drawing/2014/main" id="{84CE8F92-7719-A364-A41E-87233AE34F76}"/>
              </a:ext>
            </a:extLst>
          </p:cNvPr>
          <p:cNvGrpSpPr/>
          <p:nvPr/>
        </p:nvGrpSpPr>
        <p:grpSpPr>
          <a:xfrm>
            <a:off x="0" y="5280338"/>
            <a:ext cx="12192000" cy="1577662"/>
            <a:chOff x="0" y="5280338"/>
            <a:chExt cx="12192000" cy="1577662"/>
          </a:xfrm>
        </p:grpSpPr>
        <p:cxnSp>
          <p:nvCxnSpPr>
            <p:cNvPr id="6" name="Straight Connector 5">
              <a:extLst>
                <a:ext uri="{FF2B5EF4-FFF2-40B4-BE49-F238E27FC236}">
                  <a16:creationId xmlns:a16="http://schemas.microsoft.com/office/drawing/2014/main" id="{959759C1-0620-4FBB-BB03-48535DA6ADFD}"/>
                </a:ext>
              </a:extLst>
            </p:cNvPr>
            <p:cNvCxnSpPr/>
            <p:nvPr/>
          </p:nvCxnSpPr>
          <p:spPr>
            <a:xfrm>
              <a:off x="0" y="5782614"/>
              <a:ext cx="721217" cy="1075386"/>
            </a:xfrm>
            <a:prstGeom prst="line">
              <a:avLst/>
            </a:prstGeom>
            <a:ln w="5715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80AFD60B-FCDD-DC75-2C29-DE007D280F07}"/>
                </a:ext>
              </a:extLst>
            </p:cNvPr>
            <p:cNvCxnSpPr/>
            <p:nvPr/>
          </p:nvCxnSpPr>
          <p:spPr>
            <a:xfrm flipH="1">
              <a:off x="1"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sp>
          <p:nvSpPr>
            <p:cNvPr id="8" name="Rectangle 7">
              <a:extLst>
                <a:ext uri="{FF2B5EF4-FFF2-40B4-BE49-F238E27FC236}">
                  <a16:creationId xmlns:a16="http://schemas.microsoft.com/office/drawing/2014/main" id="{EC1BDD12-EC02-0F39-7BA0-F9EEB8896CA6}"/>
                </a:ext>
              </a:extLst>
            </p:cNvPr>
            <p:cNvSpPr/>
            <p:nvPr/>
          </p:nvSpPr>
          <p:spPr>
            <a:xfrm>
              <a:off x="0" y="6542468"/>
              <a:ext cx="12192000" cy="315532"/>
            </a:xfrm>
            <a:prstGeom prst="rect">
              <a:avLst/>
            </a:prstGeom>
            <a:solidFill>
              <a:srgbClr val="E49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9" name="Straight Connector 8">
              <a:extLst>
                <a:ext uri="{FF2B5EF4-FFF2-40B4-BE49-F238E27FC236}">
                  <a16:creationId xmlns:a16="http://schemas.microsoft.com/office/drawing/2014/main" id="{5FAF945B-57D8-43E5-F960-B9A62E153469}"/>
                </a:ext>
              </a:extLst>
            </p:cNvPr>
            <p:cNvCxnSpPr/>
            <p:nvPr/>
          </p:nvCxnSpPr>
          <p:spPr>
            <a:xfrm flipH="1">
              <a:off x="209552"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grpSp>
      <p:sp>
        <p:nvSpPr>
          <p:cNvPr id="21" name="Content Placeholder 2">
            <a:extLst>
              <a:ext uri="{FF2B5EF4-FFF2-40B4-BE49-F238E27FC236}">
                <a16:creationId xmlns:a16="http://schemas.microsoft.com/office/drawing/2014/main" id="{7143D7E1-B5C2-6508-2815-F4509C43DBFF}"/>
              </a:ext>
            </a:extLst>
          </p:cNvPr>
          <p:cNvSpPr>
            <a:spLocks noGrp="1"/>
          </p:cNvSpPr>
          <p:nvPr>
            <p:ph sz="half" idx="1"/>
          </p:nvPr>
        </p:nvSpPr>
        <p:spPr>
          <a:xfrm>
            <a:off x="838200" y="1587678"/>
            <a:ext cx="10515600" cy="1035854"/>
          </a:xfrm>
        </p:spPr>
        <p:txBody>
          <a:bodyPr>
            <a:normAutofit/>
          </a:bodyPr>
          <a:lstStyle/>
          <a:p>
            <a:pPr marL="0" indent="0">
              <a:lnSpc>
                <a:spcPct val="110000"/>
              </a:lnSpc>
              <a:buNone/>
            </a:pPr>
            <a:r>
              <a:rPr lang="en-GB" noProof="0">
                <a:latin typeface="Barlow" panose="00000500000000000000" pitchFamily="2" charset="0"/>
              </a:rPr>
              <a:t>Racism works at different levels to affect the experiences and outcomes of Black and minority ethnic groups</a:t>
            </a:r>
          </a:p>
        </p:txBody>
      </p:sp>
      <p:grpSp>
        <p:nvGrpSpPr>
          <p:cNvPr id="31" name="Group 30">
            <a:extLst>
              <a:ext uri="{FF2B5EF4-FFF2-40B4-BE49-F238E27FC236}">
                <a16:creationId xmlns:a16="http://schemas.microsoft.com/office/drawing/2014/main" id="{92272A53-8831-ADFE-EA14-3DFA4EEF47D3}"/>
              </a:ext>
            </a:extLst>
          </p:cNvPr>
          <p:cNvGrpSpPr/>
          <p:nvPr/>
        </p:nvGrpSpPr>
        <p:grpSpPr>
          <a:xfrm>
            <a:off x="1419481" y="3109395"/>
            <a:ext cx="9353038" cy="2726340"/>
            <a:chOff x="1419481" y="2909790"/>
            <a:chExt cx="9353038" cy="2726340"/>
          </a:xfrm>
        </p:grpSpPr>
        <p:grpSp>
          <p:nvGrpSpPr>
            <p:cNvPr id="22" name="Group 21">
              <a:extLst>
                <a:ext uri="{FF2B5EF4-FFF2-40B4-BE49-F238E27FC236}">
                  <a16:creationId xmlns:a16="http://schemas.microsoft.com/office/drawing/2014/main" id="{49C6292F-154B-B973-0694-FD26D0FD3ABC}"/>
                </a:ext>
              </a:extLst>
            </p:cNvPr>
            <p:cNvGrpSpPr/>
            <p:nvPr/>
          </p:nvGrpSpPr>
          <p:grpSpPr>
            <a:xfrm>
              <a:off x="1419481" y="3329030"/>
              <a:ext cx="9353038" cy="2307100"/>
              <a:chOff x="1419481" y="3265626"/>
              <a:chExt cx="9353038" cy="2307100"/>
            </a:xfrm>
          </p:grpSpPr>
          <p:grpSp>
            <p:nvGrpSpPr>
              <p:cNvPr id="14" name="Group 13">
                <a:extLst>
                  <a:ext uri="{FF2B5EF4-FFF2-40B4-BE49-F238E27FC236}">
                    <a16:creationId xmlns:a16="http://schemas.microsoft.com/office/drawing/2014/main" id="{E6C95D4B-79DD-DD32-2ED5-846D3F7A084F}"/>
                  </a:ext>
                </a:extLst>
              </p:cNvPr>
              <p:cNvGrpSpPr/>
              <p:nvPr/>
            </p:nvGrpSpPr>
            <p:grpSpPr>
              <a:xfrm>
                <a:off x="1419481" y="4987950"/>
                <a:ext cx="9353038" cy="584776"/>
                <a:chOff x="1653567" y="4210642"/>
                <a:chExt cx="9353038" cy="584776"/>
              </a:xfrm>
            </p:grpSpPr>
            <p:sp>
              <p:nvSpPr>
                <p:cNvPr id="11" name="TextBox 10">
                  <a:extLst>
                    <a:ext uri="{FF2B5EF4-FFF2-40B4-BE49-F238E27FC236}">
                      <a16:creationId xmlns:a16="http://schemas.microsoft.com/office/drawing/2014/main" id="{EB225803-F95E-A56B-9B01-9AD5545CD81C}"/>
                    </a:ext>
                  </a:extLst>
                </p:cNvPr>
                <p:cNvSpPr txBox="1"/>
                <p:nvPr/>
              </p:nvSpPr>
              <p:spPr>
                <a:xfrm>
                  <a:off x="6878551" y="4210642"/>
                  <a:ext cx="4128054" cy="584775"/>
                </a:xfrm>
                <a:prstGeom prst="rect">
                  <a:avLst/>
                </a:prstGeom>
                <a:noFill/>
              </p:spPr>
              <p:txBody>
                <a:bodyPr wrap="none" rtlCol="0">
                  <a:spAutoFit/>
                </a:bodyPr>
                <a:lstStyle/>
                <a:p>
                  <a:pPr algn="ctr"/>
                  <a:r>
                    <a:rPr lang="en-GB" sz="3200" noProof="0">
                      <a:solidFill>
                        <a:srgbClr val="7881A9"/>
                      </a:solidFill>
                      <a:latin typeface="TT Octosquares Cond DemiBold" panose="02010001040000080307" pitchFamily="2" charset="0"/>
                    </a:rPr>
                    <a:t>Social (cultural) racism</a:t>
                  </a:r>
                </a:p>
              </p:txBody>
            </p:sp>
            <p:sp>
              <p:nvSpPr>
                <p:cNvPr id="13" name="TextBox 12">
                  <a:extLst>
                    <a:ext uri="{FF2B5EF4-FFF2-40B4-BE49-F238E27FC236}">
                      <a16:creationId xmlns:a16="http://schemas.microsoft.com/office/drawing/2014/main" id="{5401091D-BD19-05AF-25D7-42C31EE6C735}"/>
                    </a:ext>
                  </a:extLst>
                </p:cNvPr>
                <p:cNvSpPr txBox="1"/>
                <p:nvPr/>
              </p:nvSpPr>
              <p:spPr>
                <a:xfrm>
                  <a:off x="1653567" y="4210643"/>
                  <a:ext cx="3762568" cy="584775"/>
                </a:xfrm>
                <a:prstGeom prst="rect">
                  <a:avLst/>
                </a:prstGeom>
                <a:noFill/>
              </p:spPr>
              <p:txBody>
                <a:bodyPr wrap="none" rtlCol="0">
                  <a:spAutoFit/>
                </a:bodyPr>
                <a:lstStyle/>
                <a:p>
                  <a:pPr algn="ctr"/>
                  <a:r>
                    <a:rPr lang="en-GB" sz="3200" noProof="0">
                      <a:solidFill>
                        <a:srgbClr val="7881A9"/>
                      </a:solidFill>
                      <a:latin typeface="TT Octosquares Cond DemiBold" panose="02010001040000080307" pitchFamily="2" charset="0"/>
                    </a:rPr>
                    <a:t>Interpersonal racism</a:t>
                  </a:r>
                </a:p>
              </p:txBody>
            </p:sp>
          </p:grpSp>
          <p:pic>
            <p:nvPicPr>
              <p:cNvPr id="18" name="Graphic 17" descr="Group with solid fill">
                <a:extLst>
                  <a:ext uri="{FF2B5EF4-FFF2-40B4-BE49-F238E27FC236}">
                    <a16:creationId xmlns:a16="http://schemas.microsoft.com/office/drawing/2014/main" id="{AFBFB993-4F59-0644-4E0E-8EDAF0FD15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84948" y="3265626"/>
                <a:ext cx="1847088" cy="1847088"/>
              </a:xfrm>
              <a:prstGeom prst="rect">
                <a:avLst/>
              </a:prstGeom>
            </p:spPr>
          </p:pic>
          <p:grpSp>
            <p:nvGrpSpPr>
              <p:cNvPr id="20" name="Group 19">
                <a:extLst>
                  <a:ext uri="{FF2B5EF4-FFF2-40B4-BE49-F238E27FC236}">
                    <a16:creationId xmlns:a16="http://schemas.microsoft.com/office/drawing/2014/main" id="{9CB04D0C-10BB-E067-B21E-52127C86F5E0}"/>
                  </a:ext>
                </a:extLst>
              </p:cNvPr>
              <p:cNvGrpSpPr/>
              <p:nvPr/>
            </p:nvGrpSpPr>
            <p:grpSpPr>
              <a:xfrm>
                <a:off x="2133254" y="3566769"/>
                <a:ext cx="2335022" cy="1244803"/>
                <a:chOff x="1936089" y="3559454"/>
                <a:chExt cx="2335022" cy="1244803"/>
              </a:xfrm>
              <a:solidFill>
                <a:srgbClr val="7881A9"/>
              </a:solidFill>
            </p:grpSpPr>
            <p:pic>
              <p:nvPicPr>
                <p:cNvPr id="16" name="Graphic 15" descr="Man with solid fill">
                  <a:extLst>
                    <a:ext uri="{FF2B5EF4-FFF2-40B4-BE49-F238E27FC236}">
                      <a16:creationId xmlns:a16="http://schemas.microsoft.com/office/drawing/2014/main" id="{A430520E-C9E7-2DA9-B8F6-4148301A05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36089" y="3559454"/>
                  <a:ext cx="1244803" cy="1244803"/>
                </a:xfrm>
                <a:prstGeom prst="rect">
                  <a:avLst/>
                </a:prstGeom>
              </p:spPr>
            </p:pic>
            <p:pic>
              <p:nvPicPr>
                <p:cNvPr id="19" name="Graphic 18" descr="Man with solid fill">
                  <a:extLst>
                    <a:ext uri="{FF2B5EF4-FFF2-40B4-BE49-F238E27FC236}">
                      <a16:creationId xmlns:a16="http://schemas.microsoft.com/office/drawing/2014/main" id="{954092E6-CE69-8069-181E-E26A7C8950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26308" y="3559454"/>
                  <a:ext cx="1244803" cy="1244803"/>
                </a:xfrm>
                <a:prstGeom prst="rect">
                  <a:avLst/>
                </a:prstGeom>
              </p:spPr>
            </p:pic>
          </p:grpSp>
        </p:grpSp>
        <p:pic>
          <p:nvPicPr>
            <p:cNvPr id="24" name="Graphic 23" descr="Thought bubble with solid fill">
              <a:extLst>
                <a:ext uri="{FF2B5EF4-FFF2-40B4-BE49-F238E27FC236}">
                  <a16:creationId xmlns:a16="http://schemas.microsoft.com/office/drawing/2014/main" id="{F1AEE3E3-1010-6541-445C-5B18458BD7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96138" y="3022815"/>
              <a:ext cx="776360" cy="776360"/>
            </a:xfrm>
            <a:prstGeom prst="rect">
              <a:avLst/>
            </a:prstGeom>
          </p:spPr>
        </p:pic>
        <p:pic>
          <p:nvPicPr>
            <p:cNvPr id="26" name="Graphic 25" descr="Speech with solid fill">
              <a:extLst>
                <a:ext uri="{FF2B5EF4-FFF2-40B4-BE49-F238E27FC236}">
                  <a16:creationId xmlns:a16="http://schemas.microsoft.com/office/drawing/2014/main" id="{C1410010-03CE-E25C-BCEA-66C31425562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20802" y="2909790"/>
              <a:ext cx="914400" cy="914400"/>
            </a:xfrm>
            <a:prstGeom prst="rect">
              <a:avLst/>
            </a:prstGeom>
          </p:spPr>
        </p:pic>
        <p:pic>
          <p:nvPicPr>
            <p:cNvPr id="27" name="Graphic 26" descr="Thought bubble with solid fill">
              <a:extLst>
                <a:ext uri="{FF2B5EF4-FFF2-40B4-BE49-F238E27FC236}">
                  <a16:creationId xmlns:a16="http://schemas.microsoft.com/office/drawing/2014/main" id="{B1B67A24-D6E7-B62B-5D59-A112C27C7D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93631">
              <a:off x="9430987" y="3201328"/>
              <a:ext cx="776360" cy="776360"/>
            </a:xfrm>
            <a:prstGeom prst="rect">
              <a:avLst/>
            </a:prstGeom>
          </p:spPr>
        </p:pic>
        <p:pic>
          <p:nvPicPr>
            <p:cNvPr id="28" name="Graphic 27" descr="Thought bubble with solid fill">
              <a:extLst>
                <a:ext uri="{FF2B5EF4-FFF2-40B4-BE49-F238E27FC236}">
                  <a16:creationId xmlns:a16="http://schemas.microsoft.com/office/drawing/2014/main" id="{E049B4A1-7970-A9D0-073B-C9B466C032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31465" flipH="1">
              <a:off x="7856451" y="2944350"/>
              <a:ext cx="776360" cy="776360"/>
            </a:xfrm>
            <a:prstGeom prst="rect">
              <a:avLst/>
            </a:prstGeom>
          </p:spPr>
        </p:pic>
        <p:pic>
          <p:nvPicPr>
            <p:cNvPr id="29" name="Graphic 28" descr="Speech with solid fill">
              <a:extLst>
                <a:ext uri="{FF2B5EF4-FFF2-40B4-BE49-F238E27FC236}">
                  <a16:creationId xmlns:a16="http://schemas.microsoft.com/office/drawing/2014/main" id="{B1E82876-F317-ED83-D8A8-0C1FAF20BD4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80554">
              <a:off x="8564568" y="2943664"/>
              <a:ext cx="914400" cy="914400"/>
            </a:xfrm>
            <a:prstGeom prst="rect">
              <a:avLst/>
            </a:prstGeom>
          </p:spPr>
        </p:pic>
        <p:pic>
          <p:nvPicPr>
            <p:cNvPr id="30" name="Graphic 29" descr="Speech with solid fill">
              <a:extLst>
                <a:ext uri="{FF2B5EF4-FFF2-40B4-BE49-F238E27FC236}">
                  <a16:creationId xmlns:a16="http://schemas.microsoft.com/office/drawing/2014/main" id="{ECE12686-BB5E-8B8C-1439-01C91784A74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9425034">
              <a:off x="7148379" y="3210900"/>
              <a:ext cx="914400" cy="914400"/>
            </a:xfrm>
            <a:prstGeom prst="rect">
              <a:avLst/>
            </a:prstGeom>
          </p:spPr>
        </p:pic>
      </p:grpSp>
    </p:spTree>
    <p:extLst>
      <p:ext uri="{BB962C8B-B14F-4D97-AF65-F5344CB8AC3E}">
        <p14:creationId xmlns:p14="http://schemas.microsoft.com/office/powerpoint/2010/main" val="3930858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EC09-C096-ABBC-8E70-618AB906C248}"/>
              </a:ext>
            </a:extLst>
          </p:cNvPr>
          <p:cNvSpPr>
            <a:spLocks noGrp="1"/>
          </p:cNvSpPr>
          <p:nvPr>
            <p:ph type="title"/>
          </p:nvPr>
        </p:nvSpPr>
        <p:spPr/>
        <p:txBody>
          <a:bodyPr>
            <a:normAutofit/>
          </a:bodyPr>
          <a:lstStyle/>
          <a:p>
            <a:r>
              <a:rPr lang="en-GB" sz="3600" noProof="0">
                <a:latin typeface="TT Octosquares Cond DemiBold" panose="02010001040000080307" pitchFamily="2" charset="0"/>
              </a:rPr>
              <a:t>Understanding stigma: </a:t>
            </a:r>
            <a:r>
              <a:rPr lang="en-GB" sz="3600" noProof="0">
                <a:solidFill>
                  <a:srgbClr val="506051"/>
                </a:solidFill>
                <a:latin typeface="TT Octosquares Cond DemiBold" panose="02010001040000080307" pitchFamily="2" charset="0"/>
              </a:rPr>
              <a:t>Policies and processes</a:t>
            </a:r>
          </a:p>
        </p:txBody>
      </p:sp>
      <p:sp>
        <p:nvSpPr>
          <p:cNvPr id="3" name="Content Placeholder 2">
            <a:extLst>
              <a:ext uri="{FF2B5EF4-FFF2-40B4-BE49-F238E27FC236}">
                <a16:creationId xmlns:a16="http://schemas.microsoft.com/office/drawing/2014/main" id="{7933A772-634A-09F9-596C-C6A9C49B1313}"/>
              </a:ext>
            </a:extLst>
          </p:cNvPr>
          <p:cNvSpPr>
            <a:spLocks noGrp="1"/>
          </p:cNvSpPr>
          <p:nvPr>
            <p:ph sz="half" idx="1"/>
          </p:nvPr>
        </p:nvSpPr>
        <p:spPr>
          <a:xfrm>
            <a:off x="5432296" y="1690688"/>
            <a:ext cx="6550152" cy="3735163"/>
          </a:xfrm>
        </p:spPr>
        <p:txBody>
          <a:bodyPr>
            <a:normAutofit fontScale="85000" lnSpcReduction="20000"/>
          </a:bodyPr>
          <a:lstStyle/>
          <a:p>
            <a:pPr marL="0" indent="0">
              <a:lnSpc>
                <a:spcPct val="110000"/>
              </a:lnSpc>
              <a:spcAft>
                <a:spcPts val="600"/>
              </a:spcAft>
              <a:buNone/>
            </a:pPr>
            <a:r>
              <a:rPr lang="en-GB" noProof="0">
                <a:latin typeface="Barlow" panose="00000500000000000000" pitchFamily="2" charset="0"/>
              </a:rPr>
              <a:t>“The </a:t>
            </a:r>
            <a:r>
              <a:rPr lang="en-GB" noProof="0">
                <a:latin typeface="Barlow SemiBold" panose="00000700000000000000" pitchFamily="2" charset="0"/>
              </a:rPr>
              <a:t>collective failure </a:t>
            </a:r>
            <a:r>
              <a:rPr lang="en-GB" noProof="0">
                <a:latin typeface="Barlow" panose="00000500000000000000" pitchFamily="2" charset="0"/>
              </a:rPr>
              <a:t>of an organisation to provide an appropriate and professional service to people because of their colour, culture or ethnic origin” </a:t>
            </a:r>
          </a:p>
          <a:p>
            <a:pPr marL="0" indent="0">
              <a:lnSpc>
                <a:spcPct val="110000"/>
              </a:lnSpc>
              <a:buNone/>
            </a:pPr>
            <a:r>
              <a:rPr lang="en-GB" noProof="0">
                <a:latin typeface="Barlow" panose="00000500000000000000" pitchFamily="2" charset="0"/>
              </a:rPr>
              <a:t>“It can be seen or detected in </a:t>
            </a:r>
            <a:r>
              <a:rPr lang="en-GB" noProof="0">
                <a:latin typeface="Barlow SemiBold" panose="00000700000000000000" pitchFamily="2" charset="0"/>
              </a:rPr>
              <a:t>processes, attitudes and behaviour</a:t>
            </a:r>
            <a:r>
              <a:rPr lang="en-GB" noProof="0">
                <a:latin typeface="Barlow" panose="00000500000000000000" pitchFamily="2" charset="0"/>
              </a:rPr>
              <a:t> which amount to discrimination through unwitting </a:t>
            </a:r>
            <a:r>
              <a:rPr lang="en-GB" noProof="0">
                <a:latin typeface="Barlow SemiBold" panose="00000700000000000000" pitchFamily="2" charset="0"/>
              </a:rPr>
              <a:t>prejudice, ignorance, thoughtlessness and racist stereotyping</a:t>
            </a:r>
            <a:r>
              <a:rPr lang="en-GB" noProof="0">
                <a:latin typeface="Barlow" panose="00000500000000000000" pitchFamily="2" charset="0"/>
              </a:rPr>
              <a:t> which disadvantage minority ethnic people”</a:t>
            </a:r>
          </a:p>
        </p:txBody>
      </p:sp>
      <p:grpSp>
        <p:nvGrpSpPr>
          <p:cNvPr id="5" name="Group 4">
            <a:extLst>
              <a:ext uri="{FF2B5EF4-FFF2-40B4-BE49-F238E27FC236}">
                <a16:creationId xmlns:a16="http://schemas.microsoft.com/office/drawing/2014/main" id="{84CE8F92-7719-A364-A41E-87233AE34F76}"/>
              </a:ext>
            </a:extLst>
          </p:cNvPr>
          <p:cNvGrpSpPr/>
          <p:nvPr/>
        </p:nvGrpSpPr>
        <p:grpSpPr>
          <a:xfrm>
            <a:off x="0" y="5280338"/>
            <a:ext cx="12192000" cy="1577662"/>
            <a:chOff x="0" y="5280338"/>
            <a:chExt cx="12192000" cy="1577662"/>
          </a:xfrm>
        </p:grpSpPr>
        <p:cxnSp>
          <p:nvCxnSpPr>
            <p:cNvPr id="6" name="Straight Connector 5">
              <a:extLst>
                <a:ext uri="{FF2B5EF4-FFF2-40B4-BE49-F238E27FC236}">
                  <a16:creationId xmlns:a16="http://schemas.microsoft.com/office/drawing/2014/main" id="{959759C1-0620-4FBB-BB03-48535DA6ADFD}"/>
                </a:ext>
              </a:extLst>
            </p:cNvPr>
            <p:cNvCxnSpPr/>
            <p:nvPr/>
          </p:nvCxnSpPr>
          <p:spPr>
            <a:xfrm>
              <a:off x="0" y="5782614"/>
              <a:ext cx="721217" cy="1075386"/>
            </a:xfrm>
            <a:prstGeom prst="line">
              <a:avLst/>
            </a:prstGeom>
            <a:ln w="5715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80AFD60B-FCDD-DC75-2C29-DE007D280F07}"/>
                </a:ext>
              </a:extLst>
            </p:cNvPr>
            <p:cNvCxnSpPr/>
            <p:nvPr/>
          </p:nvCxnSpPr>
          <p:spPr>
            <a:xfrm flipH="1">
              <a:off x="1"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sp>
          <p:nvSpPr>
            <p:cNvPr id="8" name="Rectangle 7">
              <a:extLst>
                <a:ext uri="{FF2B5EF4-FFF2-40B4-BE49-F238E27FC236}">
                  <a16:creationId xmlns:a16="http://schemas.microsoft.com/office/drawing/2014/main" id="{EC1BDD12-EC02-0F39-7BA0-F9EEB8896CA6}"/>
                </a:ext>
              </a:extLst>
            </p:cNvPr>
            <p:cNvSpPr/>
            <p:nvPr/>
          </p:nvSpPr>
          <p:spPr>
            <a:xfrm>
              <a:off x="0" y="6542468"/>
              <a:ext cx="12192000" cy="315532"/>
            </a:xfrm>
            <a:prstGeom prst="rect">
              <a:avLst/>
            </a:prstGeom>
            <a:solidFill>
              <a:srgbClr val="E49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9" name="Straight Connector 8">
              <a:extLst>
                <a:ext uri="{FF2B5EF4-FFF2-40B4-BE49-F238E27FC236}">
                  <a16:creationId xmlns:a16="http://schemas.microsoft.com/office/drawing/2014/main" id="{5FAF945B-57D8-43E5-F960-B9A62E153469}"/>
                </a:ext>
              </a:extLst>
            </p:cNvPr>
            <p:cNvCxnSpPr/>
            <p:nvPr/>
          </p:nvCxnSpPr>
          <p:spPr>
            <a:xfrm flipH="1">
              <a:off x="209552"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grpSp>
      <p:grpSp>
        <p:nvGrpSpPr>
          <p:cNvPr id="10" name="Group 9">
            <a:extLst>
              <a:ext uri="{FF2B5EF4-FFF2-40B4-BE49-F238E27FC236}">
                <a16:creationId xmlns:a16="http://schemas.microsoft.com/office/drawing/2014/main" id="{4ABBA5BC-DABE-CD01-C1D8-901FDB0C6FC1}"/>
              </a:ext>
            </a:extLst>
          </p:cNvPr>
          <p:cNvGrpSpPr/>
          <p:nvPr/>
        </p:nvGrpSpPr>
        <p:grpSpPr>
          <a:xfrm>
            <a:off x="1144601" y="1901025"/>
            <a:ext cx="3562194" cy="3181674"/>
            <a:chOff x="1144601" y="1690688"/>
            <a:chExt cx="3562194" cy="3181674"/>
          </a:xfrm>
        </p:grpSpPr>
        <p:pic>
          <p:nvPicPr>
            <p:cNvPr id="12" name="Picture 11">
              <a:extLst>
                <a:ext uri="{FF2B5EF4-FFF2-40B4-BE49-F238E27FC236}">
                  <a16:creationId xmlns:a16="http://schemas.microsoft.com/office/drawing/2014/main" id="{84A819D6-C08B-276F-CCB1-EFC4A8ADA87F}"/>
                </a:ext>
              </a:extLst>
            </p:cNvPr>
            <p:cNvPicPr>
              <a:picLocks noChangeAspect="1"/>
            </p:cNvPicPr>
            <p:nvPr/>
          </p:nvPicPr>
          <p:blipFill>
            <a:blip r:embed="rId3"/>
            <a:srcRect b="41635"/>
            <a:stretch>
              <a:fillRect/>
            </a:stretch>
          </p:blipFill>
          <p:spPr>
            <a:xfrm>
              <a:off x="1383241" y="1690688"/>
              <a:ext cx="3084914" cy="2306681"/>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12FD7741-95A6-A672-3629-1A94672F9CD9}"/>
                </a:ext>
              </a:extLst>
            </p:cNvPr>
            <p:cNvSpPr txBox="1"/>
            <p:nvPr/>
          </p:nvSpPr>
          <p:spPr>
            <a:xfrm>
              <a:off x="1144601" y="4287587"/>
              <a:ext cx="3562194" cy="584775"/>
            </a:xfrm>
            <a:prstGeom prst="rect">
              <a:avLst/>
            </a:prstGeom>
            <a:noFill/>
          </p:spPr>
          <p:txBody>
            <a:bodyPr wrap="none" rtlCol="0">
              <a:spAutoFit/>
            </a:bodyPr>
            <a:lstStyle/>
            <a:p>
              <a:pPr algn="ctr"/>
              <a:r>
                <a:rPr lang="en-GB" sz="3200" noProof="0">
                  <a:solidFill>
                    <a:srgbClr val="506051"/>
                  </a:solidFill>
                  <a:latin typeface="TT Octosquares Cond DemiBold" panose="02010001040000080307" pitchFamily="2" charset="0"/>
                </a:rPr>
                <a:t>Institutional racism</a:t>
              </a:r>
            </a:p>
          </p:txBody>
        </p:sp>
      </p:grpSp>
    </p:spTree>
    <p:extLst>
      <p:ext uri="{BB962C8B-B14F-4D97-AF65-F5344CB8AC3E}">
        <p14:creationId xmlns:p14="http://schemas.microsoft.com/office/powerpoint/2010/main" val="1873107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EC09-C096-ABBC-8E70-618AB906C248}"/>
              </a:ext>
            </a:extLst>
          </p:cNvPr>
          <p:cNvSpPr>
            <a:spLocks noGrp="1"/>
          </p:cNvSpPr>
          <p:nvPr>
            <p:ph type="title"/>
          </p:nvPr>
        </p:nvSpPr>
        <p:spPr/>
        <p:txBody>
          <a:bodyPr>
            <a:normAutofit/>
          </a:bodyPr>
          <a:lstStyle/>
          <a:p>
            <a:r>
              <a:rPr lang="en-GB" sz="3600" noProof="0">
                <a:latin typeface="TT Octosquares Cond DemiBold" panose="02010001040000080307" pitchFamily="2" charset="0"/>
              </a:rPr>
              <a:t>Understanding racism: </a:t>
            </a:r>
            <a:r>
              <a:rPr lang="en-GB" sz="3600" noProof="0">
                <a:solidFill>
                  <a:srgbClr val="E33B5A"/>
                </a:solidFill>
                <a:latin typeface="TT Octosquares Cond DemiBold" panose="02010001040000080307" pitchFamily="2" charset="0"/>
              </a:rPr>
              <a:t>Systems-level inequality</a:t>
            </a:r>
          </a:p>
        </p:txBody>
      </p:sp>
      <p:sp>
        <p:nvSpPr>
          <p:cNvPr id="3" name="Content Placeholder 2">
            <a:extLst>
              <a:ext uri="{FF2B5EF4-FFF2-40B4-BE49-F238E27FC236}">
                <a16:creationId xmlns:a16="http://schemas.microsoft.com/office/drawing/2014/main" id="{7933A772-634A-09F9-596C-C6A9C49B1313}"/>
              </a:ext>
            </a:extLst>
          </p:cNvPr>
          <p:cNvSpPr>
            <a:spLocks noGrp="1"/>
          </p:cNvSpPr>
          <p:nvPr>
            <p:ph sz="half" idx="1"/>
          </p:nvPr>
        </p:nvSpPr>
        <p:spPr>
          <a:xfrm>
            <a:off x="5256730" y="2127693"/>
            <a:ext cx="6550152" cy="3035602"/>
          </a:xfrm>
        </p:spPr>
        <p:txBody>
          <a:bodyPr>
            <a:normAutofit/>
          </a:bodyPr>
          <a:lstStyle/>
          <a:p>
            <a:pPr marL="0" indent="0">
              <a:lnSpc>
                <a:spcPct val="110000"/>
              </a:lnSpc>
              <a:spcAft>
                <a:spcPts val="600"/>
              </a:spcAft>
              <a:buNone/>
            </a:pPr>
            <a:r>
              <a:rPr lang="en-GB" noProof="0">
                <a:latin typeface="Barlow" panose="00000500000000000000" pitchFamily="2" charset="0"/>
              </a:rPr>
              <a:t>At a societal level, racism works to embed the </a:t>
            </a:r>
            <a:r>
              <a:rPr lang="en-GB" b="1" noProof="0">
                <a:latin typeface="Barlow" panose="00000500000000000000" pitchFamily="2" charset="0"/>
              </a:rPr>
              <a:t>unequal distribution of power, resources, privilege and safety </a:t>
            </a:r>
            <a:r>
              <a:rPr lang="en-GB" noProof="0">
                <a:latin typeface="Barlow" panose="00000500000000000000" pitchFamily="2" charset="0"/>
              </a:rPr>
              <a:t>across the full range of economic, political, social and cultural structures that define our system</a:t>
            </a:r>
          </a:p>
        </p:txBody>
      </p:sp>
      <p:grpSp>
        <p:nvGrpSpPr>
          <p:cNvPr id="5" name="Group 4">
            <a:extLst>
              <a:ext uri="{FF2B5EF4-FFF2-40B4-BE49-F238E27FC236}">
                <a16:creationId xmlns:a16="http://schemas.microsoft.com/office/drawing/2014/main" id="{84CE8F92-7719-A364-A41E-87233AE34F76}"/>
              </a:ext>
            </a:extLst>
          </p:cNvPr>
          <p:cNvGrpSpPr/>
          <p:nvPr/>
        </p:nvGrpSpPr>
        <p:grpSpPr>
          <a:xfrm>
            <a:off x="0" y="5280338"/>
            <a:ext cx="12192000" cy="1577662"/>
            <a:chOff x="0" y="5280338"/>
            <a:chExt cx="12192000" cy="1577662"/>
          </a:xfrm>
        </p:grpSpPr>
        <p:cxnSp>
          <p:nvCxnSpPr>
            <p:cNvPr id="6" name="Straight Connector 5">
              <a:extLst>
                <a:ext uri="{FF2B5EF4-FFF2-40B4-BE49-F238E27FC236}">
                  <a16:creationId xmlns:a16="http://schemas.microsoft.com/office/drawing/2014/main" id="{959759C1-0620-4FBB-BB03-48535DA6ADFD}"/>
                </a:ext>
              </a:extLst>
            </p:cNvPr>
            <p:cNvCxnSpPr/>
            <p:nvPr/>
          </p:nvCxnSpPr>
          <p:spPr>
            <a:xfrm>
              <a:off x="0" y="5782614"/>
              <a:ext cx="721217" cy="1075386"/>
            </a:xfrm>
            <a:prstGeom prst="line">
              <a:avLst/>
            </a:prstGeom>
            <a:ln w="5715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80AFD60B-FCDD-DC75-2C29-DE007D280F07}"/>
                </a:ext>
              </a:extLst>
            </p:cNvPr>
            <p:cNvCxnSpPr/>
            <p:nvPr/>
          </p:nvCxnSpPr>
          <p:spPr>
            <a:xfrm flipH="1">
              <a:off x="1"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sp>
          <p:nvSpPr>
            <p:cNvPr id="8" name="Rectangle 7">
              <a:extLst>
                <a:ext uri="{FF2B5EF4-FFF2-40B4-BE49-F238E27FC236}">
                  <a16:creationId xmlns:a16="http://schemas.microsoft.com/office/drawing/2014/main" id="{EC1BDD12-EC02-0F39-7BA0-F9EEB8896CA6}"/>
                </a:ext>
              </a:extLst>
            </p:cNvPr>
            <p:cNvSpPr/>
            <p:nvPr/>
          </p:nvSpPr>
          <p:spPr>
            <a:xfrm>
              <a:off x="0" y="6542468"/>
              <a:ext cx="12192000" cy="315532"/>
            </a:xfrm>
            <a:prstGeom prst="rect">
              <a:avLst/>
            </a:prstGeom>
            <a:solidFill>
              <a:srgbClr val="E49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9" name="Straight Connector 8">
              <a:extLst>
                <a:ext uri="{FF2B5EF4-FFF2-40B4-BE49-F238E27FC236}">
                  <a16:creationId xmlns:a16="http://schemas.microsoft.com/office/drawing/2014/main" id="{5FAF945B-57D8-43E5-F960-B9A62E153469}"/>
                </a:ext>
              </a:extLst>
            </p:cNvPr>
            <p:cNvCxnSpPr/>
            <p:nvPr/>
          </p:nvCxnSpPr>
          <p:spPr>
            <a:xfrm flipH="1">
              <a:off x="209552"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grpSp>
      <p:grpSp>
        <p:nvGrpSpPr>
          <p:cNvPr id="14" name="Group 13">
            <a:extLst>
              <a:ext uri="{FF2B5EF4-FFF2-40B4-BE49-F238E27FC236}">
                <a16:creationId xmlns:a16="http://schemas.microsoft.com/office/drawing/2014/main" id="{E42ACB6B-C075-7E2C-B37D-F74153DEC13F}"/>
              </a:ext>
            </a:extLst>
          </p:cNvPr>
          <p:cNvGrpSpPr/>
          <p:nvPr/>
        </p:nvGrpSpPr>
        <p:grpSpPr>
          <a:xfrm>
            <a:off x="1288656" y="2126854"/>
            <a:ext cx="3127780" cy="2604291"/>
            <a:chOff x="1361810" y="2478408"/>
            <a:chExt cx="3127780" cy="2604291"/>
          </a:xfrm>
        </p:grpSpPr>
        <p:sp>
          <p:nvSpPr>
            <p:cNvPr id="4" name="TextBox 3">
              <a:extLst>
                <a:ext uri="{FF2B5EF4-FFF2-40B4-BE49-F238E27FC236}">
                  <a16:creationId xmlns:a16="http://schemas.microsoft.com/office/drawing/2014/main" id="{12FD7741-95A6-A672-3629-1A94672F9CD9}"/>
                </a:ext>
              </a:extLst>
            </p:cNvPr>
            <p:cNvSpPr txBox="1"/>
            <p:nvPr/>
          </p:nvSpPr>
          <p:spPr>
            <a:xfrm>
              <a:off x="1361810" y="4497924"/>
              <a:ext cx="3127780" cy="584775"/>
            </a:xfrm>
            <a:prstGeom prst="rect">
              <a:avLst/>
            </a:prstGeom>
            <a:noFill/>
          </p:spPr>
          <p:txBody>
            <a:bodyPr wrap="none" rtlCol="0">
              <a:spAutoFit/>
            </a:bodyPr>
            <a:lstStyle/>
            <a:p>
              <a:pPr algn="ctr"/>
              <a:r>
                <a:rPr lang="en-GB" sz="3200" noProof="0">
                  <a:solidFill>
                    <a:srgbClr val="E33B5A"/>
                  </a:solidFill>
                  <a:latin typeface="TT Octosquares Cond DemiBold" panose="02010001040000080307" pitchFamily="2" charset="0"/>
                </a:rPr>
                <a:t>Structural racism</a:t>
              </a:r>
            </a:p>
          </p:txBody>
        </p:sp>
        <p:pic>
          <p:nvPicPr>
            <p:cNvPr id="13" name="Graphic 12" descr="Scales of justice with solid fill">
              <a:extLst>
                <a:ext uri="{FF2B5EF4-FFF2-40B4-BE49-F238E27FC236}">
                  <a16:creationId xmlns:a16="http://schemas.microsoft.com/office/drawing/2014/main" id="{4F7C84E3-5816-1B1C-762D-7530C27F95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7295" y="2478408"/>
              <a:ext cx="1916810" cy="1916810"/>
            </a:xfrm>
            <a:prstGeom prst="rect">
              <a:avLst/>
            </a:prstGeom>
          </p:spPr>
        </p:pic>
      </p:grpSp>
    </p:spTree>
    <p:extLst>
      <p:ext uri="{BB962C8B-B14F-4D97-AF65-F5344CB8AC3E}">
        <p14:creationId xmlns:p14="http://schemas.microsoft.com/office/powerpoint/2010/main" val="102799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9A94"/>
        </a:solidFill>
        <a:effectLst/>
      </p:bgPr>
    </p:bg>
    <p:spTree>
      <p:nvGrpSpPr>
        <p:cNvPr id="1" name="">
          <a:extLst>
            <a:ext uri="{FF2B5EF4-FFF2-40B4-BE49-F238E27FC236}">
              <a16:creationId xmlns:a16="http://schemas.microsoft.com/office/drawing/2014/main" id="{2B81651E-F6D0-3066-CCFA-CA063AB65A91}"/>
            </a:ext>
          </a:extLst>
        </p:cNvPr>
        <p:cNvGrpSpPr/>
        <p:nvPr/>
      </p:nvGrpSpPr>
      <p:grpSpPr>
        <a:xfrm>
          <a:off x="0" y="0"/>
          <a:ext cx="0" cy="0"/>
          <a:chOff x="0" y="0"/>
          <a:chExt cx="0" cy="0"/>
        </a:xfrm>
      </p:grpSpPr>
      <p:pic>
        <p:nvPicPr>
          <p:cNvPr id="13" name="Picture 12" descr="A black background with a black square&#10;&#10;Description automatically generated with medium confidence">
            <a:extLst>
              <a:ext uri="{FF2B5EF4-FFF2-40B4-BE49-F238E27FC236}">
                <a16:creationId xmlns:a16="http://schemas.microsoft.com/office/drawing/2014/main" id="{0D3C835C-67C9-3D0C-ED5C-76595F20B461}"/>
              </a:ext>
            </a:extLst>
          </p:cNvPr>
          <p:cNvPicPr>
            <a:picLocks noChangeAspect="1"/>
          </p:cNvPicPr>
          <p:nvPr/>
        </p:nvPicPr>
        <p:blipFill>
          <a:blip r:embed="rId3">
            <a:duotone>
              <a:schemeClr val="accent5">
                <a:shade val="45000"/>
                <a:satMod val="135000"/>
              </a:schemeClr>
              <a:prstClr val="white"/>
            </a:duotone>
            <a:alphaModFix amt="20000"/>
            <a:extLst>
              <a:ext uri="{BEBA8EAE-BF5A-486C-A8C5-ECC9F3942E4B}">
                <a14:imgProps xmlns:a14="http://schemas.microsoft.com/office/drawing/2010/main">
                  <a14:imgLayer r:embed="rId4">
                    <a14:imgEffect>
                      <a14:colorTemperature colorTemp="10945"/>
                    </a14:imgEffect>
                  </a14:imgLayer>
                </a14:imgProps>
              </a:ext>
              <a:ext uri="{28A0092B-C50C-407E-A947-70E740481C1C}">
                <a14:useLocalDpi xmlns:a14="http://schemas.microsoft.com/office/drawing/2010/main" val="0"/>
              </a:ext>
            </a:extLst>
          </a:blip>
          <a:stretch>
            <a:fillRect/>
          </a:stretch>
        </p:blipFill>
        <p:spPr>
          <a:xfrm>
            <a:off x="5827486" y="4931996"/>
            <a:ext cx="4513941" cy="4513941"/>
          </a:xfrm>
          <a:prstGeom prst="rect">
            <a:avLst/>
          </a:prstGeom>
        </p:spPr>
      </p:pic>
      <p:sp>
        <p:nvSpPr>
          <p:cNvPr id="2" name="Title 1">
            <a:extLst>
              <a:ext uri="{FF2B5EF4-FFF2-40B4-BE49-F238E27FC236}">
                <a16:creationId xmlns:a16="http://schemas.microsoft.com/office/drawing/2014/main" id="{55FCB773-C1CC-3889-B7A5-9EC661CDD90D}"/>
              </a:ext>
            </a:extLst>
          </p:cNvPr>
          <p:cNvSpPr>
            <a:spLocks noGrp="1"/>
          </p:cNvSpPr>
          <p:nvPr>
            <p:ph type="title"/>
          </p:nvPr>
        </p:nvSpPr>
        <p:spPr>
          <a:xfrm>
            <a:off x="838200" y="2673480"/>
            <a:ext cx="10515600" cy="1325563"/>
          </a:xfrm>
        </p:spPr>
        <p:txBody>
          <a:bodyPr>
            <a:normAutofit fontScale="90000"/>
          </a:bodyPr>
          <a:lstStyle/>
          <a:p>
            <a:pPr algn="ctr"/>
            <a:r>
              <a:rPr lang="en-GB" sz="4800" noProof="0">
                <a:solidFill>
                  <a:srgbClr val="FFF8F2"/>
                </a:solidFill>
                <a:effectLst>
                  <a:outerShdw blurRad="50800" dist="38100" dir="2700000" algn="tl" rotWithShape="0">
                    <a:prstClr val="black">
                      <a:alpha val="40000"/>
                    </a:prstClr>
                  </a:outerShdw>
                </a:effectLst>
                <a:latin typeface="TT Octosquares Cond DemiBold" panose="02010001040000080307" pitchFamily="2" charset="0"/>
              </a:rPr>
              <a:t>Understanding racialised mental health inequalities in Scotland</a:t>
            </a:r>
          </a:p>
        </p:txBody>
      </p:sp>
      <p:grpSp>
        <p:nvGrpSpPr>
          <p:cNvPr id="5" name="Group 4">
            <a:extLst>
              <a:ext uri="{FF2B5EF4-FFF2-40B4-BE49-F238E27FC236}">
                <a16:creationId xmlns:a16="http://schemas.microsoft.com/office/drawing/2014/main" id="{4BC87E47-9D43-F91A-EB45-160BBFF9ABD0}"/>
              </a:ext>
            </a:extLst>
          </p:cNvPr>
          <p:cNvGrpSpPr/>
          <p:nvPr/>
        </p:nvGrpSpPr>
        <p:grpSpPr>
          <a:xfrm>
            <a:off x="0" y="5280338"/>
            <a:ext cx="12192000" cy="1577662"/>
            <a:chOff x="0" y="5280338"/>
            <a:chExt cx="12192000" cy="1577662"/>
          </a:xfrm>
        </p:grpSpPr>
        <p:cxnSp>
          <p:nvCxnSpPr>
            <p:cNvPr id="6" name="Straight Connector 5">
              <a:extLst>
                <a:ext uri="{FF2B5EF4-FFF2-40B4-BE49-F238E27FC236}">
                  <a16:creationId xmlns:a16="http://schemas.microsoft.com/office/drawing/2014/main" id="{064CDB0D-40F4-F56F-BB33-A7DCECC71DF9}"/>
                </a:ext>
              </a:extLst>
            </p:cNvPr>
            <p:cNvCxnSpPr/>
            <p:nvPr/>
          </p:nvCxnSpPr>
          <p:spPr>
            <a:xfrm>
              <a:off x="0" y="5782614"/>
              <a:ext cx="721217" cy="1075386"/>
            </a:xfrm>
            <a:prstGeom prst="line">
              <a:avLst/>
            </a:prstGeom>
            <a:ln w="57150">
              <a:solidFill>
                <a:srgbClr val="E33B5A"/>
              </a:solidFill>
            </a:ln>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FF53CE60-6742-B4F8-37C8-7915ABE5D68E}"/>
                </a:ext>
              </a:extLst>
            </p:cNvPr>
            <p:cNvCxnSpPr/>
            <p:nvPr/>
          </p:nvCxnSpPr>
          <p:spPr>
            <a:xfrm flipH="1">
              <a:off x="1" y="5280338"/>
              <a:ext cx="419099" cy="1577662"/>
            </a:xfrm>
            <a:prstGeom prst="line">
              <a:avLst/>
            </a:prstGeom>
            <a:ln w="76200">
              <a:solidFill>
                <a:srgbClr val="E33B5A"/>
              </a:solidFill>
            </a:ln>
          </p:spPr>
          <p:style>
            <a:lnRef idx="3">
              <a:schemeClr val="accent3"/>
            </a:lnRef>
            <a:fillRef idx="0">
              <a:schemeClr val="accent3"/>
            </a:fillRef>
            <a:effectRef idx="2">
              <a:schemeClr val="accent3"/>
            </a:effectRef>
            <a:fontRef idx="minor">
              <a:schemeClr val="tx1"/>
            </a:fontRef>
          </p:style>
        </p:cxnSp>
        <p:sp>
          <p:nvSpPr>
            <p:cNvPr id="8" name="Rectangle 7">
              <a:extLst>
                <a:ext uri="{FF2B5EF4-FFF2-40B4-BE49-F238E27FC236}">
                  <a16:creationId xmlns:a16="http://schemas.microsoft.com/office/drawing/2014/main" id="{E6703E46-CDB2-E82E-235F-24E9B23F2792}"/>
                </a:ext>
              </a:extLst>
            </p:cNvPr>
            <p:cNvSpPr/>
            <p:nvPr/>
          </p:nvSpPr>
          <p:spPr>
            <a:xfrm>
              <a:off x="0" y="6542468"/>
              <a:ext cx="12192000" cy="315532"/>
            </a:xfrm>
            <a:prstGeom prst="rect">
              <a:avLst/>
            </a:prstGeom>
            <a:solidFill>
              <a:srgbClr val="414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9" name="Straight Connector 8">
              <a:extLst>
                <a:ext uri="{FF2B5EF4-FFF2-40B4-BE49-F238E27FC236}">
                  <a16:creationId xmlns:a16="http://schemas.microsoft.com/office/drawing/2014/main" id="{F04A082E-96BA-D998-4A11-D901F9747EF1}"/>
                </a:ext>
              </a:extLst>
            </p:cNvPr>
            <p:cNvCxnSpPr/>
            <p:nvPr/>
          </p:nvCxnSpPr>
          <p:spPr>
            <a:xfrm flipH="1">
              <a:off x="209552" y="5280338"/>
              <a:ext cx="419099" cy="1577662"/>
            </a:xfrm>
            <a:prstGeom prst="line">
              <a:avLst/>
            </a:prstGeom>
            <a:ln w="76200">
              <a:solidFill>
                <a:srgbClr val="E33B5A"/>
              </a:solidFill>
            </a:ln>
          </p:spPr>
          <p:style>
            <a:lnRef idx="3">
              <a:schemeClr val="accent3"/>
            </a:lnRef>
            <a:fillRef idx="0">
              <a:schemeClr val="accent3"/>
            </a:fillRef>
            <a:effectRef idx="2">
              <a:schemeClr val="accent3"/>
            </a:effectRef>
            <a:fontRef idx="minor">
              <a:schemeClr val="tx1"/>
            </a:fontRef>
          </p:style>
        </p:cxnSp>
      </p:grpSp>
      <p:pic>
        <p:nvPicPr>
          <p:cNvPr id="11" name="Picture 10" descr="A black background with a black square&#10;&#10;Description automatically generated with medium confidence">
            <a:extLst>
              <a:ext uri="{FF2B5EF4-FFF2-40B4-BE49-F238E27FC236}">
                <a16:creationId xmlns:a16="http://schemas.microsoft.com/office/drawing/2014/main" id="{F57A3096-9A20-1AFF-FD22-BE0F336423C2}"/>
              </a:ext>
            </a:extLst>
          </p:cNvPr>
          <p:cNvPicPr>
            <a:picLocks noChangeAspect="1"/>
          </p:cNvPicPr>
          <p:nvPr/>
        </p:nvPicPr>
        <p:blipFill>
          <a:blip r:embed="rId3">
            <a:alphaModFix amt="20000"/>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0945"/>
                    </a14:imgEffect>
                  </a14:imgLayer>
                </a14:imgProps>
              </a:ext>
              <a:ext uri="{28A0092B-C50C-407E-A947-70E740481C1C}">
                <a14:useLocalDpi xmlns:a14="http://schemas.microsoft.com/office/drawing/2010/main" val="0"/>
              </a:ext>
            </a:extLst>
          </a:blip>
          <a:stretch>
            <a:fillRect/>
          </a:stretch>
        </p:blipFill>
        <p:spPr>
          <a:xfrm>
            <a:off x="11161093" y="239196"/>
            <a:ext cx="2061813" cy="2061813"/>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4D49784-1C59-CD6A-E519-5D7C488694D2}"/>
              </a:ext>
            </a:extLst>
          </p:cNvPr>
          <p:cNvPicPr>
            <a:picLocks noChangeAspect="1"/>
          </p:cNvPicPr>
          <p:nvPr/>
        </p:nvPicPr>
        <p:blipFill>
          <a:blip r:embed="rId5">
            <a:duotone>
              <a:schemeClr val="accent1">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a:off x="-938155" y="-655344"/>
            <a:ext cx="2714510" cy="2714510"/>
          </a:xfrm>
          <a:prstGeom prst="rect">
            <a:avLst/>
          </a:prstGeom>
        </p:spPr>
      </p:pic>
    </p:spTree>
    <p:extLst>
      <p:ext uri="{BB962C8B-B14F-4D97-AF65-F5344CB8AC3E}">
        <p14:creationId xmlns:p14="http://schemas.microsoft.com/office/powerpoint/2010/main" val="1578528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EC09-C096-ABBC-8E70-618AB906C248}"/>
              </a:ext>
            </a:extLst>
          </p:cNvPr>
          <p:cNvSpPr>
            <a:spLocks noGrp="1"/>
          </p:cNvSpPr>
          <p:nvPr>
            <p:ph type="title"/>
          </p:nvPr>
        </p:nvSpPr>
        <p:spPr/>
        <p:txBody>
          <a:bodyPr>
            <a:normAutofit/>
          </a:bodyPr>
          <a:lstStyle/>
          <a:p>
            <a:r>
              <a:rPr lang="en-GB" sz="3600" noProof="0">
                <a:latin typeface="TT Octosquares Cond DemiBold" panose="02010001040000080307" pitchFamily="2" charset="0"/>
              </a:rPr>
              <a:t>The Dominant Assumption: </a:t>
            </a:r>
            <a:r>
              <a:rPr lang="en-GB" sz="3600" noProof="0">
                <a:solidFill>
                  <a:srgbClr val="7881A9"/>
                </a:solidFill>
                <a:latin typeface="TT Octosquares Cond DemiBold" panose="02010001040000080307" pitchFamily="2" charset="0"/>
              </a:rPr>
              <a:t>Cultural Stigma</a:t>
            </a:r>
          </a:p>
        </p:txBody>
      </p:sp>
      <p:sp>
        <p:nvSpPr>
          <p:cNvPr id="3" name="Content Placeholder 2">
            <a:extLst>
              <a:ext uri="{FF2B5EF4-FFF2-40B4-BE49-F238E27FC236}">
                <a16:creationId xmlns:a16="http://schemas.microsoft.com/office/drawing/2014/main" id="{7933A772-634A-09F9-596C-C6A9C49B1313}"/>
              </a:ext>
            </a:extLst>
          </p:cNvPr>
          <p:cNvSpPr>
            <a:spLocks noGrp="1"/>
          </p:cNvSpPr>
          <p:nvPr>
            <p:ph sz="half" idx="1"/>
          </p:nvPr>
        </p:nvSpPr>
        <p:spPr>
          <a:xfrm>
            <a:off x="838200" y="1841138"/>
            <a:ext cx="10968682" cy="3035602"/>
          </a:xfrm>
        </p:spPr>
        <p:txBody>
          <a:bodyPr>
            <a:normAutofit/>
          </a:bodyPr>
          <a:lstStyle/>
          <a:p>
            <a:pPr marL="0" indent="0">
              <a:lnSpc>
                <a:spcPct val="110000"/>
              </a:lnSpc>
              <a:spcAft>
                <a:spcPts val="600"/>
              </a:spcAft>
              <a:buNone/>
            </a:pPr>
            <a:r>
              <a:rPr lang="en-GB" noProof="0">
                <a:latin typeface="Barlow" panose="00000500000000000000" pitchFamily="2" charset="0"/>
              </a:rPr>
              <a:t>“Additional stigma surrounding mental health problems and illness exists within marginalised communities primarily due to 'cultural reasons', which is the biggest barrier to accessing services. Therefore, we need targeted, tailored interventions to enable marginalised groups to talk about mental health, learn about and access existing services”</a:t>
            </a:r>
          </a:p>
        </p:txBody>
      </p:sp>
      <p:grpSp>
        <p:nvGrpSpPr>
          <p:cNvPr id="5" name="Group 4">
            <a:extLst>
              <a:ext uri="{FF2B5EF4-FFF2-40B4-BE49-F238E27FC236}">
                <a16:creationId xmlns:a16="http://schemas.microsoft.com/office/drawing/2014/main" id="{84CE8F92-7719-A364-A41E-87233AE34F76}"/>
              </a:ext>
            </a:extLst>
          </p:cNvPr>
          <p:cNvGrpSpPr/>
          <p:nvPr/>
        </p:nvGrpSpPr>
        <p:grpSpPr>
          <a:xfrm>
            <a:off x="0" y="5280338"/>
            <a:ext cx="12192000" cy="1577662"/>
            <a:chOff x="0" y="5280338"/>
            <a:chExt cx="12192000" cy="1577662"/>
          </a:xfrm>
        </p:grpSpPr>
        <p:cxnSp>
          <p:nvCxnSpPr>
            <p:cNvPr id="6" name="Straight Connector 5">
              <a:extLst>
                <a:ext uri="{FF2B5EF4-FFF2-40B4-BE49-F238E27FC236}">
                  <a16:creationId xmlns:a16="http://schemas.microsoft.com/office/drawing/2014/main" id="{959759C1-0620-4FBB-BB03-48535DA6ADFD}"/>
                </a:ext>
              </a:extLst>
            </p:cNvPr>
            <p:cNvCxnSpPr/>
            <p:nvPr/>
          </p:nvCxnSpPr>
          <p:spPr>
            <a:xfrm>
              <a:off x="0" y="5782614"/>
              <a:ext cx="721217" cy="1075386"/>
            </a:xfrm>
            <a:prstGeom prst="line">
              <a:avLst/>
            </a:prstGeom>
            <a:ln w="5715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cxnSp>
          <p:nvCxnSpPr>
            <p:cNvPr id="7" name="Straight Connector 6">
              <a:extLst>
                <a:ext uri="{FF2B5EF4-FFF2-40B4-BE49-F238E27FC236}">
                  <a16:creationId xmlns:a16="http://schemas.microsoft.com/office/drawing/2014/main" id="{80AFD60B-FCDD-DC75-2C29-DE007D280F07}"/>
                </a:ext>
              </a:extLst>
            </p:cNvPr>
            <p:cNvCxnSpPr/>
            <p:nvPr/>
          </p:nvCxnSpPr>
          <p:spPr>
            <a:xfrm flipH="1">
              <a:off x="1"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sp>
          <p:nvSpPr>
            <p:cNvPr id="8" name="Rectangle 7">
              <a:extLst>
                <a:ext uri="{FF2B5EF4-FFF2-40B4-BE49-F238E27FC236}">
                  <a16:creationId xmlns:a16="http://schemas.microsoft.com/office/drawing/2014/main" id="{EC1BDD12-EC02-0F39-7BA0-F9EEB8896CA6}"/>
                </a:ext>
              </a:extLst>
            </p:cNvPr>
            <p:cNvSpPr/>
            <p:nvPr/>
          </p:nvSpPr>
          <p:spPr>
            <a:xfrm>
              <a:off x="0" y="6542468"/>
              <a:ext cx="12192000" cy="315532"/>
            </a:xfrm>
            <a:prstGeom prst="rect">
              <a:avLst/>
            </a:prstGeom>
            <a:solidFill>
              <a:srgbClr val="E49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9" name="Straight Connector 8">
              <a:extLst>
                <a:ext uri="{FF2B5EF4-FFF2-40B4-BE49-F238E27FC236}">
                  <a16:creationId xmlns:a16="http://schemas.microsoft.com/office/drawing/2014/main" id="{5FAF945B-57D8-43E5-F960-B9A62E153469}"/>
                </a:ext>
              </a:extLst>
            </p:cNvPr>
            <p:cNvCxnSpPr/>
            <p:nvPr/>
          </p:nvCxnSpPr>
          <p:spPr>
            <a:xfrm flipH="1">
              <a:off x="209552" y="5280338"/>
              <a:ext cx="419099" cy="1577662"/>
            </a:xfrm>
            <a:prstGeom prst="line">
              <a:avLst/>
            </a:prstGeom>
            <a:ln w="76200">
              <a:solidFill>
                <a:schemeClr val="bg1">
                  <a:lumMod val="65000"/>
                </a:schemeClr>
              </a:solidFill>
            </a:ln>
          </p:spPr>
          <p:style>
            <a:lnRef idx="3">
              <a:schemeClr val="accent3"/>
            </a:lnRef>
            <a:fillRef idx="0">
              <a:schemeClr val="accent3"/>
            </a:fillRef>
            <a:effectRef idx="2">
              <a:schemeClr val="accent3"/>
            </a:effectRef>
            <a:fontRef idx="minor">
              <a:schemeClr val="tx1"/>
            </a:fontRef>
          </p:style>
        </p:cxnSp>
      </p:grpSp>
      <p:sp>
        <p:nvSpPr>
          <p:cNvPr id="11" name="TextBox 10">
            <a:extLst>
              <a:ext uri="{FF2B5EF4-FFF2-40B4-BE49-F238E27FC236}">
                <a16:creationId xmlns:a16="http://schemas.microsoft.com/office/drawing/2014/main" id="{C5A54BCA-402B-A31D-76AE-B1BFB46B369D}"/>
              </a:ext>
            </a:extLst>
          </p:cNvPr>
          <p:cNvSpPr txBox="1"/>
          <p:nvPr/>
        </p:nvSpPr>
        <p:spPr>
          <a:xfrm>
            <a:off x="5583621" y="5136283"/>
            <a:ext cx="6117020" cy="646331"/>
          </a:xfrm>
          <a:prstGeom prst="rect">
            <a:avLst/>
          </a:prstGeom>
          <a:noFill/>
        </p:spPr>
        <p:txBody>
          <a:bodyPr wrap="square">
            <a:spAutoFit/>
          </a:bodyPr>
          <a:lstStyle/>
          <a:p>
            <a:pPr marL="0" indent="0" algn="r">
              <a:buNone/>
            </a:pPr>
            <a:r>
              <a:rPr lang="en-GB" sz="1800" b="1" noProof="0">
                <a:latin typeface="Open Sans"/>
                <a:ea typeface="Open Sans"/>
                <a:cs typeface="Open Sans"/>
              </a:rPr>
              <a:t>Above example common to mainstream anti-stigma campaigns (Kapadia, 2023)</a:t>
            </a:r>
            <a:endParaRPr lang="en-GB" sz="1800" noProof="0">
              <a:latin typeface="Open Sans"/>
              <a:ea typeface="Calibri"/>
              <a:cs typeface="Calibri"/>
            </a:endParaRPr>
          </a:p>
        </p:txBody>
      </p:sp>
    </p:spTree>
    <p:extLst>
      <p:ext uri="{BB962C8B-B14F-4D97-AF65-F5344CB8AC3E}">
        <p14:creationId xmlns:p14="http://schemas.microsoft.com/office/powerpoint/2010/main" val="2250428425"/>
      </p:ext>
    </p:extLst>
  </p:cSld>
  <p:clrMapOvr>
    <a:masterClrMapping/>
  </p:clrMapOvr>
</p:sld>
</file>

<file path=ppt/theme/theme1.xml><?xml version="1.0" encoding="utf-8"?>
<a:theme xmlns:a="http://schemas.openxmlformats.org/drawingml/2006/main" name="Office Theme">
  <a:themeElements>
    <a:clrScheme name="See Me palette">
      <a:dk1>
        <a:sysClr val="windowText" lastClr="000000"/>
      </a:dk1>
      <a:lt1>
        <a:sysClr val="window" lastClr="FFFFFF"/>
      </a:lt1>
      <a:dk2>
        <a:srgbClr val="44546A"/>
      </a:dk2>
      <a:lt2>
        <a:srgbClr val="E7E6E6"/>
      </a:lt2>
      <a:accent1>
        <a:srgbClr val="E21776"/>
      </a:accent1>
      <a:accent2>
        <a:srgbClr val="00B9E4"/>
      </a:accent2>
      <a:accent3>
        <a:srgbClr val="00A599"/>
      </a:accent3>
      <a:accent4>
        <a:srgbClr val="FFA100"/>
      </a:accent4>
      <a:accent5>
        <a:srgbClr val="7C109A"/>
      </a:accent5>
      <a:accent6>
        <a:srgbClr val="C1BB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stingcolumn xmlns="7f866925-5af0-41b3-8a82-cd164ae5b33a">true</testingcolumn>
    <TaxCatchAll xmlns="8de163be-544f-4d78-9548-5de911d1fe4e" xsi:nil="true"/>
    <lcf76f155ced4ddcb4097134ff3c332f xmlns="7f866925-5af0-41b3-8a82-cd164ae5b33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10717112931441AA04D8373345528B" ma:contentTypeVersion="17" ma:contentTypeDescription="Create a new document." ma:contentTypeScope="" ma:versionID="33bb7c5aedf1159dbbc6cb1181dca765">
  <xsd:schema xmlns:xsd="http://www.w3.org/2001/XMLSchema" xmlns:xs="http://www.w3.org/2001/XMLSchema" xmlns:p="http://schemas.microsoft.com/office/2006/metadata/properties" xmlns:ns2="7f866925-5af0-41b3-8a82-cd164ae5b33a" xmlns:ns3="8de163be-544f-4d78-9548-5de911d1fe4e" targetNamespace="http://schemas.microsoft.com/office/2006/metadata/properties" ma:root="true" ma:fieldsID="41a7aada0e9beb3ccfcf2adf0c9281a8" ns2:_="" ns3:_="">
    <xsd:import namespace="7f866925-5af0-41b3-8a82-cd164ae5b33a"/>
    <xsd:import namespace="8de163be-544f-4d78-9548-5de911d1fe4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testingcolum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866925-5af0-41b3-8a82-cd164ae5b3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46b3295-d9ac-4334-9ea6-cebb094ad23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description="" ma:internalName="MediaServiceOCR" ma:readOnly="true">
      <xsd:simpleType>
        <xsd:restriction base="dms:Note">
          <xsd:maxLength value="255"/>
        </xsd:restriction>
      </xsd:simpleType>
    </xsd:element>
    <xsd:element name="testingcolumn" ma:index="21" nillable="true" ma:displayName="testing column" ma:default="1" ma:format="Dropdown" ma:internalName="testingcolumn">
      <xsd:simpleType>
        <xsd:restriction base="dms:Boolea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e163be-544f-4d78-9548-5de911d1fe4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991b86e-5e7d-408f-91d6-f361329516ef}" ma:internalName="TaxCatchAll" ma:showField="CatchAllData" ma:web="8de163be-544f-4d78-9548-5de911d1fe4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4E3F0A-E69E-479B-8124-3688E1B460FC}">
  <ds:schemaRefs>
    <ds:schemaRef ds:uri="7f866925-5af0-41b3-8a82-cd164ae5b33a"/>
    <ds:schemaRef ds:uri="8de163be-544f-4d78-9548-5de911d1fe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189C5CC-5A1D-4C9C-BDF4-216ABC327859}">
  <ds:schemaRefs>
    <ds:schemaRef ds:uri="http://schemas.microsoft.com/sharepoint/v3/contenttype/forms"/>
  </ds:schemaRefs>
</ds:datastoreItem>
</file>

<file path=customXml/itemProps3.xml><?xml version="1.0" encoding="utf-8"?>
<ds:datastoreItem xmlns:ds="http://schemas.openxmlformats.org/officeDocument/2006/customXml" ds:itemID="{B221A2C5-8992-4D41-B8C1-FDB60F57C30A}">
  <ds:schemaRefs>
    <ds:schemaRef ds:uri="7f866925-5af0-41b3-8a82-cd164ae5b33a"/>
    <ds:schemaRef ds:uri="8de163be-544f-4d78-9548-5de911d1fe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16</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Who we are</vt:lpstr>
      <vt:lpstr>Who I am: Lucien Staddon Foster</vt:lpstr>
      <vt:lpstr>Understanding racism: Interactions and attitudes</vt:lpstr>
      <vt:lpstr>Understanding stigma: Policies and processes</vt:lpstr>
      <vt:lpstr>Understanding racism: Systems-level inequality</vt:lpstr>
      <vt:lpstr>Understanding racialised mental health inequalities in Scotland</vt:lpstr>
      <vt:lpstr>The Dominant Assumption: Cultural Stigma</vt:lpstr>
      <vt:lpstr>PowerPoint Presentation</vt:lpstr>
      <vt:lpstr>Drivers: Interpersonal and social</vt:lpstr>
      <vt:lpstr>Drivers: Institutional</vt:lpstr>
      <vt:lpstr>Drivers: Structural</vt:lpstr>
      <vt:lpstr>PowerPoint Presentation</vt:lpstr>
      <vt:lpstr>Re-thinking stigma</vt:lpstr>
      <vt:lpstr>PowerPoint Presentation</vt:lpstr>
      <vt:lpstr>In closing</vt:lpstr>
    </vt:vector>
  </TitlesOfParts>
  <Company>SAMH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Cochrane, Senior Communications Officer - 'see me'</dc:creator>
  <cp:revision>11</cp:revision>
  <dcterms:created xsi:type="dcterms:W3CDTF">2025-04-24T07:57:24Z</dcterms:created>
  <dcterms:modified xsi:type="dcterms:W3CDTF">2025-10-02T15:38:01Z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0x0101005910717112931441AA04D8373345528B</vt:lpwstr>
  </property>
  <property fmtid="{D5CDD505-2E9C-101B-9397-08002B2CF9AE}" pid="3" name="MediaServiceImageTags">
    <vt:lpwstr/>
  </property>
</Properties>
</file>