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656" r:id="rId5"/>
    <p:sldId id="672" r:id="rId6"/>
    <p:sldId id="257" r:id="rId7"/>
    <p:sldId id="258" r:id="rId8"/>
    <p:sldId id="259" r:id="rId9"/>
    <p:sldId id="260" r:id="rId10"/>
    <p:sldId id="261" r:id="rId11"/>
    <p:sldId id="262" r:id="rId12"/>
    <p:sldId id="264" r:id="rId13"/>
    <p:sldId id="263" r:id="rId14"/>
    <p:sldId id="265" r:id="rId15"/>
    <p:sldId id="673" r:id="rId16"/>
    <p:sldId id="6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5A0029-8B06-7E90-4E3A-1806E73CFF1B}" v="17" dt="2025-10-01T08:21:31.954"/>
    <p1510:client id="{B854BFE1-5894-90B1-18D2-24CA94D2E422}" v="5" dt="2025-10-01T09:58:49.569"/>
    <p1510:client id="{F414DFBC-2F88-6B07-B624-8D35186B0015}" v="97" dt="2025-10-02T15:40:19.9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 Da Silva, Communications Officer - See Me" userId="S::ana.dasilva@samh.org.uk::5d1cbd3a-5e13-4045-b8b8-45c055070475" providerId="AD" clId="Web-{F414DFBC-2F88-6B07-B624-8D35186B0015}"/>
    <pc:docChg chg="delSld">
      <pc:chgData name="Ana Da Silva, Communications Officer - See Me" userId="S::ana.dasilva@samh.org.uk::5d1cbd3a-5e13-4045-b8b8-45c055070475" providerId="AD" clId="Web-{F414DFBC-2F88-6B07-B624-8D35186B0015}" dt="2025-10-02T15:40:19.957" v="96"/>
      <pc:docMkLst>
        <pc:docMk/>
      </pc:docMkLst>
      <pc:sldChg chg="del">
        <pc:chgData name="Ana Da Silva, Communications Officer - See Me" userId="S::ana.dasilva@samh.org.uk::5d1cbd3a-5e13-4045-b8b8-45c055070475" providerId="AD" clId="Web-{F414DFBC-2F88-6B07-B624-8D35186B0015}" dt="2025-10-02T15:39:07.112" v="55"/>
        <pc:sldMkLst>
          <pc:docMk/>
          <pc:sldMk cId="149094931" sldId="256"/>
        </pc:sldMkLst>
      </pc:sldChg>
      <pc:sldChg chg="del">
        <pc:chgData name="Ana Da Silva, Communications Officer - See Me" userId="S::ana.dasilva@samh.org.uk::5d1cbd3a-5e13-4045-b8b8-45c055070475" providerId="AD" clId="Web-{F414DFBC-2F88-6B07-B624-8D35186B0015}" dt="2025-10-02T15:39:07.112" v="54"/>
        <pc:sldMkLst>
          <pc:docMk/>
          <pc:sldMk cId="2114099892" sldId="266"/>
        </pc:sldMkLst>
      </pc:sldChg>
      <pc:sldChg chg="del">
        <pc:chgData name="Ana Da Silva, Communications Officer - See Me" userId="S::ana.dasilva@samh.org.uk::5d1cbd3a-5e13-4045-b8b8-45c055070475" providerId="AD" clId="Web-{F414DFBC-2F88-6B07-B624-8D35186B0015}" dt="2025-10-02T15:39:07.112" v="53"/>
        <pc:sldMkLst>
          <pc:docMk/>
          <pc:sldMk cId="3472087241" sldId="267"/>
        </pc:sldMkLst>
      </pc:sldChg>
      <pc:sldChg chg="del">
        <pc:chgData name="Ana Da Silva, Communications Officer - See Me" userId="S::ana.dasilva@samh.org.uk::5d1cbd3a-5e13-4045-b8b8-45c055070475" providerId="AD" clId="Web-{F414DFBC-2F88-6B07-B624-8D35186B0015}" dt="2025-10-02T15:39:07.112" v="52"/>
        <pc:sldMkLst>
          <pc:docMk/>
          <pc:sldMk cId="899098477" sldId="268"/>
        </pc:sldMkLst>
      </pc:sldChg>
      <pc:sldChg chg="del">
        <pc:chgData name="Ana Da Silva, Communications Officer - See Me" userId="S::ana.dasilva@samh.org.uk::5d1cbd3a-5e13-4045-b8b8-45c055070475" providerId="AD" clId="Web-{F414DFBC-2F88-6B07-B624-8D35186B0015}" dt="2025-10-02T15:39:07.112" v="51"/>
        <pc:sldMkLst>
          <pc:docMk/>
          <pc:sldMk cId="1757636823" sldId="269"/>
        </pc:sldMkLst>
      </pc:sldChg>
      <pc:sldChg chg="del">
        <pc:chgData name="Ana Da Silva, Communications Officer - See Me" userId="S::ana.dasilva@samh.org.uk::5d1cbd3a-5e13-4045-b8b8-45c055070475" providerId="AD" clId="Web-{F414DFBC-2F88-6B07-B624-8D35186B0015}" dt="2025-10-02T15:39:07.034" v="31"/>
        <pc:sldMkLst>
          <pc:docMk/>
          <pc:sldMk cId="1306655580" sldId="274"/>
        </pc:sldMkLst>
      </pc:sldChg>
      <pc:sldChg chg="del">
        <pc:chgData name="Ana Da Silva, Communications Officer - See Me" userId="S::ana.dasilva@samh.org.uk::5d1cbd3a-5e13-4045-b8b8-45c055070475" providerId="AD" clId="Web-{F414DFBC-2F88-6B07-B624-8D35186B0015}" dt="2025-10-02T15:39:07.034" v="30"/>
        <pc:sldMkLst>
          <pc:docMk/>
          <pc:sldMk cId="2933781926" sldId="275"/>
        </pc:sldMkLst>
      </pc:sldChg>
      <pc:sldChg chg="del">
        <pc:chgData name="Ana Da Silva, Communications Officer - See Me" userId="S::ana.dasilva@samh.org.uk::5d1cbd3a-5e13-4045-b8b8-45c055070475" providerId="AD" clId="Web-{F414DFBC-2F88-6B07-B624-8D35186B0015}" dt="2025-10-02T15:40:13.972" v="59"/>
        <pc:sldMkLst>
          <pc:docMk/>
          <pc:sldMk cId="55441907" sldId="276"/>
        </pc:sldMkLst>
      </pc:sldChg>
      <pc:sldChg chg="del">
        <pc:chgData name="Ana Da Silva, Communications Officer - See Me" userId="S::ana.dasilva@samh.org.uk::5d1cbd3a-5e13-4045-b8b8-45c055070475" providerId="AD" clId="Web-{F414DFBC-2F88-6B07-B624-8D35186B0015}" dt="2025-10-02T15:40:13.957" v="58"/>
        <pc:sldMkLst>
          <pc:docMk/>
          <pc:sldMk cId="664153195" sldId="277"/>
        </pc:sldMkLst>
      </pc:sldChg>
      <pc:sldChg chg="del">
        <pc:chgData name="Ana Da Silva, Communications Officer - See Me" userId="S::ana.dasilva@samh.org.uk::5d1cbd3a-5e13-4045-b8b8-45c055070475" providerId="AD" clId="Web-{F414DFBC-2F88-6B07-B624-8D35186B0015}" dt="2025-10-02T15:40:19.894" v="60"/>
        <pc:sldMkLst>
          <pc:docMk/>
          <pc:sldMk cId="3277791693" sldId="278"/>
        </pc:sldMkLst>
      </pc:sldChg>
      <pc:sldChg chg="del">
        <pc:chgData name="Ana Da Silva, Communications Officer - See Me" userId="S::ana.dasilva@samh.org.uk::5d1cbd3a-5e13-4045-b8b8-45c055070475" providerId="AD" clId="Web-{F414DFBC-2F88-6B07-B624-8D35186B0015}" dt="2025-10-02T15:40:19.926" v="79"/>
        <pc:sldMkLst>
          <pc:docMk/>
          <pc:sldMk cId="2347678266" sldId="279"/>
        </pc:sldMkLst>
      </pc:sldChg>
      <pc:sldChg chg="del">
        <pc:chgData name="Ana Da Silva, Communications Officer - See Me" userId="S::ana.dasilva@samh.org.uk::5d1cbd3a-5e13-4045-b8b8-45c055070475" providerId="AD" clId="Web-{F414DFBC-2F88-6B07-B624-8D35186B0015}" dt="2025-10-02T15:40:19.941" v="80"/>
        <pc:sldMkLst>
          <pc:docMk/>
          <pc:sldMk cId="163007179" sldId="280"/>
        </pc:sldMkLst>
      </pc:sldChg>
      <pc:sldChg chg="del">
        <pc:chgData name="Ana Da Silva, Communications Officer - See Me" userId="S::ana.dasilva@samh.org.uk::5d1cbd3a-5e13-4045-b8b8-45c055070475" providerId="AD" clId="Web-{F414DFBC-2F88-6B07-B624-8D35186B0015}" dt="2025-10-02T15:39:07.049" v="32"/>
        <pc:sldMkLst>
          <pc:docMk/>
          <pc:sldMk cId="916019557" sldId="281"/>
        </pc:sldMkLst>
      </pc:sldChg>
      <pc:sldChg chg="del">
        <pc:chgData name="Ana Da Silva, Communications Officer - See Me" userId="S::ana.dasilva@samh.org.uk::5d1cbd3a-5e13-4045-b8b8-45c055070475" providerId="AD" clId="Web-{F414DFBC-2F88-6B07-B624-8D35186B0015}" dt="2025-10-02T15:39:07.049" v="33"/>
        <pc:sldMkLst>
          <pc:docMk/>
          <pc:sldMk cId="3890940233" sldId="282"/>
        </pc:sldMkLst>
      </pc:sldChg>
      <pc:sldChg chg="del">
        <pc:chgData name="Ana Da Silva, Communications Officer - See Me" userId="S::ana.dasilva@samh.org.uk::5d1cbd3a-5e13-4045-b8b8-45c055070475" providerId="AD" clId="Web-{F414DFBC-2F88-6B07-B624-8D35186B0015}" dt="2025-10-02T15:40:19.894" v="61"/>
        <pc:sldMkLst>
          <pc:docMk/>
          <pc:sldMk cId="151623257" sldId="283"/>
        </pc:sldMkLst>
      </pc:sldChg>
      <pc:sldChg chg="del">
        <pc:chgData name="Ana Da Silva, Communications Officer - See Me" userId="S::ana.dasilva@samh.org.uk::5d1cbd3a-5e13-4045-b8b8-45c055070475" providerId="AD" clId="Web-{F414DFBC-2F88-6B07-B624-8D35186B0015}" dt="2025-10-02T15:40:19.910" v="66"/>
        <pc:sldMkLst>
          <pc:docMk/>
          <pc:sldMk cId="886730237" sldId="284"/>
        </pc:sldMkLst>
      </pc:sldChg>
      <pc:sldChg chg="del">
        <pc:chgData name="Ana Da Silva, Communications Officer - See Me" userId="S::ana.dasilva@samh.org.uk::5d1cbd3a-5e13-4045-b8b8-45c055070475" providerId="AD" clId="Web-{F414DFBC-2F88-6B07-B624-8D35186B0015}" dt="2025-10-02T15:40:19.910" v="67"/>
        <pc:sldMkLst>
          <pc:docMk/>
          <pc:sldMk cId="3797732360" sldId="285"/>
        </pc:sldMkLst>
      </pc:sldChg>
      <pc:sldChg chg="del">
        <pc:chgData name="Ana Da Silva, Communications Officer - See Me" userId="S::ana.dasilva@samh.org.uk::5d1cbd3a-5e13-4045-b8b8-45c055070475" providerId="AD" clId="Web-{F414DFBC-2F88-6B07-B624-8D35186B0015}" dt="2025-10-02T15:40:13.957" v="57"/>
        <pc:sldMkLst>
          <pc:docMk/>
          <pc:sldMk cId="1514589457" sldId="286"/>
        </pc:sldMkLst>
      </pc:sldChg>
      <pc:sldChg chg="del">
        <pc:chgData name="Ana Da Silva, Communications Officer - See Me" userId="S::ana.dasilva@samh.org.uk::5d1cbd3a-5e13-4045-b8b8-45c055070475" providerId="AD" clId="Web-{F414DFBC-2F88-6B07-B624-8D35186B0015}" dt="2025-10-02T15:39:07.034" v="29"/>
        <pc:sldMkLst>
          <pc:docMk/>
          <pc:sldMk cId="4126244327" sldId="287"/>
        </pc:sldMkLst>
      </pc:sldChg>
      <pc:sldChg chg="del">
        <pc:chgData name="Ana Da Silva, Communications Officer - See Me" userId="S::ana.dasilva@samh.org.uk::5d1cbd3a-5e13-4045-b8b8-45c055070475" providerId="AD" clId="Web-{F414DFBC-2F88-6B07-B624-8D35186B0015}" dt="2025-10-02T15:39:06.924" v="10"/>
        <pc:sldMkLst>
          <pc:docMk/>
          <pc:sldMk cId="1027991229" sldId="288"/>
        </pc:sldMkLst>
      </pc:sldChg>
      <pc:sldChg chg="del">
        <pc:chgData name="Ana Da Silva, Communications Officer - See Me" userId="S::ana.dasilva@samh.org.uk::5d1cbd3a-5e13-4045-b8b8-45c055070475" providerId="AD" clId="Web-{F414DFBC-2F88-6B07-B624-8D35186B0015}" dt="2025-10-02T15:39:06.831" v="2"/>
        <pc:sldMkLst>
          <pc:docMk/>
          <pc:sldMk cId="382518432" sldId="291"/>
        </pc:sldMkLst>
      </pc:sldChg>
      <pc:sldChg chg="del">
        <pc:chgData name="Ana Da Silva, Communications Officer - See Me" userId="S::ana.dasilva@samh.org.uk::5d1cbd3a-5e13-4045-b8b8-45c055070475" providerId="AD" clId="Web-{F414DFBC-2F88-6B07-B624-8D35186B0015}" dt="2025-10-02T15:39:06.893" v="6"/>
        <pc:sldMkLst>
          <pc:docMk/>
          <pc:sldMk cId="1579979887" sldId="293"/>
        </pc:sldMkLst>
      </pc:sldChg>
      <pc:sldChg chg="del">
        <pc:chgData name="Ana Da Silva, Communications Officer - See Me" userId="S::ana.dasilva@samh.org.uk::5d1cbd3a-5e13-4045-b8b8-45c055070475" providerId="AD" clId="Web-{F414DFBC-2F88-6B07-B624-8D35186B0015}" dt="2025-10-02T15:39:06.893" v="5"/>
        <pc:sldMkLst>
          <pc:docMk/>
          <pc:sldMk cId="1145209406" sldId="295"/>
        </pc:sldMkLst>
      </pc:sldChg>
      <pc:sldChg chg="del">
        <pc:chgData name="Ana Da Silva, Communications Officer - See Me" userId="S::ana.dasilva@samh.org.uk::5d1cbd3a-5e13-4045-b8b8-45c055070475" providerId="AD" clId="Web-{F414DFBC-2F88-6B07-B624-8D35186B0015}" dt="2025-10-02T15:39:06.878" v="4"/>
        <pc:sldMkLst>
          <pc:docMk/>
          <pc:sldMk cId="2431400114" sldId="298"/>
        </pc:sldMkLst>
      </pc:sldChg>
      <pc:sldChg chg="del">
        <pc:chgData name="Ana Da Silva, Communications Officer - See Me" userId="S::ana.dasilva@samh.org.uk::5d1cbd3a-5e13-4045-b8b8-45c055070475" providerId="AD" clId="Web-{F414DFBC-2F88-6B07-B624-8D35186B0015}" dt="2025-10-02T15:39:06.924" v="8"/>
        <pc:sldMkLst>
          <pc:docMk/>
          <pc:sldMk cId="2250428425" sldId="303"/>
        </pc:sldMkLst>
      </pc:sldChg>
      <pc:sldChg chg="del">
        <pc:chgData name="Ana Da Silva, Communications Officer - See Me" userId="S::ana.dasilva@samh.org.uk::5d1cbd3a-5e13-4045-b8b8-45c055070475" providerId="AD" clId="Web-{F414DFBC-2F88-6B07-B624-8D35186B0015}" dt="2025-10-02T15:39:06.909" v="7"/>
        <pc:sldMkLst>
          <pc:docMk/>
          <pc:sldMk cId="431966715" sldId="304"/>
        </pc:sldMkLst>
      </pc:sldChg>
      <pc:sldChg chg="del">
        <pc:chgData name="Ana Da Silva, Communications Officer - See Me" userId="S::ana.dasilva@samh.org.uk::5d1cbd3a-5e13-4045-b8b8-45c055070475" providerId="AD" clId="Web-{F414DFBC-2F88-6B07-B624-8D35186B0015}" dt="2025-10-02T15:39:06.831" v="1"/>
        <pc:sldMkLst>
          <pc:docMk/>
          <pc:sldMk cId="4025393708" sldId="306"/>
        </pc:sldMkLst>
      </pc:sldChg>
      <pc:sldChg chg="del">
        <pc:chgData name="Ana Da Silva, Communications Officer - See Me" userId="S::ana.dasilva@samh.org.uk::5d1cbd3a-5e13-4045-b8b8-45c055070475" providerId="AD" clId="Web-{F414DFBC-2F88-6B07-B624-8D35186B0015}" dt="2025-10-02T15:39:06.878" v="3"/>
        <pc:sldMkLst>
          <pc:docMk/>
          <pc:sldMk cId="3733008178" sldId="307"/>
        </pc:sldMkLst>
      </pc:sldChg>
      <pc:sldChg chg="del">
        <pc:chgData name="Ana Da Silva, Communications Officer - See Me" userId="S::ana.dasilva@samh.org.uk::5d1cbd3a-5e13-4045-b8b8-45c055070475" providerId="AD" clId="Web-{F414DFBC-2F88-6B07-B624-8D35186B0015}" dt="2025-10-02T15:40:19.910" v="63"/>
        <pc:sldMkLst>
          <pc:docMk/>
          <pc:sldMk cId="3916575915" sldId="373"/>
        </pc:sldMkLst>
      </pc:sldChg>
      <pc:sldChg chg="del">
        <pc:chgData name="Ana Da Silva, Communications Officer - See Me" userId="S::ana.dasilva@samh.org.uk::5d1cbd3a-5e13-4045-b8b8-45c055070475" providerId="AD" clId="Web-{F414DFBC-2F88-6B07-B624-8D35186B0015}" dt="2025-10-02T15:40:19.910" v="64"/>
        <pc:sldMkLst>
          <pc:docMk/>
          <pc:sldMk cId="2572532765" sldId="386"/>
        </pc:sldMkLst>
      </pc:sldChg>
      <pc:sldChg chg="del">
        <pc:chgData name="Ana Da Silva, Communications Officer - See Me" userId="S::ana.dasilva@samh.org.uk::5d1cbd3a-5e13-4045-b8b8-45c055070475" providerId="AD" clId="Web-{F414DFBC-2F88-6B07-B624-8D35186B0015}" dt="2025-10-02T15:40:19.910" v="65"/>
        <pc:sldMkLst>
          <pc:docMk/>
          <pc:sldMk cId="3501421476" sldId="387"/>
        </pc:sldMkLst>
      </pc:sldChg>
      <pc:sldChg chg="del">
        <pc:chgData name="Ana Da Silva, Communications Officer - See Me" userId="S::ana.dasilva@samh.org.uk::5d1cbd3a-5e13-4045-b8b8-45c055070475" providerId="AD" clId="Web-{F414DFBC-2F88-6B07-B624-8D35186B0015}" dt="2025-10-02T15:39:07.096" v="47"/>
        <pc:sldMkLst>
          <pc:docMk/>
          <pc:sldMk cId="120464253" sldId="424"/>
        </pc:sldMkLst>
      </pc:sldChg>
      <pc:sldChg chg="del">
        <pc:chgData name="Ana Da Silva, Communications Officer - See Me" userId="S::ana.dasilva@samh.org.uk::5d1cbd3a-5e13-4045-b8b8-45c055070475" providerId="AD" clId="Web-{F414DFBC-2F88-6B07-B624-8D35186B0015}" dt="2025-10-02T15:39:07.096" v="46"/>
        <pc:sldMkLst>
          <pc:docMk/>
          <pc:sldMk cId="2210052309" sldId="426"/>
        </pc:sldMkLst>
      </pc:sldChg>
      <pc:sldChg chg="del">
        <pc:chgData name="Ana Da Silva, Communications Officer - See Me" userId="S::ana.dasilva@samh.org.uk::5d1cbd3a-5e13-4045-b8b8-45c055070475" providerId="AD" clId="Web-{F414DFBC-2F88-6B07-B624-8D35186B0015}" dt="2025-10-02T15:39:07.081" v="45"/>
        <pc:sldMkLst>
          <pc:docMk/>
          <pc:sldMk cId="2182787550" sldId="427"/>
        </pc:sldMkLst>
      </pc:sldChg>
      <pc:sldChg chg="del">
        <pc:chgData name="Ana Da Silva, Communications Officer - See Me" userId="S::ana.dasilva@samh.org.uk::5d1cbd3a-5e13-4045-b8b8-45c055070475" providerId="AD" clId="Web-{F414DFBC-2F88-6B07-B624-8D35186B0015}" dt="2025-10-02T15:39:07.049" v="37"/>
        <pc:sldMkLst>
          <pc:docMk/>
          <pc:sldMk cId="526496775" sldId="452"/>
        </pc:sldMkLst>
      </pc:sldChg>
      <pc:sldChg chg="del">
        <pc:chgData name="Ana Da Silva, Communications Officer - See Me" userId="S::ana.dasilva@samh.org.uk::5d1cbd3a-5e13-4045-b8b8-45c055070475" providerId="AD" clId="Web-{F414DFBC-2F88-6B07-B624-8D35186B0015}" dt="2025-10-02T15:39:07.049" v="36"/>
        <pc:sldMkLst>
          <pc:docMk/>
          <pc:sldMk cId="1528990006" sldId="481"/>
        </pc:sldMkLst>
      </pc:sldChg>
      <pc:sldChg chg="del">
        <pc:chgData name="Ana Da Silva, Communications Officer - See Me" userId="S::ana.dasilva@samh.org.uk::5d1cbd3a-5e13-4045-b8b8-45c055070475" providerId="AD" clId="Web-{F414DFBC-2F88-6B07-B624-8D35186B0015}" dt="2025-10-02T15:39:07.081" v="44"/>
        <pc:sldMkLst>
          <pc:docMk/>
          <pc:sldMk cId="528924338" sldId="494"/>
        </pc:sldMkLst>
      </pc:sldChg>
      <pc:sldChg chg="del">
        <pc:chgData name="Ana Da Silva, Communications Officer - See Me" userId="S::ana.dasilva@samh.org.uk::5d1cbd3a-5e13-4045-b8b8-45c055070475" providerId="AD" clId="Web-{F414DFBC-2F88-6B07-B624-8D35186B0015}" dt="2025-10-02T15:40:19.941" v="84"/>
        <pc:sldMkLst>
          <pc:docMk/>
          <pc:sldMk cId="1793964680" sldId="581"/>
        </pc:sldMkLst>
      </pc:sldChg>
      <pc:sldChg chg="del">
        <pc:chgData name="Ana Da Silva, Communications Officer - See Me" userId="S::ana.dasilva@samh.org.uk::5d1cbd3a-5e13-4045-b8b8-45c055070475" providerId="AD" clId="Web-{F414DFBC-2F88-6B07-B624-8D35186B0015}" dt="2025-10-02T15:40:19.941" v="83"/>
        <pc:sldMkLst>
          <pc:docMk/>
          <pc:sldMk cId="151052137" sldId="582"/>
        </pc:sldMkLst>
      </pc:sldChg>
      <pc:sldChg chg="del">
        <pc:chgData name="Ana Da Silva, Communications Officer - See Me" userId="S::ana.dasilva@samh.org.uk::5d1cbd3a-5e13-4045-b8b8-45c055070475" providerId="AD" clId="Web-{F414DFBC-2F88-6B07-B624-8D35186B0015}" dt="2025-10-02T15:40:19.957" v="91"/>
        <pc:sldMkLst>
          <pc:docMk/>
          <pc:sldMk cId="166779383" sldId="583"/>
        </pc:sldMkLst>
      </pc:sldChg>
      <pc:sldChg chg="del">
        <pc:chgData name="Ana Da Silva, Communications Officer - See Me" userId="S::ana.dasilva@samh.org.uk::5d1cbd3a-5e13-4045-b8b8-45c055070475" providerId="AD" clId="Web-{F414DFBC-2F88-6B07-B624-8D35186B0015}" dt="2025-10-02T15:40:19.926" v="72"/>
        <pc:sldMkLst>
          <pc:docMk/>
          <pc:sldMk cId="1598942363" sldId="585"/>
        </pc:sldMkLst>
      </pc:sldChg>
      <pc:sldChg chg="del">
        <pc:chgData name="Ana Da Silva, Communications Officer - See Me" userId="S::ana.dasilva@samh.org.uk::5d1cbd3a-5e13-4045-b8b8-45c055070475" providerId="AD" clId="Web-{F414DFBC-2F88-6B07-B624-8D35186B0015}" dt="2025-10-02T15:40:19.926" v="75"/>
        <pc:sldMkLst>
          <pc:docMk/>
          <pc:sldMk cId="3134195550" sldId="586"/>
        </pc:sldMkLst>
      </pc:sldChg>
      <pc:sldChg chg="del">
        <pc:chgData name="Ana Da Silva, Communications Officer - See Me" userId="S::ana.dasilva@samh.org.uk::5d1cbd3a-5e13-4045-b8b8-45c055070475" providerId="AD" clId="Web-{F414DFBC-2F88-6B07-B624-8D35186B0015}" dt="2025-10-02T15:40:19.926" v="76"/>
        <pc:sldMkLst>
          <pc:docMk/>
          <pc:sldMk cId="310935515" sldId="587"/>
        </pc:sldMkLst>
      </pc:sldChg>
      <pc:sldChg chg="del">
        <pc:chgData name="Ana Da Silva, Communications Officer - See Me" userId="S::ana.dasilva@samh.org.uk::5d1cbd3a-5e13-4045-b8b8-45c055070475" providerId="AD" clId="Web-{F414DFBC-2F88-6B07-B624-8D35186B0015}" dt="2025-10-02T15:40:19.926" v="77"/>
        <pc:sldMkLst>
          <pc:docMk/>
          <pc:sldMk cId="1270962656" sldId="588"/>
        </pc:sldMkLst>
      </pc:sldChg>
      <pc:sldChg chg="del">
        <pc:chgData name="Ana Da Silva, Communications Officer - See Me" userId="S::ana.dasilva@samh.org.uk::5d1cbd3a-5e13-4045-b8b8-45c055070475" providerId="AD" clId="Web-{F414DFBC-2F88-6B07-B624-8D35186B0015}" dt="2025-10-02T15:40:19.926" v="78"/>
        <pc:sldMkLst>
          <pc:docMk/>
          <pc:sldMk cId="2673606473" sldId="589"/>
        </pc:sldMkLst>
      </pc:sldChg>
      <pc:sldChg chg="del">
        <pc:chgData name="Ana Da Silva, Communications Officer - See Me" userId="S::ana.dasilva@samh.org.uk::5d1cbd3a-5e13-4045-b8b8-45c055070475" providerId="AD" clId="Web-{F414DFBC-2F88-6B07-B624-8D35186B0015}" dt="2025-10-02T15:40:19.910" v="68"/>
        <pc:sldMkLst>
          <pc:docMk/>
          <pc:sldMk cId="3030095420" sldId="590"/>
        </pc:sldMkLst>
      </pc:sldChg>
      <pc:sldChg chg="del">
        <pc:chgData name="Ana Da Silva, Communications Officer - See Me" userId="S::ana.dasilva@samh.org.uk::5d1cbd3a-5e13-4045-b8b8-45c055070475" providerId="AD" clId="Web-{F414DFBC-2F88-6B07-B624-8D35186B0015}" dt="2025-10-02T15:40:19.910" v="69"/>
        <pc:sldMkLst>
          <pc:docMk/>
          <pc:sldMk cId="4120766952" sldId="591"/>
        </pc:sldMkLst>
      </pc:sldChg>
      <pc:sldChg chg="del">
        <pc:chgData name="Ana Da Silva, Communications Officer - See Me" userId="S::ana.dasilva@samh.org.uk::5d1cbd3a-5e13-4045-b8b8-45c055070475" providerId="AD" clId="Web-{F414DFBC-2F88-6B07-B624-8D35186B0015}" dt="2025-10-02T15:40:19.910" v="70"/>
        <pc:sldMkLst>
          <pc:docMk/>
          <pc:sldMk cId="3838260779" sldId="592"/>
        </pc:sldMkLst>
      </pc:sldChg>
      <pc:sldChg chg="del">
        <pc:chgData name="Ana Da Silva, Communications Officer - See Me" userId="S::ana.dasilva@samh.org.uk::5d1cbd3a-5e13-4045-b8b8-45c055070475" providerId="AD" clId="Web-{F414DFBC-2F88-6B07-B624-8D35186B0015}" dt="2025-10-02T15:40:19.926" v="73"/>
        <pc:sldMkLst>
          <pc:docMk/>
          <pc:sldMk cId="3998290169" sldId="593"/>
        </pc:sldMkLst>
      </pc:sldChg>
      <pc:sldChg chg="del">
        <pc:chgData name="Ana Da Silva, Communications Officer - See Me" userId="S::ana.dasilva@samh.org.uk::5d1cbd3a-5e13-4045-b8b8-45c055070475" providerId="AD" clId="Web-{F414DFBC-2F88-6B07-B624-8D35186B0015}" dt="2025-10-02T15:40:19.910" v="71"/>
        <pc:sldMkLst>
          <pc:docMk/>
          <pc:sldMk cId="1361229028" sldId="628"/>
        </pc:sldMkLst>
      </pc:sldChg>
      <pc:sldChg chg="del">
        <pc:chgData name="Ana Da Silva, Communications Officer - See Me" userId="S::ana.dasilva@samh.org.uk::5d1cbd3a-5e13-4045-b8b8-45c055070475" providerId="AD" clId="Web-{F414DFBC-2F88-6B07-B624-8D35186B0015}" dt="2025-10-02T15:39:07.096" v="48"/>
        <pc:sldMkLst>
          <pc:docMk/>
          <pc:sldMk cId="3608120004" sldId="634"/>
        </pc:sldMkLst>
      </pc:sldChg>
      <pc:sldChg chg="del">
        <pc:chgData name="Ana Da Silva, Communications Officer - See Me" userId="S::ana.dasilva@samh.org.uk::5d1cbd3a-5e13-4045-b8b8-45c055070475" providerId="AD" clId="Web-{F414DFBC-2F88-6B07-B624-8D35186B0015}" dt="2025-10-02T15:39:07.018" v="26"/>
        <pc:sldMkLst>
          <pc:docMk/>
          <pc:sldMk cId="1466699049" sldId="640"/>
        </pc:sldMkLst>
      </pc:sldChg>
      <pc:sldChg chg="del">
        <pc:chgData name="Ana Da Silva, Communications Officer - See Me" userId="S::ana.dasilva@samh.org.uk::5d1cbd3a-5e13-4045-b8b8-45c055070475" providerId="AD" clId="Web-{F414DFBC-2F88-6B07-B624-8D35186B0015}" dt="2025-10-02T15:39:07.018" v="25"/>
        <pc:sldMkLst>
          <pc:docMk/>
          <pc:sldMk cId="2459383879" sldId="641"/>
        </pc:sldMkLst>
      </pc:sldChg>
      <pc:sldChg chg="del">
        <pc:chgData name="Ana Da Silva, Communications Officer - See Me" userId="S::ana.dasilva@samh.org.uk::5d1cbd3a-5e13-4045-b8b8-45c055070475" providerId="AD" clId="Web-{F414DFBC-2F88-6B07-B624-8D35186B0015}" dt="2025-10-02T15:39:07.034" v="28"/>
        <pc:sldMkLst>
          <pc:docMk/>
          <pc:sldMk cId="3129645177" sldId="643"/>
        </pc:sldMkLst>
      </pc:sldChg>
      <pc:sldChg chg="del">
        <pc:chgData name="Ana Da Silva, Communications Officer - See Me" userId="S::ana.dasilva@samh.org.uk::5d1cbd3a-5e13-4045-b8b8-45c055070475" providerId="AD" clId="Web-{F414DFBC-2F88-6B07-B624-8D35186B0015}" dt="2025-10-02T15:39:07.003" v="24"/>
        <pc:sldMkLst>
          <pc:docMk/>
          <pc:sldMk cId="898929378" sldId="644"/>
        </pc:sldMkLst>
      </pc:sldChg>
      <pc:sldChg chg="del">
        <pc:chgData name="Ana Da Silva, Communications Officer - See Me" userId="S::ana.dasilva@samh.org.uk::5d1cbd3a-5e13-4045-b8b8-45c055070475" providerId="AD" clId="Web-{F414DFBC-2F88-6B07-B624-8D35186B0015}" dt="2025-10-02T15:39:07.003" v="23"/>
        <pc:sldMkLst>
          <pc:docMk/>
          <pc:sldMk cId="3451974996" sldId="645"/>
        </pc:sldMkLst>
      </pc:sldChg>
      <pc:sldChg chg="del">
        <pc:chgData name="Ana Da Silva, Communications Officer - See Me" userId="S::ana.dasilva@samh.org.uk::5d1cbd3a-5e13-4045-b8b8-45c055070475" providerId="AD" clId="Web-{F414DFBC-2F88-6B07-B624-8D35186B0015}" dt="2025-10-02T15:39:06.987" v="22"/>
        <pc:sldMkLst>
          <pc:docMk/>
          <pc:sldMk cId="302972094" sldId="646"/>
        </pc:sldMkLst>
      </pc:sldChg>
      <pc:sldChg chg="del">
        <pc:chgData name="Ana Da Silva, Communications Officer - See Me" userId="S::ana.dasilva@samh.org.uk::5d1cbd3a-5e13-4045-b8b8-45c055070475" providerId="AD" clId="Web-{F414DFBC-2F88-6B07-B624-8D35186B0015}" dt="2025-10-02T15:40:19.926" v="74"/>
        <pc:sldMkLst>
          <pc:docMk/>
          <pc:sldMk cId="856191039" sldId="647"/>
        </pc:sldMkLst>
      </pc:sldChg>
      <pc:sldChg chg="del">
        <pc:chgData name="Ana Da Silva, Communications Officer - See Me" userId="S::ana.dasilva@samh.org.uk::5d1cbd3a-5e13-4045-b8b8-45c055070475" providerId="AD" clId="Web-{F414DFBC-2F88-6B07-B624-8D35186B0015}" dt="2025-10-02T15:39:06.987" v="19"/>
        <pc:sldMkLst>
          <pc:docMk/>
          <pc:sldMk cId="4224785995" sldId="648"/>
        </pc:sldMkLst>
      </pc:sldChg>
      <pc:sldChg chg="del">
        <pc:chgData name="Ana Da Silva, Communications Officer - See Me" userId="S::ana.dasilva@samh.org.uk::5d1cbd3a-5e13-4045-b8b8-45c055070475" providerId="AD" clId="Web-{F414DFBC-2F88-6B07-B624-8D35186B0015}" dt="2025-10-02T15:39:07.034" v="27"/>
        <pc:sldMkLst>
          <pc:docMk/>
          <pc:sldMk cId="3824334749" sldId="649"/>
        </pc:sldMkLst>
      </pc:sldChg>
      <pc:sldChg chg="del">
        <pc:chgData name="Ana Da Silva, Communications Officer - See Me" userId="S::ana.dasilva@samh.org.uk::5d1cbd3a-5e13-4045-b8b8-45c055070475" providerId="AD" clId="Web-{F414DFBC-2F88-6B07-B624-8D35186B0015}" dt="2025-10-02T15:39:06.971" v="18"/>
        <pc:sldMkLst>
          <pc:docMk/>
          <pc:sldMk cId="679928339" sldId="650"/>
        </pc:sldMkLst>
      </pc:sldChg>
      <pc:sldChg chg="del">
        <pc:chgData name="Ana Da Silva, Communications Officer - See Me" userId="S::ana.dasilva@samh.org.uk::5d1cbd3a-5e13-4045-b8b8-45c055070475" providerId="AD" clId="Web-{F414DFBC-2F88-6B07-B624-8D35186B0015}" dt="2025-10-02T15:39:06.987" v="21"/>
        <pc:sldMkLst>
          <pc:docMk/>
          <pc:sldMk cId="3170547019" sldId="651"/>
        </pc:sldMkLst>
      </pc:sldChg>
      <pc:sldChg chg="del">
        <pc:chgData name="Ana Da Silva, Communications Officer - See Me" userId="S::ana.dasilva@samh.org.uk::5d1cbd3a-5e13-4045-b8b8-45c055070475" providerId="AD" clId="Web-{F414DFBC-2F88-6B07-B624-8D35186B0015}" dt="2025-10-02T15:39:06.987" v="20"/>
        <pc:sldMkLst>
          <pc:docMk/>
          <pc:sldMk cId="2038343148" sldId="652"/>
        </pc:sldMkLst>
      </pc:sldChg>
      <pc:sldChg chg="del">
        <pc:chgData name="Ana Da Silva, Communications Officer - See Me" userId="S::ana.dasilva@samh.org.uk::5d1cbd3a-5e13-4045-b8b8-45c055070475" providerId="AD" clId="Web-{F414DFBC-2F88-6B07-B624-8D35186B0015}" dt="2025-10-02T15:39:06.971" v="16"/>
        <pc:sldMkLst>
          <pc:docMk/>
          <pc:sldMk cId="1045450867" sldId="655"/>
        </pc:sldMkLst>
      </pc:sldChg>
      <pc:sldChg chg="del">
        <pc:chgData name="Ana Da Silva, Communications Officer - See Me" userId="S::ana.dasilva@samh.org.uk::5d1cbd3a-5e13-4045-b8b8-45c055070475" providerId="AD" clId="Web-{F414DFBC-2F88-6B07-B624-8D35186B0015}" dt="2025-10-02T15:39:06.971" v="17"/>
        <pc:sldMkLst>
          <pc:docMk/>
          <pc:sldMk cId="1604083076" sldId="657"/>
        </pc:sldMkLst>
      </pc:sldChg>
      <pc:sldChg chg="del">
        <pc:chgData name="Ana Da Silva, Communications Officer - See Me" userId="S::ana.dasilva@samh.org.uk::5d1cbd3a-5e13-4045-b8b8-45c055070475" providerId="AD" clId="Web-{F414DFBC-2F88-6B07-B624-8D35186B0015}" dt="2025-10-02T15:40:19.957" v="96"/>
        <pc:sldMkLst>
          <pc:docMk/>
          <pc:sldMk cId="125446296" sldId="658"/>
        </pc:sldMkLst>
      </pc:sldChg>
      <pc:sldChg chg="del">
        <pc:chgData name="Ana Da Silva, Communications Officer - See Me" userId="S::ana.dasilva@samh.org.uk::5d1cbd3a-5e13-4045-b8b8-45c055070475" providerId="AD" clId="Web-{F414DFBC-2F88-6B07-B624-8D35186B0015}" dt="2025-10-02T15:40:19.957" v="95"/>
        <pc:sldMkLst>
          <pc:docMk/>
          <pc:sldMk cId="213644142" sldId="659"/>
        </pc:sldMkLst>
      </pc:sldChg>
      <pc:sldChg chg="del">
        <pc:chgData name="Ana Da Silva, Communications Officer - See Me" userId="S::ana.dasilva@samh.org.uk::5d1cbd3a-5e13-4045-b8b8-45c055070475" providerId="AD" clId="Web-{F414DFBC-2F88-6B07-B624-8D35186B0015}" dt="2025-10-02T15:40:19.957" v="94"/>
        <pc:sldMkLst>
          <pc:docMk/>
          <pc:sldMk cId="3900661365" sldId="660"/>
        </pc:sldMkLst>
      </pc:sldChg>
      <pc:sldChg chg="del">
        <pc:chgData name="Ana Da Silva, Communications Officer - See Me" userId="S::ana.dasilva@samh.org.uk::5d1cbd3a-5e13-4045-b8b8-45c055070475" providerId="AD" clId="Web-{F414DFBC-2F88-6B07-B624-8D35186B0015}" dt="2025-10-02T15:40:19.957" v="93"/>
        <pc:sldMkLst>
          <pc:docMk/>
          <pc:sldMk cId="2640192195" sldId="661"/>
        </pc:sldMkLst>
      </pc:sldChg>
      <pc:sldChg chg="del">
        <pc:chgData name="Ana Da Silva, Communications Officer - See Me" userId="S::ana.dasilva@samh.org.uk::5d1cbd3a-5e13-4045-b8b8-45c055070475" providerId="AD" clId="Web-{F414DFBC-2F88-6B07-B624-8D35186B0015}" dt="2025-10-02T15:40:19.957" v="92"/>
        <pc:sldMkLst>
          <pc:docMk/>
          <pc:sldMk cId="7313667" sldId="662"/>
        </pc:sldMkLst>
      </pc:sldChg>
      <pc:sldChg chg="del">
        <pc:chgData name="Ana Da Silva, Communications Officer - See Me" userId="S::ana.dasilva@samh.org.uk::5d1cbd3a-5e13-4045-b8b8-45c055070475" providerId="AD" clId="Web-{F414DFBC-2F88-6B07-B624-8D35186B0015}" dt="2025-10-02T15:40:19.957" v="90"/>
        <pc:sldMkLst>
          <pc:docMk/>
          <pc:sldMk cId="2438416618" sldId="663"/>
        </pc:sldMkLst>
      </pc:sldChg>
      <pc:sldChg chg="del">
        <pc:chgData name="Ana Da Silva, Communications Officer - See Me" userId="S::ana.dasilva@samh.org.uk::5d1cbd3a-5e13-4045-b8b8-45c055070475" providerId="AD" clId="Web-{F414DFBC-2F88-6B07-B624-8D35186B0015}" dt="2025-10-02T15:40:19.957" v="89"/>
        <pc:sldMkLst>
          <pc:docMk/>
          <pc:sldMk cId="279528749" sldId="664"/>
        </pc:sldMkLst>
      </pc:sldChg>
      <pc:sldChg chg="del">
        <pc:chgData name="Ana Da Silva, Communications Officer - See Me" userId="S::ana.dasilva@samh.org.uk::5d1cbd3a-5e13-4045-b8b8-45c055070475" providerId="AD" clId="Web-{F414DFBC-2F88-6B07-B624-8D35186B0015}" dt="2025-10-02T15:40:19.941" v="88"/>
        <pc:sldMkLst>
          <pc:docMk/>
          <pc:sldMk cId="1103409352" sldId="665"/>
        </pc:sldMkLst>
      </pc:sldChg>
      <pc:sldChg chg="del">
        <pc:chgData name="Ana Da Silva, Communications Officer - See Me" userId="S::ana.dasilva@samh.org.uk::5d1cbd3a-5e13-4045-b8b8-45c055070475" providerId="AD" clId="Web-{F414DFBC-2F88-6B07-B624-8D35186B0015}" dt="2025-10-02T15:40:19.941" v="87"/>
        <pc:sldMkLst>
          <pc:docMk/>
          <pc:sldMk cId="3547726242" sldId="666"/>
        </pc:sldMkLst>
      </pc:sldChg>
      <pc:sldChg chg="del">
        <pc:chgData name="Ana Da Silva, Communications Officer - See Me" userId="S::ana.dasilva@samh.org.uk::5d1cbd3a-5e13-4045-b8b8-45c055070475" providerId="AD" clId="Web-{F414DFBC-2F88-6B07-B624-8D35186B0015}" dt="2025-10-02T15:40:19.941" v="86"/>
        <pc:sldMkLst>
          <pc:docMk/>
          <pc:sldMk cId="2663489709" sldId="667"/>
        </pc:sldMkLst>
      </pc:sldChg>
      <pc:sldChg chg="del">
        <pc:chgData name="Ana Da Silva, Communications Officer - See Me" userId="S::ana.dasilva@samh.org.uk::5d1cbd3a-5e13-4045-b8b8-45c055070475" providerId="AD" clId="Web-{F414DFBC-2F88-6B07-B624-8D35186B0015}" dt="2025-10-02T15:40:19.941" v="85"/>
        <pc:sldMkLst>
          <pc:docMk/>
          <pc:sldMk cId="3397219528" sldId="668"/>
        </pc:sldMkLst>
      </pc:sldChg>
      <pc:sldChg chg="del">
        <pc:chgData name="Ana Da Silva, Communications Officer - See Me" userId="S::ana.dasilva@samh.org.uk::5d1cbd3a-5e13-4045-b8b8-45c055070475" providerId="AD" clId="Web-{F414DFBC-2F88-6B07-B624-8D35186B0015}" dt="2025-10-02T15:40:19.941" v="82"/>
        <pc:sldMkLst>
          <pc:docMk/>
          <pc:sldMk cId="2515977730" sldId="669"/>
        </pc:sldMkLst>
      </pc:sldChg>
      <pc:sldChg chg="del">
        <pc:chgData name="Ana Da Silva, Communications Officer - See Me" userId="S::ana.dasilva@samh.org.uk::5d1cbd3a-5e13-4045-b8b8-45c055070475" providerId="AD" clId="Web-{F414DFBC-2F88-6B07-B624-8D35186B0015}" dt="2025-10-02T15:40:19.941" v="81"/>
        <pc:sldMkLst>
          <pc:docMk/>
          <pc:sldMk cId="4052565180" sldId="670"/>
        </pc:sldMkLst>
      </pc:sldChg>
      <pc:sldChg chg="del">
        <pc:chgData name="Ana Da Silva, Communications Officer - See Me" userId="S::ana.dasilva@samh.org.uk::5d1cbd3a-5e13-4045-b8b8-45c055070475" providerId="AD" clId="Web-{F414DFBC-2F88-6B07-B624-8D35186B0015}" dt="2025-10-02T15:40:13.957" v="56"/>
        <pc:sldMkLst>
          <pc:docMk/>
          <pc:sldMk cId="1190543615" sldId="671"/>
        </pc:sldMkLst>
      </pc:sldChg>
      <pc:sldChg chg="del">
        <pc:chgData name="Ana Da Silva, Communications Officer - See Me" userId="S::ana.dasilva@samh.org.uk::5d1cbd3a-5e13-4045-b8b8-45c055070475" providerId="AD" clId="Web-{F414DFBC-2F88-6B07-B624-8D35186B0015}" dt="2025-10-02T15:40:19.894" v="62"/>
        <pc:sldMkLst>
          <pc:docMk/>
          <pc:sldMk cId="584063214" sldId="675"/>
        </pc:sldMkLst>
      </pc:sldChg>
      <pc:sldChg chg="del">
        <pc:chgData name="Ana Da Silva, Communications Officer - See Me" userId="S::ana.dasilva@samh.org.uk::5d1cbd3a-5e13-4045-b8b8-45c055070475" providerId="AD" clId="Web-{F414DFBC-2F88-6B07-B624-8D35186B0015}" dt="2025-10-02T15:39:06.971" v="15"/>
        <pc:sldMkLst>
          <pc:docMk/>
          <pc:sldMk cId="3537405033" sldId="676"/>
        </pc:sldMkLst>
      </pc:sldChg>
      <pc:sldChg chg="del">
        <pc:chgData name="Ana Da Silva, Communications Officer - See Me" userId="S::ana.dasilva@samh.org.uk::5d1cbd3a-5e13-4045-b8b8-45c055070475" providerId="AD" clId="Web-{F414DFBC-2F88-6B07-B624-8D35186B0015}" dt="2025-10-02T15:39:06.971" v="14"/>
        <pc:sldMkLst>
          <pc:docMk/>
          <pc:sldMk cId="987844022" sldId="677"/>
        </pc:sldMkLst>
      </pc:sldChg>
      <pc:sldChg chg="del">
        <pc:chgData name="Ana Da Silva, Communications Officer - See Me" userId="S::ana.dasilva@samh.org.uk::5d1cbd3a-5e13-4045-b8b8-45c055070475" providerId="AD" clId="Web-{F414DFBC-2F88-6B07-B624-8D35186B0015}" dt="2025-10-02T15:39:06.971" v="13"/>
        <pc:sldMkLst>
          <pc:docMk/>
          <pc:sldMk cId="3913665289" sldId="678"/>
        </pc:sldMkLst>
      </pc:sldChg>
      <pc:sldChg chg="del">
        <pc:chgData name="Ana Da Silva, Communications Officer - See Me" userId="S::ana.dasilva@samh.org.uk::5d1cbd3a-5e13-4045-b8b8-45c055070475" providerId="AD" clId="Web-{F414DFBC-2F88-6B07-B624-8D35186B0015}" dt="2025-10-02T15:39:06.956" v="12"/>
        <pc:sldMkLst>
          <pc:docMk/>
          <pc:sldMk cId="3930858397" sldId="679"/>
        </pc:sldMkLst>
      </pc:sldChg>
      <pc:sldChg chg="del">
        <pc:chgData name="Ana Da Silva, Communications Officer - See Me" userId="S::ana.dasilva@samh.org.uk::5d1cbd3a-5e13-4045-b8b8-45c055070475" providerId="AD" clId="Web-{F414DFBC-2F88-6B07-B624-8D35186B0015}" dt="2025-10-02T15:39:06.940" v="11"/>
        <pc:sldMkLst>
          <pc:docMk/>
          <pc:sldMk cId="1873107927" sldId="680"/>
        </pc:sldMkLst>
      </pc:sldChg>
      <pc:sldChg chg="del">
        <pc:chgData name="Ana Da Silva, Communications Officer - See Me" userId="S::ana.dasilva@samh.org.uk::5d1cbd3a-5e13-4045-b8b8-45c055070475" providerId="AD" clId="Web-{F414DFBC-2F88-6B07-B624-8D35186B0015}" dt="2025-10-02T15:39:06.924" v="9"/>
        <pc:sldMkLst>
          <pc:docMk/>
          <pc:sldMk cId="1578528073" sldId="681"/>
        </pc:sldMkLst>
      </pc:sldChg>
      <pc:sldChg chg="del">
        <pc:chgData name="Ana Da Silva, Communications Officer - See Me" userId="S::ana.dasilva@samh.org.uk::5d1cbd3a-5e13-4045-b8b8-45c055070475" providerId="AD" clId="Web-{F414DFBC-2F88-6B07-B624-8D35186B0015}" dt="2025-10-02T15:39:06.815" v="0"/>
        <pc:sldMkLst>
          <pc:docMk/>
          <pc:sldMk cId="2304007855" sldId="682"/>
        </pc:sldMkLst>
      </pc:sldChg>
      <pc:sldChg chg="del">
        <pc:chgData name="Ana Da Silva, Communications Officer - See Me" userId="S::ana.dasilva@samh.org.uk::5d1cbd3a-5e13-4045-b8b8-45c055070475" providerId="AD" clId="Web-{F414DFBC-2F88-6B07-B624-8D35186B0015}" dt="2025-10-02T15:39:07.112" v="50"/>
        <pc:sldMkLst>
          <pc:docMk/>
          <pc:sldMk cId="1043032567" sldId="683"/>
        </pc:sldMkLst>
      </pc:sldChg>
      <pc:sldChg chg="del">
        <pc:chgData name="Ana Da Silva, Communications Officer - See Me" userId="S::ana.dasilva@samh.org.uk::5d1cbd3a-5e13-4045-b8b8-45c055070475" providerId="AD" clId="Web-{F414DFBC-2F88-6B07-B624-8D35186B0015}" dt="2025-10-02T15:39:07.112" v="49"/>
        <pc:sldMkLst>
          <pc:docMk/>
          <pc:sldMk cId="3797194985" sldId="684"/>
        </pc:sldMkLst>
      </pc:sldChg>
      <pc:sldChg chg="del">
        <pc:chgData name="Ana Da Silva, Communications Officer - See Me" userId="S::ana.dasilva@samh.org.uk::5d1cbd3a-5e13-4045-b8b8-45c055070475" providerId="AD" clId="Web-{F414DFBC-2F88-6B07-B624-8D35186B0015}" dt="2025-10-02T15:39:07.081" v="43"/>
        <pc:sldMkLst>
          <pc:docMk/>
          <pc:sldMk cId="4278802717" sldId="685"/>
        </pc:sldMkLst>
      </pc:sldChg>
      <pc:sldChg chg="del">
        <pc:chgData name="Ana Da Silva, Communications Officer - See Me" userId="S::ana.dasilva@samh.org.uk::5d1cbd3a-5e13-4045-b8b8-45c055070475" providerId="AD" clId="Web-{F414DFBC-2F88-6B07-B624-8D35186B0015}" dt="2025-10-02T15:39:07.065" v="40"/>
        <pc:sldMkLst>
          <pc:docMk/>
          <pc:sldMk cId="3039382196" sldId="720"/>
        </pc:sldMkLst>
      </pc:sldChg>
      <pc:sldChg chg="del">
        <pc:chgData name="Ana Da Silva, Communications Officer - See Me" userId="S::ana.dasilva@samh.org.uk::5d1cbd3a-5e13-4045-b8b8-45c055070475" providerId="AD" clId="Web-{F414DFBC-2F88-6B07-B624-8D35186B0015}" dt="2025-10-02T15:39:07.081" v="42"/>
        <pc:sldMkLst>
          <pc:docMk/>
          <pc:sldMk cId="628575929" sldId="721"/>
        </pc:sldMkLst>
      </pc:sldChg>
      <pc:sldChg chg="del">
        <pc:chgData name="Ana Da Silva, Communications Officer - See Me" userId="S::ana.dasilva@samh.org.uk::5d1cbd3a-5e13-4045-b8b8-45c055070475" providerId="AD" clId="Web-{F414DFBC-2F88-6B07-B624-8D35186B0015}" dt="2025-10-02T15:39:07.065" v="41"/>
        <pc:sldMkLst>
          <pc:docMk/>
          <pc:sldMk cId="3015311697" sldId="722"/>
        </pc:sldMkLst>
      </pc:sldChg>
      <pc:sldChg chg="del">
        <pc:chgData name="Ana Da Silva, Communications Officer - See Me" userId="S::ana.dasilva@samh.org.uk::5d1cbd3a-5e13-4045-b8b8-45c055070475" providerId="AD" clId="Web-{F414DFBC-2F88-6B07-B624-8D35186B0015}" dt="2025-10-02T15:39:07.065" v="39"/>
        <pc:sldMkLst>
          <pc:docMk/>
          <pc:sldMk cId="1636609483" sldId="723"/>
        </pc:sldMkLst>
      </pc:sldChg>
      <pc:sldChg chg="del">
        <pc:chgData name="Ana Da Silva, Communications Officer - See Me" userId="S::ana.dasilva@samh.org.uk::5d1cbd3a-5e13-4045-b8b8-45c055070475" providerId="AD" clId="Web-{F414DFBC-2F88-6B07-B624-8D35186B0015}" dt="2025-10-02T15:39:07.065" v="38"/>
        <pc:sldMkLst>
          <pc:docMk/>
          <pc:sldMk cId="2604238637" sldId="724"/>
        </pc:sldMkLst>
      </pc:sldChg>
      <pc:sldChg chg="del">
        <pc:chgData name="Ana Da Silva, Communications Officer - See Me" userId="S::ana.dasilva@samh.org.uk::5d1cbd3a-5e13-4045-b8b8-45c055070475" providerId="AD" clId="Web-{F414DFBC-2F88-6B07-B624-8D35186B0015}" dt="2025-10-02T15:39:07.049" v="35"/>
        <pc:sldMkLst>
          <pc:docMk/>
          <pc:sldMk cId="4215036107" sldId="725"/>
        </pc:sldMkLst>
      </pc:sldChg>
      <pc:sldChg chg="del">
        <pc:chgData name="Ana Da Silva, Communications Officer - See Me" userId="S::ana.dasilva@samh.org.uk::5d1cbd3a-5e13-4045-b8b8-45c055070475" providerId="AD" clId="Web-{F414DFBC-2F88-6B07-B624-8D35186B0015}" dt="2025-10-02T15:39:07.049" v="34"/>
        <pc:sldMkLst>
          <pc:docMk/>
          <pc:sldMk cId="3901862326" sldId="726"/>
        </pc:sldMkLst>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C392E8-2385-4401-B5A9-98EFA387B10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8F31E673-D3E9-45DF-9E16-BA2E79805373}">
      <dgm:prSet/>
      <dgm:spPr/>
      <dgm:t>
        <a:bodyPr/>
        <a:lstStyle/>
        <a:p>
          <a:pPr algn="l">
            <a:lnSpc>
              <a:spcPct val="90000"/>
            </a:lnSpc>
          </a:pPr>
          <a:r>
            <a:rPr lang="en-GB" sz="2400">
              <a:ea typeface="+mn-ea"/>
              <a:cs typeface="+mn-cs"/>
            </a:rPr>
            <a:t>My presentation and provocation today specifically challenges the power held by adults. </a:t>
          </a:r>
          <a:endParaRPr lang="en-US" sz="2400">
            <a:ea typeface="+mn-ea"/>
            <a:cs typeface="+mn-cs"/>
          </a:endParaRPr>
        </a:p>
      </dgm:t>
    </dgm:pt>
    <dgm:pt modelId="{5729E53E-A888-4100-9CDE-6E2A7187F5A1}" type="parTrans" cxnId="{7853C987-2697-4065-BA61-C1897F39CB89}">
      <dgm:prSet/>
      <dgm:spPr/>
      <dgm:t>
        <a:bodyPr/>
        <a:lstStyle/>
        <a:p>
          <a:endParaRPr lang="en-US"/>
        </a:p>
      </dgm:t>
    </dgm:pt>
    <dgm:pt modelId="{4661DA7D-1F9B-4A60-A2AC-9B45DF0A9281}" type="sibTrans" cxnId="{7853C987-2697-4065-BA61-C1897F39CB89}">
      <dgm:prSet/>
      <dgm:spPr/>
      <dgm:t>
        <a:bodyPr/>
        <a:lstStyle/>
        <a:p>
          <a:endParaRPr lang="en-US"/>
        </a:p>
      </dgm:t>
    </dgm:pt>
    <dgm:pt modelId="{A1DD4A03-6710-47DB-BE94-B46C88301E7B}">
      <dgm:prSet/>
      <dgm:spPr/>
      <dgm:t>
        <a:bodyPr/>
        <a:lstStyle/>
        <a:p>
          <a:pPr algn="l">
            <a:lnSpc>
              <a:spcPct val="90000"/>
            </a:lnSpc>
          </a:pPr>
          <a:r>
            <a:rPr lang="en-GB" sz="2400">
              <a:solidFill>
                <a:srgbClr val="FFFFFF"/>
              </a:solidFill>
              <a:ea typeface="+mn-ea"/>
              <a:cs typeface="+mn-cs"/>
            </a:rPr>
            <a:t>This does not invalidate or discredit adult experiences of stigma. </a:t>
          </a:r>
          <a:endParaRPr lang="en-US" sz="2400">
            <a:solidFill>
              <a:srgbClr val="FFFFFF"/>
            </a:solidFill>
            <a:ea typeface="+mn-ea"/>
            <a:cs typeface="+mn-cs"/>
          </a:endParaRPr>
        </a:p>
      </dgm:t>
    </dgm:pt>
    <dgm:pt modelId="{B4AF0090-A037-43E1-9F0D-8CC9808C2571}" type="parTrans" cxnId="{8D74E341-D401-4DFF-A118-9420E6931FC3}">
      <dgm:prSet/>
      <dgm:spPr/>
      <dgm:t>
        <a:bodyPr/>
        <a:lstStyle/>
        <a:p>
          <a:endParaRPr lang="en-US"/>
        </a:p>
      </dgm:t>
    </dgm:pt>
    <dgm:pt modelId="{820A9861-68CF-4D6F-9BB8-8495CF6A4F44}" type="sibTrans" cxnId="{8D74E341-D401-4DFF-A118-9420E6931FC3}">
      <dgm:prSet/>
      <dgm:spPr/>
      <dgm:t>
        <a:bodyPr/>
        <a:lstStyle/>
        <a:p>
          <a:endParaRPr lang="en-US"/>
        </a:p>
      </dgm:t>
    </dgm:pt>
    <dgm:pt modelId="{D2080D69-CEAB-498B-A877-45A8130DAC9D}">
      <dgm:prSet/>
      <dgm:spPr/>
      <dgm:t>
        <a:bodyPr/>
        <a:lstStyle/>
        <a:p>
          <a:pPr algn="l">
            <a:lnSpc>
              <a:spcPct val="90000"/>
            </a:lnSpc>
          </a:pPr>
          <a:r>
            <a:rPr lang="en-GB" sz="2400">
              <a:solidFill>
                <a:srgbClr val="FFFFFF"/>
              </a:solidFill>
              <a:ea typeface="+mn-ea"/>
              <a:cs typeface="+mn-cs"/>
            </a:rPr>
            <a:t>Shifting the dial towards youth empowerment, as they are often under-represented in research &amp; intervention. </a:t>
          </a:r>
          <a:endParaRPr lang="en-US" sz="2400">
            <a:solidFill>
              <a:srgbClr val="FFFFFF"/>
            </a:solidFill>
            <a:ea typeface="+mn-ea"/>
            <a:cs typeface="+mn-cs"/>
          </a:endParaRPr>
        </a:p>
      </dgm:t>
    </dgm:pt>
    <dgm:pt modelId="{FB9D0915-0085-4A36-9A1E-283797D5D55A}" type="parTrans" cxnId="{98BB4582-433D-4AAD-B3DA-7798633247BE}">
      <dgm:prSet/>
      <dgm:spPr/>
      <dgm:t>
        <a:bodyPr/>
        <a:lstStyle/>
        <a:p>
          <a:endParaRPr lang="en-US"/>
        </a:p>
      </dgm:t>
    </dgm:pt>
    <dgm:pt modelId="{9715C66F-E986-4C57-A9B0-F7B216E00B86}" type="sibTrans" cxnId="{98BB4582-433D-4AAD-B3DA-7798633247BE}">
      <dgm:prSet/>
      <dgm:spPr/>
      <dgm:t>
        <a:bodyPr/>
        <a:lstStyle/>
        <a:p>
          <a:endParaRPr lang="en-US"/>
        </a:p>
      </dgm:t>
    </dgm:pt>
    <dgm:pt modelId="{09B598EF-0683-4DAE-A8AF-D4ADCE0A237E}">
      <dgm:prSet/>
      <dgm:spPr/>
      <dgm:t>
        <a:bodyPr/>
        <a:lstStyle/>
        <a:p>
          <a:pPr algn="l">
            <a:lnSpc>
              <a:spcPct val="90000"/>
            </a:lnSpc>
          </a:pPr>
          <a:r>
            <a:rPr lang="en-GB" sz="2400">
              <a:solidFill>
                <a:srgbClr val="FFFFFF"/>
              </a:solidFill>
              <a:ea typeface="+mn-ea"/>
              <a:cs typeface="+mn-cs"/>
            </a:rPr>
            <a:t>Aim to prompt reflection and questions, not challenges. </a:t>
          </a:r>
          <a:endParaRPr lang="en-US" sz="2400">
            <a:solidFill>
              <a:srgbClr val="FFFFFF"/>
            </a:solidFill>
            <a:ea typeface="+mn-ea"/>
            <a:cs typeface="+mn-cs"/>
          </a:endParaRPr>
        </a:p>
      </dgm:t>
    </dgm:pt>
    <dgm:pt modelId="{36F0B712-4F1C-4FC8-B97C-62D84684F9D5}" type="parTrans" cxnId="{91B0A64F-D67C-491C-98E2-C6BFE310ADFF}">
      <dgm:prSet/>
      <dgm:spPr/>
      <dgm:t>
        <a:bodyPr/>
        <a:lstStyle/>
        <a:p>
          <a:endParaRPr lang="en-US"/>
        </a:p>
      </dgm:t>
    </dgm:pt>
    <dgm:pt modelId="{3A2BF7F4-3326-4752-9D4D-AAD847D4E7A6}" type="sibTrans" cxnId="{91B0A64F-D67C-491C-98E2-C6BFE310ADFF}">
      <dgm:prSet/>
      <dgm:spPr/>
      <dgm:t>
        <a:bodyPr/>
        <a:lstStyle/>
        <a:p>
          <a:endParaRPr lang="en-US"/>
        </a:p>
      </dgm:t>
    </dgm:pt>
    <dgm:pt modelId="{69F9E5C8-5570-4CB0-9244-5FEC783B7DD1}" type="pres">
      <dgm:prSet presAssocID="{A0C392E8-2385-4401-B5A9-98EFA387B102}" presName="linear" presStyleCnt="0">
        <dgm:presLayoutVars>
          <dgm:animLvl val="lvl"/>
          <dgm:resizeHandles val="exact"/>
        </dgm:presLayoutVars>
      </dgm:prSet>
      <dgm:spPr/>
    </dgm:pt>
    <dgm:pt modelId="{B232597C-B201-4B13-A882-62CE3ACEB732}" type="pres">
      <dgm:prSet presAssocID="{8F31E673-D3E9-45DF-9E16-BA2E79805373}" presName="parentText" presStyleLbl="node1" presStyleIdx="0" presStyleCnt="4">
        <dgm:presLayoutVars>
          <dgm:chMax val="0"/>
          <dgm:bulletEnabled val="1"/>
        </dgm:presLayoutVars>
      </dgm:prSet>
      <dgm:spPr/>
    </dgm:pt>
    <dgm:pt modelId="{3A54B708-43E4-4ED2-B3E3-B076D2625D58}" type="pres">
      <dgm:prSet presAssocID="{4661DA7D-1F9B-4A60-A2AC-9B45DF0A9281}" presName="spacer" presStyleCnt="0"/>
      <dgm:spPr/>
    </dgm:pt>
    <dgm:pt modelId="{7C9F8254-8B43-4124-94AA-F47C30CCD139}" type="pres">
      <dgm:prSet presAssocID="{A1DD4A03-6710-47DB-BE94-B46C88301E7B}" presName="parentText" presStyleLbl="node1" presStyleIdx="1" presStyleCnt="4">
        <dgm:presLayoutVars>
          <dgm:chMax val="0"/>
          <dgm:bulletEnabled val="1"/>
        </dgm:presLayoutVars>
      </dgm:prSet>
      <dgm:spPr/>
    </dgm:pt>
    <dgm:pt modelId="{E8CC9272-ED77-42F6-BCF8-E1754BF0D9DB}" type="pres">
      <dgm:prSet presAssocID="{820A9861-68CF-4D6F-9BB8-8495CF6A4F44}" presName="spacer" presStyleCnt="0"/>
      <dgm:spPr/>
    </dgm:pt>
    <dgm:pt modelId="{8E3B4BC4-F21A-4DD9-8440-C6FD316B2CF2}" type="pres">
      <dgm:prSet presAssocID="{D2080D69-CEAB-498B-A877-45A8130DAC9D}" presName="parentText" presStyleLbl="node1" presStyleIdx="2" presStyleCnt="4">
        <dgm:presLayoutVars>
          <dgm:chMax val="0"/>
          <dgm:bulletEnabled val="1"/>
        </dgm:presLayoutVars>
      </dgm:prSet>
      <dgm:spPr/>
    </dgm:pt>
    <dgm:pt modelId="{7A2123B8-7C53-4D00-8CCD-1E9FFB0C89DD}" type="pres">
      <dgm:prSet presAssocID="{9715C66F-E986-4C57-A9B0-F7B216E00B86}" presName="spacer" presStyleCnt="0"/>
      <dgm:spPr/>
    </dgm:pt>
    <dgm:pt modelId="{E28FD522-04F2-460D-9A13-1F5AD3E046F4}" type="pres">
      <dgm:prSet presAssocID="{09B598EF-0683-4DAE-A8AF-D4ADCE0A237E}" presName="parentText" presStyleLbl="node1" presStyleIdx="3" presStyleCnt="4">
        <dgm:presLayoutVars>
          <dgm:chMax val="0"/>
          <dgm:bulletEnabled val="1"/>
        </dgm:presLayoutVars>
      </dgm:prSet>
      <dgm:spPr/>
    </dgm:pt>
  </dgm:ptLst>
  <dgm:cxnLst>
    <dgm:cxn modelId="{B595A20A-BFA2-413F-9A09-DC1179A6BE59}" type="presOf" srcId="{8F31E673-D3E9-45DF-9E16-BA2E79805373}" destId="{B232597C-B201-4B13-A882-62CE3ACEB732}" srcOrd="0" destOrd="0" presId="urn:microsoft.com/office/officeart/2005/8/layout/vList2"/>
    <dgm:cxn modelId="{8D74E341-D401-4DFF-A118-9420E6931FC3}" srcId="{A0C392E8-2385-4401-B5A9-98EFA387B102}" destId="{A1DD4A03-6710-47DB-BE94-B46C88301E7B}" srcOrd="1" destOrd="0" parTransId="{B4AF0090-A037-43E1-9F0D-8CC9808C2571}" sibTransId="{820A9861-68CF-4D6F-9BB8-8495CF6A4F44}"/>
    <dgm:cxn modelId="{35E28D43-606B-4094-AE3B-4A92697484B5}" type="presOf" srcId="{A1DD4A03-6710-47DB-BE94-B46C88301E7B}" destId="{7C9F8254-8B43-4124-94AA-F47C30CCD139}" srcOrd="0" destOrd="0" presId="urn:microsoft.com/office/officeart/2005/8/layout/vList2"/>
    <dgm:cxn modelId="{91B0A64F-D67C-491C-98E2-C6BFE310ADFF}" srcId="{A0C392E8-2385-4401-B5A9-98EFA387B102}" destId="{09B598EF-0683-4DAE-A8AF-D4ADCE0A237E}" srcOrd="3" destOrd="0" parTransId="{36F0B712-4F1C-4FC8-B97C-62D84684F9D5}" sibTransId="{3A2BF7F4-3326-4752-9D4D-AAD847D4E7A6}"/>
    <dgm:cxn modelId="{98BB4582-433D-4AAD-B3DA-7798633247BE}" srcId="{A0C392E8-2385-4401-B5A9-98EFA387B102}" destId="{D2080D69-CEAB-498B-A877-45A8130DAC9D}" srcOrd="2" destOrd="0" parTransId="{FB9D0915-0085-4A36-9A1E-283797D5D55A}" sibTransId="{9715C66F-E986-4C57-A9B0-F7B216E00B86}"/>
    <dgm:cxn modelId="{7853C987-2697-4065-BA61-C1897F39CB89}" srcId="{A0C392E8-2385-4401-B5A9-98EFA387B102}" destId="{8F31E673-D3E9-45DF-9E16-BA2E79805373}" srcOrd="0" destOrd="0" parTransId="{5729E53E-A888-4100-9CDE-6E2A7187F5A1}" sibTransId="{4661DA7D-1F9B-4A60-A2AC-9B45DF0A9281}"/>
    <dgm:cxn modelId="{5606B29C-6F49-4801-899E-CFE73AD69360}" type="presOf" srcId="{09B598EF-0683-4DAE-A8AF-D4ADCE0A237E}" destId="{E28FD522-04F2-460D-9A13-1F5AD3E046F4}" srcOrd="0" destOrd="0" presId="urn:microsoft.com/office/officeart/2005/8/layout/vList2"/>
    <dgm:cxn modelId="{19F923A4-DEF9-4F24-BA3B-BB3E03DEA61D}" type="presOf" srcId="{A0C392E8-2385-4401-B5A9-98EFA387B102}" destId="{69F9E5C8-5570-4CB0-9244-5FEC783B7DD1}" srcOrd="0" destOrd="0" presId="urn:microsoft.com/office/officeart/2005/8/layout/vList2"/>
    <dgm:cxn modelId="{8BD948CE-651A-4768-A0FD-53B5C0A6EE65}" type="presOf" srcId="{D2080D69-CEAB-498B-A877-45A8130DAC9D}" destId="{8E3B4BC4-F21A-4DD9-8440-C6FD316B2CF2}" srcOrd="0" destOrd="0" presId="urn:microsoft.com/office/officeart/2005/8/layout/vList2"/>
    <dgm:cxn modelId="{35725D6B-821D-478F-92C4-5C1F620F9DF0}" type="presParOf" srcId="{69F9E5C8-5570-4CB0-9244-5FEC783B7DD1}" destId="{B232597C-B201-4B13-A882-62CE3ACEB732}" srcOrd="0" destOrd="0" presId="urn:microsoft.com/office/officeart/2005/8/layout/vList2"/>
    <dgm:cxn modelId="{113205B3-038F-48E2-B182-5F82E05A9CD1}" type="presParOf" srcId="{69F9E5C8-5570-4CB0-9244-5FEC783B7DD1}" destId="{3A54B708-43E4-4ED2-B3E3-B076D2625D58}" srcOrd="1" destOrd="0" presId="urn:microsoft.com/office/officeart/2005/8/layout/vList2"/>
    <dgm:cxn modelId="{46F155F4-E9C3-4F5E-A8A4-044ADBFCFCF1}" type="presParOf" srcId="{69F9E5C8-5570-4CB0-9244-5FEC783B7DD1}" destId="{7C9F8254-8B43-4124-94AA-F47C30CCD139}" srcOrd="2" destOrd="0" presId="urn:microsoft.com/office/officeart/2005/8/layout/vList2"/>
    <dgm:cxn modelId="{7435FBFD-4367-4EFB-BD82-7A2A96601C35}" type="presParOf" srcId="{69F9E5C8-5570-4CB0-9244-5FEC783B7DD1}" destId="{E8CC9272-ED77-42F6-BCF8-E1754BF0D9DB}" srcOrd="3" destOrd="0" presId="urn:microsoft.com/office/officeart/2005/8/layout/vList2"/>
    <dgm:cxn modelId="{FBC3381C-2CB9-4D3D-828B-78751EC41967}" type="presParOf" srcId="{69F9E5C8-5570-4CB0-9244-5FEC783B7DD1}" destId="{8E3B4BC4-F21A-4DD9-8440-C6FD316B2CF2}" srcOrd="4" destOrd="0" presId="urn:microsoft.com/office/officeart/2005/8/layout/vList2"/>
    <dgm:cxn modelId="{9D4DA07F-2786-46CA-BB4B-B44AF82B4813}" type="presParOf" srcId="{69F9E5C8-5570-4CB0-9244-5FEC783B7DD1}" destId="{7A2123B8-7C53-4D00-8CCD-1E9FFB0C89DD}" srcOrd="5" destOrd="0" presId="urn:microsoft.com/office/officeart/2005/8/layout/vList2"/>
    <dgm:cxn modelId="{1C96075D-9720-4D14-B77E-AD0B475EE4FF}" type="presParOf" srcId="{69F9E5C8-5570-4CB0-9244-5FEC783B7DD1}" destId="{E28FD522-04F2-460D-9A13-1F5AD3E046F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224365-BF80-4AA5-8E09-AE82708718FB}"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FD37CC7-980F-4395-8595-416E0F1851AC}">
      <dgm:prSet/>
      <dgm:spPr/>
      <dgm:t>
        <a:bodyPr/>
        <a:lstStyle/>
        <a:p>
          <a:r>
            <a:rPr lang="en-GB"/>
            <a:t>Mental Health Stigma field is adult-centric (Deluca 2020, Woodgate et al., 2020). </a:t>
          </a:r>
          <a:endParaRPr lang="en-US"/>
        </a:p>
      </dgm:t>
    </dgm:pt>
    <dgm:pt modelId="{5F00E35E-3553-4225-A08B-F435CC030946}" type="parTrans" cxnId="{3C1BE1A2-5C44-40EA-846E-6E19E4514552}">
      <dgm:prSet/>
      <dgm:spPr/>
      <dgm:t>
        <a:bodyPr/>
        <a:lstStyle/>
        <a:p>
          <a:endParaRPr lang="en-US"/>
        </a:p>
      </dgm:t>
    </dgm:pt>
    <dgm:pt modelId="{A7A011A6-9985-4B14-9E17-EE666F50F442}" type="sibTrans" cxnId="{3C1BE1A2-5C44-40EA-846E-6E19E4514552}">
      <dgm:prSet/>
      <dgm:spPr/>
      <dgm:t>
        <a:bodyPr/>
        <a:lstStyle/>
        <a:p>
          <a:endParaRPr lang="en-US"/>
        </a:p>
      </dgm:t>
    </dgm:pt>
    <dgm:pt modelId="{26C759FE-6C61-4ED5-9C14-B2C04792D727}">
      <dgm:prSet/>
      <dgm:spPr/>
      <dgm:t>
        <a:bodyPr/>
        <a:lstStyle/>
        <a:p>
          <a:pPr rtl="0"/>
          <a:r>
            <a:rPr lang="en-GB"/>
            <a:t>While similarities exist, youth experience stigma differently (</a:t>
          </a:r>
          <a:r>
            <a:rPr lang="en-GB">
              <a:latin typeface="Grandview Display"/>
            </a:rPr>
            <a:t>Ferrie</a:t>
          </a:r>
          <a:r>
            <a:rPr lang="en-GB"/>
            <a:t> </a:t>
          </a:r>
          <a:r>
            <a:rPr lang="en-GB">
              <a:latin typeface="Grandview Display"/>
            </a:rPr>
            <a:t>et al., 2020 </a:t>
          </a:r>
          <a:r>
            <a:rPr lang="en-GB" err="1"/>
            <a:t>Kranke</a:t>
          </a:r>
          <a:r>
            <a:rPr lang="en-GB"/>
            <a:t> et al., 2010)</a:t>
          </a:r>
          <a:endParaRPr lang="en-US"/>
        </a:p>
      </dgm:t>
    </dgm:pt>
    <dgm:pt modelId="{913CD4C6-6DA0-4E12-A1BE-A75230AB4905}" type="parTrans" cxnId="{0AC1CE66-2AAC-4E7C-BD1C-C04008758E6E}">
      <dgm:prSet/>
      <dgm:spPr/>
      <dgm:t>
        <a:bodyPr/>
        <a:lstStyle/>
        <a:p>
          <a:endParaRPr lang="en-US"/>
        </a:p>
      </dgm:t>
    </dgm:pt>
    <dgm:pt modelId="{BFA4D143-2B9D-41EC-99A1-A6682882E189}" type="sibTrans" cxnId="{0AC1CE66-2AAC-4E7C-BD1C-C04008758E6E}">
      <dgm:prSet/>
      <dgm:spPr/>
      <dgm:t>
        <a:bodyPr/>
        <a:lstStyle/>
        <a:p>
          <a:endParaRPr lang="en-US"/>
        </a:p>
      </dgm:t>
    </dgm:pt>
    <dgm:pt modelId="{42F7D165-7E23-44E6-BA6D-D989726A2AA3}">
      <dgm:prSet/>
      <dgm:spPr/>
      <dgm:t>
        <a:bodyPr/>
        <a:lstStyle/>
        <a:p>
          <a:r>
            <a:rPr lang="en-GB"/>
            <a:t>Youth contexts are unique (Hinshaw, 2005; Moses, 2009). </a:t>
          </a:r>
          <a:endParaRPr lang="en-US"/>
        </a:p>
      </dgm:t>
    </dgm:pt>
    <dgm:pt modelId="{2F47153B-265A-479F-923F-401B96AB49F5}" type="parTrans" cxnId="{CBA15F94-6FF5-44F9-8880-AF37B81A1350}">
      <dgm:prSet/>
      <dgm:spPr/>
      <dgm:t>
        <a:bodyPr/>
        <a:lstStyle/>
        <a:p>
          <a:endParaRPr lang="en-US"/>
        </a:p>
      </dgm:t>
    </dgm:pt>
    <dgm:pt modelId="{E98460EA-108B-4DAB-89C0-C4F430062713}" type="sibTrans" cxnId="{CBA15F94-6FF5-44F9-8880-AF37B81A1350}">
      <dgm:prSet/>
      <dgm:spPr/>
      <dgm:t>
        <a:bodyPr/>
        <a:lstStyle/>
        <a:p>
          <a:endParaRPr lang="en-US"/>
        </a:p>
      </dgm:t>
    </dgm:pt>
    <dgm:pt modelId="{4F803484-C4AD-445A-B41B-833B8564F1C4}">
      <dgm:prSet/>
      <dgm:spPr/>
      <dgm:t>
        <a:bodyPr/>
        <a:lstStyle/>
        <a:p>
          <a:r>
            <a:rPr lang="en-GB"/>
            <a:t>Adultism often shadows youth experiences across health settings (LeFrançois et al., 2013)</a:t>
          </a:r>
          <a:endParaRPr lang="en-US"/>
        </a:p>
      </dgm:t>
    </dgm:pt>
    <dgm:pt modelId="{23FE4CE7-8AEE-4CF5-8DFD-514221213F1F}" type="parTrans" cxnId="{999D62D5-F01A-4026-8D50-1AB88CA9A16C}">
      <dgm:prSet/>
      <dgm:spPr/>
      <dgm:t>
        <a:bodyPr/>
        <a:lstStyle/>
        <a:p>
          <a:endParaRPr lang="en-US"/>
        </a:p>
      </dgm:t>
    </dgm:pt>
    <dgm:pt modelId="{F4CAC561-48A2-42F9-B3AB-32C70AF9B9CB}" type="sibTrans" cxnId="{999D62D5-F01A-4026-8D50-1AB88CA9A16C}">
      <dgm:prSet/>
      <dgm:spPr/>
      <dgm:t>
        <a:bodyPr/>
        <a:lstStyle/>
        <a:p>
          <a:endParaRPr lang="en-US"/>
        </a:p>
      </dgm:t>
    </dgm:pt>
    <dgm:pt modelId="{0EE420CC-481E-43BA-8F11-E96CB4198F55}" type="pres">
      <dgm:prSet presAssocID="{67224365-BF80-4AA5-8E09-AE82708718FB}" presName="root" presStyleCnt="0">
        <dgm:presLayoutVars>
          <dgm:dir/>
          <dgm:resizeHandles val="exact"/>
        </dgm:presLayoutVars>
      </dgm:prSet>
      <dgm:spPr/>
    </dgm:pt>
    <dgm:pt modelId="{376DEFA8-FDB5-4156-8AE9-2681A2AB9348}" type="pres">
      <dgm:prSet presAssocID="{EFD37CC7-980F-4395-8595-416E0F1851AC}" presName="compNode" presStyleCnt="0"/>
      <dgm:spPr/>
    </dgm:pt>
    <dgm:pt modelId="{6225FB91-5F7D-44E3-9D5C-B5730B014834}" type="pres">
      <dgm:prSet presAssocID="{EFD37CC7-980F-4395-8595-416E0F1851AC}" presName="bgRect" presStyleLbl="bgShp" presStyleIdx="0" presStyleCnt="4"/>
      <dgm:spPr/>
    </dgm:pt>
    <dgm:pt modelId="{F4A5BC5A-411C-4A85-8A47-BE8FA240B575}" type="pres">
      <dgm:prSet presAssocID="{EFD37CC7-980F-4395-8595-416E0F1851A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835A77DE-96D4-4E0D-B222-FDC2FA862BA4}" type="pres">
      <dgm:prSet presAssocID="{EFD37CC7-980F-4395-8595-416E0F1851AC}" presName="spaceRect" presStyleCnt="0"/>
      <dgm:spPr/>
    </dgm:pt>
    <dgm:pt modelId="{AEA35229-3BDE-4184-9C0F-279E266A1945}" type="pres">
      <dgm:prSet presAssocID="{EFD37CC7-980F-4395-8595-416E0F1851AC}" presName="parTx" presStyleLbl="revTx" presStyleIdx="0" presStyleCnt="4">
        <dgm:presLayoutVars>
          <dgm:chMax val="0"/>
          <dgm:chPref val="0"/>
        </dgm:presLayoutVars>
      </dgm:prSet>
      <dgm:spPr/>
    </dgm:pt>
    <dgm:pt modelId="{6A3A89FC-0F80-4885-A31B-9AC0824BB184}" type="pres">
      <dgm:prSet presAssocID="{A7A011A6-9985-4B14-9E17-EE666F50F442}" presName="sibTrans" presStyleCnt="0"/>
      <dgm:spPr/>
    </dgm:pt>
    <dgm:pt modelId="{3C37FF84-3828-4D99-B3A1-770CA2338C39}" type="pres">
      <dgm:prSet presAssocID="{26C759FE-6C61-4ED5-9C14-B2C04792D727}" presName="compNode" presStyleCnt="0"/>
      <dgm:spPr/>
    </dgm:pt>
    <dgm:pt modelId="{F576ACE8-4672-40DF-86FE-1808BFFBB6C1}" type="pres">
      <dgm:prSet presAssocID="{26C759FE-6C61-4ED5-9C14-B2C04792D727}" presName="bgRect" presStyleLbl="bgShp" presStyleIdx="1" presStyleCnt="4"/>
      <dgm:spPr/>
    </dgm:pt>
    <dgm:pt modelId="{8F94D6A2-92EC-427D-A900-13C3A802F004}" type="pres">
      <dgm:prSet presAssocID="{26C759FE-6C61-4ED5-9C14-B2C04792D72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apanese Dolls"/>
        </a:ext>
      </dgm:extLst>
    </dgm:pt>
    <dgm:pt modelId="{5FC0640A-04D7-4F90-B456-6F77A08FF7EF}" type="pres">
      <dgm:prSet presAssocID="{26C759FE-6C61-4ED5-9C14-B2C04792D727}" presName="spaceRect" presStyleCnt="0"/>
      <dgm:spPr/>
    </dgm:pt>
    <dgm:pt modelId="{276F8730-81F2-4878-B678-C7CA4EDB3B1F}" type="pres">
      <dgm:prSet presAssocID="{26C759FE-6C61-4ED5-9C14-B2C04792D727}" presName="parTx" presStyleLbl="revTx" presStyleIdx="1" presStyleCnt="4">
        <dgm:presLayoutVars>
          <dgm:chMax val="0"/>
          <dgm:chPref val="0"/>
        </dgm:presLayoutVars>
      </dgm:prSet>
      <dgm:spPr/>
    </dgm:pt>
    <dgm:pt modelId="{2943AD35-662E-41F8-8301-A31047FE24BB}" type="pres">
      <dgm:prSet presAssocID="{BFA4D143-2B9D-41EC-99A1-A6682882E189}" presName="sibTrans" presStyleCnt="0"/>
      <dgm:spPr/>
    </dgm:pt>
    <dgm:pt modelId="{FA2D6C8C-7FC1-4B40-8C4D-2C35B4A5C8D5}" type="pres">
      <dgm:prSet presAssocID="{42F7D165-7E23-44E6-BA6D-D989726A2AA3}" presName="compNode" presStyleCnt="0"/>
      <dgm:spPr/>
    </dgm:pt>
    <dgm:pt modelId="{1098F196-B66A-48E4-912B-9E842D09BCCB}" type="pres">
      <dgm:prSet presAssocID="{42F7D165-7E23-44E6-BA6D-D989726A2AA3}" presName="bgRect" presStyleLbl="bgShp" presStyleIdx="2" presStyleCnt="4"/>
      <dgm:spPr/>
    </dgm:pt>
    <dgm:pt modelId="{72275495-222A-48B4-BEA3-23037BD42FCE}" type="pres">
      <dgm:prSet presAssocID="{42F7D165-7E23-44E6-BA6D-D989726A2AA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aptain"/>
        </a:ext>
      </dgm:extLst>
    </dgm:pt>
    <dgm:pt modelId="{94862583-CE44-45E1-A533-C3EFD2DB55E0}" type="pres">
      <dgm:prSet presAssocID="{42F7D165-7E23-44E6-BA6D-D989726A2AA3}" presName="spaceRect" presStyleCnt="0"/>
      <dgm:spPr/>
    </dgm:pt>
    <dgm:pt modelId="{62A2D664-5F7F-43CA-B862-6DDE7A7803D0}" type="pres">
      <dgm:prSet presAssocID="{42F7D165-7E23-44E6-BA6D-D989726A2AA3}" presName="parTx" presStyleLbl="revTx" presStyleIdx="2" presStyleCnt="4">
        <dgm:presLayoutVars>
          <dgm:chMax val="0"/>
          <dgm:chPref val="0"/>
        </dgm:presLayoutVars>
      </dgm:prSet>
      <dgm:spPr/>
    </dgm:pt>
    <dgm:pt modelId="{8ADD73F7-051D-4F79-AD3D-30D843BF4E1A}" type="pres">
      <dgm:prSet presAssocID="{E98460EA-108B-4DAB-89C0-C4F430062713}" presName="sibTrans" presStyleCnt="0"/>
      <dgm:spPr/>
    </dgm:pt>
    <dgm:pt modelId="{181341A4-F245-49EA-91D9-BCFE24F150D0}" type="pres">
      <dgm:prSet presAssocID="{4F803484-C4AD-445A-B41B-833B8564F1C4}" presName="compNode" presStyleCnt="0"/>
      <dgm:spPr/>
    </dgm:pt>
    <dgm:pt modelId="{7E3E8814-E58E-4559-88AB-5036498077C1}" type="pres">
      <dgm:prSet presAssocID="{4F803484-C4AD-445A-B41B-833B8564F1C4}" presName="bgRect" presStyleLbl="bgShp" presStyleIdx="3" presStyleCnt="4"/>
      <dgm:spPr/>
    </dgm:pt>
    <dgm:pt modelId="{806AF129-F60E-44AE-BC22-9F265BB5CEAA}" type="pres">
      <dgm:prSet presAssocID="{4F803484-C4AD-445A-B41B-833B8564F1C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estive Lantern"/>
        </a:ext>
      </dgm:extLst>
    </dgm:pt>
    <dgm:pt modelId="{A4063E08-18E0-4386-B20C-DB79CD11E86F}" type="pres">
      <dgm:prSet presAssocID="{4F803484-C4AD-445A-B41B-833B8564F1C4}" presName="spaceRect" presStyleCnt="0"/>
      <dgm:spPr/>
    </dgm:pt>
    <dgm:pt modelId="{34371340-76D7-4507-9E74-21FB1F09CBC1}" type="pres">
      <dgm:prSet presAssocID="{4F803484-C4AD-445A-B41B-833B8564F1C4}" presName="parTx" presStyleLbl="revTx" presStyleIdx="3" presStyleCnt="4">
        <dgm:presLayoutVars>
          <dgm:chMax val="0"/>
          <dgm:chPref val="0"/>
        </dgm:presLayoutVars>
      </dgm:prSet>
      <dgm:spPr/>
    </dgm:pt>
  </dgm:ptLst>
  <dgm:cxnLst>
    <dgm:cxn modelId="{3C19C116-E24B-442F-A001-F6890CF1027B}" type="presOf" srcId="{4F803484-C4AD-445A-B41B-833B8564F1C4}" destId="{34371340-76D7-4507-9E74-21FB1F09CBC1}" srcOrd="0" destOrd="0" presId="urn:microsoft.com/office/officeart/2018/2/layout/IconVerticalSolidList"/>
    <dgm:cxn modelId="{0E5ACC5E-B377-4C22-8853-0EA2840BE558}" type="presOf" srcId="{67224365-BF80-4AA5-8E09-AE82708718FB}" destId="{0EE420CC-481E-43BA-8F11-E96CB4198F55}" srcOrd="0" destOrd="0" presId="urn:microsoft.com/office/officeart/2018/2/layout/IconVerticalSolidList"/>
    <dgm:cxn modelId="{8844C864-E6D1-4C2A-A5A9-F4D9EB61C32B}" type="presOf" srcId="{42F7D165-7E23-44E6-BA6D-D989726A2AA3}" destId="{62A2D664-5F7F-43CA-B862-6DDE7A7803D0}" srcOrd="0" destOrd="0" presId="urn:microsoft.com/office/officeart/2018/2/layout/IconVerticalSolidList"/>
    <dgm:cxn modelId="{0AC1CE66-2AAC-4E7C-BD1C-C04008758E6E}" srcId="{67224365-BF80-4AA5-8E09-AE82708718FB}" destId="{26C759FE-6C61-4ED5-9C14-B2C04792D727}" srcOrd="1" destOrd="0" parTransId="{913CD4C6-6DA0-4E12-A1BE-A75230AB4905}" sibTransId="{BFA4D143-2B9D-41EC-99A1-A6682882E189}"/>
    <dgm:cxn modelId="{A535B48E-3D2F-4363-ABB2-529A3D2EEA24}" type="presOf" srcId="{26C759FE-6C61-4ED5-9C14-B2C04792D727}" destId="{276F8730-81F2-4878-B678-C7CA4EDB3B1F}" srcOrd="0" destOrd="0" presId="urn:microsoft.com/office/officeart/2018/2/layout/IconVerticalSolidList"/>
    <dgm:cxn modelId="{CBA15F94-6FF5-44F9-8880-AF37B81A1350}" srcId="{67224365-BF80-4AA5-8E09-AE82708718FB}" destId="{42F7D165-7E23-44E6-BA6D-D989726A2AA3}" srcOrd="2" destOrd="0" parTransId="{2F47153B-265A-479F-923F-401B96AB49F5}" sibTransId="{E98460EA-108B-4DAB-89C0-C4F430062713}"/>
    <dgm:cxn modelId="{3C1BE1A2-5C44-40EA-846E-6E19E4514552}" srcId="{67224365-BF80-4AA5-8E09-AE82708718FB}" destId="{EFD37CC7-980F-4395-8595-416E0F1851AC}" srcOrd="0" destOrd="0" parTransId="{5F00E35E-3553-4225-A08B-F435CC030946}" sibTransId="{A7A011A6-9985-4B14-9E17-EE666F50F442}"/>
    <dgm:cxn modelId="{999D62D5-F01A-4026-8D50-1AB88CA9A16C}" srcId="{67224365-BF80-4AA5-8E09-AE82708718FB}" destId="{4F803484-C4AD-445A-B41B-833B8564F1C4}" srcOrd="3" destOrd="0" parTransId="{23FE4CE7-8AEE-4CF5-8DFD-514221213F1F}" sibTransId="{F4CAC561-48A2-42F9-B3AB-32C70AF9B9CB}"/>
    <dgm:cxn modelId="{0BB8F7E7-C6DF-4D2C-B67B-A22200D4CAEE}" type="presOf" srcId="{EFD37CC7-980F-4395-8595-416E0F1851AC}" destId="{AEA35229-3BDE-4184-9C0F-279E266A1945}" srcOrd="0" destOrd="0" presId="urn:microsoft.com/office/officeart/2018/2/layout/IconVerticalSolidList"/>
    <dgm:cxn modelId="{86AF257F-EF96-4B33-8063-F4EC966E71D7}" type="presParOf" srcId="{0EE420CC-481E-43BA-8F11-E96CB4198F55}" destId="{376DEFA8-FDB5-4156-8AE9-2681A2AB9348}" srcOrd="0" destOrd="0" presId="urn:microsoft.com/office/officeart/2018/2/layout/IconVerticalSolidList"/>
    <dgm:cxn modelId="{F5F0054A-4D5A-4C31-9C03-34E60E697C8A}" type="presParOf" srcId="{376DEFA8-FDB5-4156-8AE9-2681A2AB9348}" destId="{6225FB91-5F7D-44E3-9D5C-B5730B014834}" srcOrd="0" destOrd="0" presId="urn:microsoft.com/office/officeart/2018/2/layout/IconVerticalSolidList"/>
    <dgm:cxn modelId="{726F2B13-09A9-4A7F-85A1-88494834178D}" type="presParOf" srcId="{376DEFA8-FDB5-4156-8AE9-2681A2AB9348}" destId="{F4A5BC5A-411C-4A85-8A47-BE8FA240B575}" srcOrd="1" destOrd="0" presId="urn:microsoft.com/office/officeart/2018/2/layout/IconVerticalSolidList"/>
    <dgm:cxn modelId="{3B39C7E5-266E-4597-A14F-1FE93E5F8709}" type="presParOf" srcId="{376DEFA8-FDB5-4156-8AE9-2681A2AB9348}" destId="{835A77DE-96D4-4E0D-B222-FDC2FA862BA4}" srcOrd="2" destOrd="0" presId="urn:microsoft.com/office/officeart/2018/2/layout/IconVerticalSolidList"/>
    <dgm:cxn modelId="{221B5DF5-764B-4DAE-8002-7194570F63B9}" type="presParOf" srcId="{376DEFA8-FDB5-4156-8AE9-2681A2AB9348}" destId="{AEA35229-3BDE-4184-9C0F-279E266A1945}" srcOrd="3" destOrd="0" presId="urn:microsoft.com/office/officeart/2018/2/layout/IconVerticalSolidList"/>
    <dgm:cxn modelId="{601C0294-83B9-4334-B5B8-0ACC15C28D07}" type="presParOf" srcId="{0EE420CC-481E-43BA-8F11-E96CB4198F55}" destId="{6A3A89FC-0F80-4885-A31B-9AC0824BB184}" srcOrd="1" destOrd="0" presId="urn:microsoft.com/office/officeart/2018/2/layout/IconVerticalSolidList"/>
    <dgm:cxn modelId="{6EEEA295-45D0-4A7C-BA0A-97685B9354CA}" type="presParOf" srcId="{0EE420CC-481E-43BA-8F11-E96CB4198F55}" destId="{3C37FF84-3828-4D99-B3A1-770CA2338C39}" srcOrd="2" destOrd="0" presId="urn:microsoft.com/office/officeart/2018/2/layout/IconVerticalSolidList"/>
    <dgm:cxn modelId="{A6323958-7760-4A6D-93A3-441F0A87A160}" type="presParOf" srcId="{3C37FF84-3828-4D99-B3A1-770CA2338C39}" destId="{F576ACE8-4672-40DF-86FE-1808BFFBB6C1}" srcOrd="0" destOrd="0" presId="urn:microsoft.com/office/officeart/2018/2/layout/IconVerticalSolidList"/>
    <dgm:cxn modelId="{3505626C-8DE1-4EDC-B861-2BEBE6F28C1E}" type="presParOf" srcId="{3C37FF84-3828-4D99-B3A1-770CA2338C39}" destId="{8F94D6A2-92EC-427D-A900-13C3A802F004}" srcOrd="1" destOrd="0" presId="urn:microsoft.com/office/officeart/2018/2/layout/IconVerticalSolidList"/>
    <dgm:cxn modelId="{04074273-0C7D-483D-A82B-726D1DD9D745}" type="presParOf" srcId="{3C37FF84-3828-4D99-B3A1-770CA2338C39}" destId="{5FC0640A-04D7-4F90-B456-6F77A08FF7EF}" srcOrd="2" destOrd="0" presId="urn:microsoft.com/office/officeart/2018/2/layout/IconVerticalSolidList"/>
    <dgm:cxn modelId="{488D1544-2793-4032-9D3F-FEB6EEFDB0EA}" type="presParOf" srcId="{3C37FF84-3828-4D99-B3A1-770CA2338C39}" destId="{276F8730-81F2-4878-B678-C7CA4EDB3B1F}" srcOrd="3" destOrd="0" presId="urn:microsoft.com/office/officeart/2018/2/layout/IconVerticalSolidList"/>
    <dgm:cxn modelId="{9DCB1A80-80A3-4B38-B4DD-C1AD164E8E59}" type="presParOf" srcId="{0EE420CC-481E-43BA-8F11-E96CB4198F55}" destId="{2943AD35-662E-41F8-8301-A31047FE24BB}" srcOrd="3" destOrd="0" presId="urn:microsoft.com/office/officeart/2018/2/layout/IconVerticalSolidList"/>
    <dgm:cxn modelId="{E9680388-33CB-479A-B144-4EC55E1AEF60}" type="presParOf" srcId="{0EE420CC-481E-43BA-8F11-E96CB4198F55}" destId="{FA2D6C8C-7FC1-4B40-8C4D-2C35B4A5C8D5}" srcOrd="4" destOrd="0" presId="urn:microsoft.com/office/officeart/2018/2/layout/IconVerticalSolidList"/>
    <dgm:cxn modelId="{28F69086-880E-4BB2-A65E-DE5E5DC7A1EE}" type="presParOf" srcId="{FA2D6C8C-7FC1-4B40-8C4D-2C35B4A5C8D5}" destId="{1098F196-B66A-48E4-912B-9E842D09BCCB}" srcOrd="0" destOrd="0" presId="urn:microsoft.com/office/officeart/2018/2/layout/IconVerticalSolidList"/>
    <dgm:cxn modelId="{F0BE938E-322E-4AD2-A72E-38A76B33A884}" type="presParOf" srcId="{FA2D6C8C-7FC1-4B40-8C4D-2C35B4A5C8D5}" destId="{72275495-222A-48B4-BEA3-23037BD42FCE}" srcOrd="1" destOrd="0" presId="urn:microsoft.com/office/officeart/2018/2/layout/IconVerticalSolidList"/>
    <dgm:cxn modelId="{B562623F-1F1F-444A-AA42-4A0003CE911F}" type="presParOf" srcId="{FA2D6C8C-7FC1-4B40-8C4D-2C35B4A5C8D5}" destId="{94862583-CE44-45E1-A533-C3EFD2DB55E0}" srcOrd="2" destOrd="0" presId="urn:microsoft.com/office/officeart/2018/2/layout/IconVerticalSolidList"/>
    <dgm:cxn modelId="{60F3D8ED-6C25-402F-B66A-C32D44002A14}" type="presParOf" srcId="{FA2D6C8C-7FC1-4B40-8C4D-2C35B4A5C8D5}" destId="{62A2D664-5F7F-43CA-B862-6DDE7A7803D0}" srcOrd="3" destOrd="0" presId="urn:microsoft.com/office/officeart/2018/2/layout/IconVerticalSolidList"/>
    <dgm:cxn modelId="{181F2D88-47D4-44AF-8FA3-325A3A2CB4BD}" type="presParOf" srcId="{0EE420CC-481E-43BA-8F11-E96CB4198F55}" destId="{8ADD73F7-051D-4F79-AD3D-30D843BF4E1A}" srcOrd="5" destOrd="0" presId="urn:microsoft.com/office/officeart/2018/2/layout/IconVerticalSolidList"/>
    <dgm:cxn modelId="{4F3BEE3D-2274-46B5-9EE8-AF99C9A5CFEF}" type="presParOf" srcId="{0EE420CC-481E-43BA-8F11-E96CB4198F55}" destId="{181341A4-F245-49EA-91D9-BCFE24F150D0}" srcOrd="6" destOrd="0" presId="urn:microsoft.com/office/officeart/2018/2/layout/IconVerticalSolidList"/>
    <dgm:cxn modelId="{E1133230-1A5D-49C2-A409-6AE78EF7C1C1}" type="presParOf" srcId="{181341A4-F245-49EA-91D9-BCFE24F150D0}" destId="{7E3E8814-E58E-4559-88AB-5036498077C1}" srcOrd="0" destOrd="0" presId="urn:microsoft.com/office/officeart/2018/2/layout/IconVerticalSolidList"/>
    <dgm:cxn modelId="{3BC004BE-A01A-4941-92B7-006493A0B06C}" type="presParOf" srcId="{181341A4-F245-49EA-91D9-BCFE24F150D0}" destId="{806AF129-F60E-44AE-BC22-9F265BB5CEAA}" srcOrd="1" destOrd="0" presId="urn:microsoft.com/office/officeart/2018/2/layout/IconVerticalSolidList"/>
    <dgm:cxn modelId="{68D094E3-2873-4BCA-822C-EFFDD28FE102}" type="presParOf" srcId="{181341A4-F245-49EA-91D9-BCFE24F150D0}" destId="{A4063E08-18E0-4386-B20C-DB79CD11E86F}" srcOrd="2" destOrd="0" presId="urn:microsoft.com/office/officeart/2018/2/layout/IconVerticalSolidList"/>
    <dgm:cxn modelId="{B0A85155-B833-44DF-B1ED-7CD1D9EFC74D}" type="presParOf" srcId="{181341A4-F245-49EA-91D9-BCFE24F150D0}" destId="{34371340-76D7-4507-9E74-21FB1F09CBC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3E513D-C275-47BA-AC83-1665D2D8F7A0}" type="doc">
      <dgm:prSet loTypeId="urn:microsoft.com/office/officeart/2005/8/layout/matrix3" loCatId="matrix" qsTypeId="urn:microsoft.com/office/officeart/2005/8/quickstyle/simple1" qsCatId="simple" csTypeId="urn:microsoft.com/office/officeart/2005/8/colors/colorful2" csCatId="colorful"/>
      <dgm:spPr/>
      <dgm:t>
        <a:bodyPr/>
        <a:lstStyle/>
        <a:p>
          <a:endParaRPr lang="en-US"/>
        </a:p>
      </dgm:t>
    </dgm:pt>
    <dgm:pt modelId="{88EE2AFA-9458-4F6A-AD6E-8E34D1EAAB43}">
      <dgm:prSet/>
      <dgm:spPr/>
      <dgm:t>
        <a:bodyPr/>
        <a:lstStyle/>
        <a:p>
          <a:r>
            <a:rPr lang="en-GB"/>
            <a:t>Adults play a crucial role in enabling young people to gain access to support. </a:t>
          </a:r>
          <a:endParaRPr lang="en-US"/>
        </a:p>
      </dgm:t>
    </dgm:pt>
    <dgm:pt modelId="{DDC1CB00-BD2D-476A-80A8-1B0F09374212}" type="parTrans" cxnId="{AEC2B7BE-E46C-4DFB-BF00-E2115328BDC5}">
      <dgm:prSet/>
      <dgm:spPr/>
      <dgm:t>
        <a:bodyPr/>
        <a:lstStyle/>
        <a:p>
          <a:endParaRPr lang="en-US"/>
        </a:p>
      </dgm:t>
    </dgm:pt>
    <dgm:pt modelId="{546CA64D-59C0-406E-A408-0B86C305C57B}" type="sibTrans" cxnId="{AEC2B7BE-E46C-4DFB-BF00-E2115328BDC5}">
      <dgm:prSet/>
      <dgm:spPr/>
      <dgm:t>
        <a:bodyPr/>
        <a:lstStyle/>
        <a:p>
          <a:endParaRPr lang="en-US"/>
        </a:p>
      </dgm:t>
    </dgm:pt>
    <dgm:pt modelId="{C4EA264B-5BA2-4DAC-964B-103B90037B45}">
      <dgm:prSet/>
      <dgm:spPr/>
      <dgm:t>
        <a:bodyPr/>
        <a:lstStyle/>
        <a:p>
          <a:r>
            <a:rPr lang="en-GB"/>
            <a:t>Adults also create and dictate most of the environments young people find themselves in (home, school, healthcare settings). </a:t>
          </a:r>
          <a:endParaRPr lang="en-US"/>
        </a:p>
      </dgm:t>
    </dgm:pt>
    <dgm:pt modelId="{008D832C-FBDC-49B6-B5E7-6FCA426E210B}" type="parTrans" cxnId="{BEBD5D29-414D-44D0-A314-B96B61A41449}">
      <dgm:prSet/>
      <dgm:spPr/>
      <dgm:t>
        <a:bodyPr/>
        <a:lstStyle/>
        <a:p>
          <a:endParaRPr lang="en-US"/>
        </a:p>
      </dgm:t>
    </dgm:pt>
    <dgm:pt modelId="{A58B2F84-EB06-478F-B73B-DC0E1511AA38}" type="sibTrans" cxnId="{BEBD5D29-414D-44D0-A314-B96B61A41449}">
      <dgm:prSet/>
      <dgm:spPr/>
      <dgm:t>
        <a:bodyPr/>
        <a:lstStyle/>
        <a:p>
          <a:endParaRPr lang="en-US"/>
        </a:p>
      </dgm:t>
    </dgm:pt>
    <dgm:pt modelId="{3FE02D18-1452-4B6F-998E-5138316C08BD}">
      <dgm:prSet/>
      <dgm:spPr/>
      <dgm:t>
        <a:bodyPr/>
        <a:lstStyle/>
        <a:p>
          <a:r>
            <a:rPr lang="en-GB"/>
            <a:t>Stigmatisation from adults is unavoidable and misuses the inherent power adults have over young people. </a:t>
          </a:r>
          <a:endParaRPr lang="en-US"/>
        </a:p>
      </dgm:t>
    </dgm:pt>
    <dgm:pt modelId="{D2118E4B-EC94-44F6-9F97-37F832D41D50}" type="parTrans" cxnId="{D63136EB-32F3-43EF-8481-D529379C480C}">
      <dgm:prSet/>
      <dgm:spPr/>
      <dgm:t>
        <a:bodyPr/>
        <a:lstStyle/>
        <a:p>
          <a:endParaRPr lang="en-US"/>
        </a:p>
      </dgm:t>
    </dgm:pt>
    <dgm:pt modelId="{AB8427CA-5372-4B00-8637-B6FF87162195}" type="sibTrans" cxnId="{D63136EB-32F3-43EF-8481-D529379C480C}">
      <dgm:prSet/>
      <dgm:spPr/>
      <dgm:t>
        <a:bodyPr/>
        <a:lstStyle/>
        <a:p>
          <a:endParaRPr lang="en-US"/>
        </a:p>
      </dgm:t>
    </dgm:pt>
    <dgm:pt modelId="{BC1A0145-2FB7-4A63-8742-1AC13FA28BA7}">
      <dgm:prSet/>
      <dgm:spPr/>
      <dgm:t>
        <a:bodyPr/>
        <a:lstStyle/>
        <a:p>
          <a:r>
            <a:rPr lang="en-GB"/>
            <a:t>Currently, no known interventions that address stigmatisation of youth by adults in positions of authority (caregivers, teachers, medical staff). </a:t>
          </a:r>
          <a:endParaRPr lang="en-US"/>
        </a:p>
      </dgm:t>
    </dgm:pt>
    <dgm:pt modelId="{A0665E10-07FC-4811-8BBB-CA9768BD2C93}" type="parTrans" cxnId="{901CCF63-8C46-41CC-9BB3-2A4EDF522A8E}">
      <dgm:prSet/>
      <dgm:spPr/>
      <dgm:t>
        <a:bodyPr/>
        <a:lstStyle/>
        <a:p>
          <a:endParaRPr lang="en-US"/>
        </a:p>
      </dgm:t>
    </dgm:pt>
    <dgm:pt modelId="{634CFF11-CFAF-4E7F-8A90-58F9925D2463}" type="sibTrans" cxnId="{901CCF63-8C46-41CC-9BB3-2A4EDF522A8E}">
      <dgm:prSet/>
      <dgm:spPr/>
      <dgm:t>
        <a:bodyPr/>
        <a:lstStyle/>
        <a:p>
          <a:endParaRPr lang="en-US"/>
        </a:p>
      </dgm:t>
    </dgm:pt>
    <dgm:pt modelId="{5D8241F3-20EA-4C95-B51D-DA5A3804D1F7}" type="pres">
      <dgm:prSet presAssocID="{C03E513D-C275-47BA-AC83-1665D2D8F7A0}" presName="matrix" presStyleCnt="0">
        <dgm:presLayoutVars>
          <dgm:chMax val="1"/>
          <dgm:dir/>
          <dgm:resizeHandles val="exact"/>
        </dgm:presLayoutVars>
      </dgm:prSet>
      <dgm:spPr/>
    </dgm:pt>
    <dgm:pt modelId="{749D7DD5-5F21-4C7C-94E9-2429024A55CD}" type="pres">
      <dgm:prSet presAssocID="{C03E513D-C275-47BA-AC83-1665D2D8F7A0}" presName="diamond" presStyleLbl="bgShp" presStyleIdx="0" presStyleCnt="1"/>
      <dgm:spPr/>
    </dgm:pt>
    <dgm:pt modelId="{32BA3899-E5CB-4ECC-BB92-0C549B4C2F0E}" type="pres">
      <dgm:prSet presAssocID="{C03E513D-C275-47BA-AC83-1665D2D8F7A0}" presName="quad1" presStyleLbl="node1" presStyleIdx="0" presStyleCnt="4">
        <dgm:presLayoutVars>
          <dgm:chMax val="0"/>
          <dgm:chPref val="0"/>
          <dgm:bulletEnabled val="1"/>
        </dgm:presLayoutVars>
      </dgm:prSet>
      <dgm:spPr/>
    </dgm:pt>
    <dgm:pt modelId="{AAFF6D3C-E371-44E3-A557-EC5B0267BE7B}" type="pres">
      <dgm:prSet presAssocID="{C03E513D-C275-47BA-AC83-1665D2D8F7A0}" presName="quad2" presStyleLbl="node1" presStyleIdx="1" presStyleCnt="4">
        <dgm:presLayoutVars>
          <dgm:chMax val="0"/>
          <dgm:chPref val="0"/>
          <dgm:bulletEnabled val="1"/>
        </dgm:presLayoutVars>
      </dgm:prSet>
      <dgm:spPr/>
    </dgm:pt>
    <dgm:pt modelId="{C31AD56A-D274-4994-A620-834FC12AFBFA}" type="pres">
      <dgm:prSet presAssocID="{C03E513D-C275-47BA-AC83-1665D2D8F7A0}" presName="quad3" presStyleLbl="node1" presStyleIdx="2" presStyleCnt="4">
        <dgm:presLayoutVars>
          <dgm:chMax val="0"/>
          <dgm:chPref val="0"/>
          <dgm:bulletEnabled val="1"/>
        </dgm:presLayoutVars>
      </dgm:prSet>
      <dgm:spPr/>
    </dgm:pt>
    <dgm:pt modelId="{A23A263A-9B42-42E6-9C53-5C13C27BB8B1}" type="pres">
      <dgm:prSet presAssocID="{C03E513D-C275-47BA-AC83-1665D2D8F7A0}" presName="quad4" presStyleLbl="node1" presStyleIdx="3" presStyleCnt="4">
        <dgm:presLayoutVars>
          <dgm:chMax val="0"/>
          <dgm:chPref val="0"/>
          <dgm:bulletEnabled val="1"/>
        </dgm:presLayoutVars>
      </dgm:prSet>
      <dgm:spPr/>
    </dgm:pt>
  </dgm:ptLst>
  <dgm:cxnLst>
    <dgm:cxn modelId="{3252CC09-4D4A-4161-A755-DE13FDF9500B}" type="presOf" srcId="{3FE02D18-1452-4B6F-998E-5138316C08BD}" destId="{C31AD56A-D274-4994-A620-834FC12AFBFA}" srcOrd="0" destOrd="0" presId="urn:microsoft.com/office/officeart/2005/8/layout/matrix3"/>
    <dgm:cxn modelId="{BEBD5D29-414D-44D0-A314-B96B61A41449}" srcId="{C03E513D-C275-47BA-AC83-1665D2D8F7A0}" destId="{C4EA264B-5BA2-4DAC-964B-103B90037B45}" srcOrd="1" destOrd="0" parTransId="{008D832C-FBDC-49B6-B5E7-6FCA426E210B}" sibTransId="{A58B2F84-EB06-478F-B73B-DC0E1511AA38}"/>
    <dgm:cxn modelId="{901CCF63-8C46-41CC-9BB3-2A4EDF522A8E}" srcId="{C03E513D-C275-47BA-AC83-1665D2D8F7A0}" destId="{BC1A0145-2FB7-4A63-8742-1AC13FA28BA7}" srcOrd="3" destOrd="0" parTransId="{A0665E10-07FC-4811-8BBB-CA9768BD2C93}" sibTransId="{634CFF11-CFAF-4E7F-8A90-58F9925D2463}"/>
    <dgm:cxn modelId="{FD9AF86A-CB01-42CC-AA5C-3168E5CB0807}" type="presOf" srcId="{88EE2AFA-9458-4F6A-AD6E-8E34D1EAAB43}" destId="{32BA3899-E5CB-4ECC-BB92-0C549B4C2F0E}" srcOrd="0" destOrd="0" presId="urn:microsoft.com/office/officeart/2005/8/layout/matrix3"/>
    <dgm:cxn modelId="{FF850452-C0EE-411E-BED3-379E73EDAFC1}" type="presOf" srcId="{C4EA264B-5BA2-4DAC-964B-103B90037B45}" destId="{AAFF6D3C-E371-44E3-A557-EC5B0267BE7B}" srcOrd="0" destOrd="0" presId="urn:microsoft.com/office/officeart/2005/8/layout/matrix3"/>
    <dgm:cxn modelId="{3726CC82-49D7-4F2D-BE1A-7788BC3C0460}" type="presOf" srcId="{BC1A0145-2FB7-4A63-8742-1AC13FA28BA7}" destId="{A23A263A-9B42-42E6-9C53-5C13C27BB8B1}" srcOrd="0" destOrd="0" presId="urn:microsoft.com/office/officeart/2005/8/layout/matrix3"/>
    <dgm:cxn modelId="{15F8CDAC-0CCC-4F9E-BC8D-2F8D5D125C39}" type="presOf" srcId="{C03E513D-C275-47BA-AC83-1665D2D8F7A0}" destId="{5D8241F3-20EA-4C95-B51D-DA5A3804D1F7}" srcOrd="0" destOrd="0" presId="urn:microsoft.com/office/officeart/2005/8/layout/matrix3"/>
    <dgm:cxn modelId="{AEC2B7BE-E46C-4DFB-BF00-E2115328BDC5}" srcId="{C03E513D-C275-47BA-AC83-1665D2D8F7A0}" destId="{88EE2AFA-9458-4F6A-AD6E-8E34D1EAAB43}" srcOrd="0" destOrd="0" parTransId="{DDC1CB00-BD2D-476A-80A8-1B0F09374212}" sibTransId="{546CA64D-59C0-406E-A408-0B86C305C57B}"/>
    <dgm:cxn modelId="{D63136EB-32F3-43EF-8481-D529379C480C}" srcId="{C03E513D-C275-47BA-AC83-1665D2D8F7A0}" destId="{3FE02D18-1452-4B6F-998E-5138316C08BD}" srcOrd="2" destOrd="0" parTransId="{D2118E4B-EC94-44F6-9F97-37F832D41D50}" sibTransId="{AB8427CA-5372-4B00-8637-B6FF87162195}"/>
    <dgm:cxn modelId="{33A57CE4-46F9-41DB-8C15-C6AEB7E932FA}" type="presParOf" srcId="{5D8241F3-20EA-4C95-B51D-DA5A3804D1F7}" destId="{749D7DD5-5F21-4C7C-94E9-2429024A55CD}" srcOrd="0" destOrd="0" presId="urn:microsoft.com/office/officeart/2005/8/layout/matrix3"/>
    <dgm:cxn modelId="{C46CF192-E6D3-417B-B12D-C59A8C7E708F}" type="presParOf" srcId="{5D8241F3-20EA-4C95-B51D-DA5A3804D1F7}" destId="{32BA3899-E5CB-4ECC-BB92-0C549B4C2F0E}" srcOrd="1" destOrd="0" presId="urn:microsoft.com/office/officeart/2005/8/layout/matrix3"/>
    <dgm:cxn modelId="{7A2C6C60-DEE8-4022-854B-91C37E605557}" type="presParOf" srcId="{5D8241F3-20EA-4C95-B51D-DA5A3804D1F7}" destId="{AAFF6D3C-E371-44E3-A557-EC5B0267BE7B}" srcOrd="2" destOrd="0" presId="urn:microsoft.com/office/officeart/2005/8/layout/matrix3"/>
    <dgm:cxn modelId="{55C59CF9-9F85-4D10-818B-504D4D3AEA6B}" type="presParOf" srcId="{5D8241F3-20EA-4C95-B51D-DA5A3804D1F7}" destId="{C31AD56A-D274-4994-A620-834FC12AFBFA}" srcOrd="3" destOrd="0" presId="urn:microsoft.com/office/officeart/2005/8/layout/matrix3"/>
    <dgm:cxn modelId="{23DDBF8D-6A41-4A2F-A1A1-90669F28ABB9}" type="presParOf" srcId="{5D8241F3-20EA-4C95-B51D-DA5A3804D1F7}" destId="{A23A263A-9B42-42E6-9C53-5C13C27BB8B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2597C-B201-4B13-A882-62CE3ACEB732}">
      <dsp:nvSpPr>
        <dsp:cNvPr id="0" name=""/>
        <dsp:cNvSpPr/>
      </dsp:nvSpPr>
      <dsp:spPr>
        <a:xfrm>
          <a:off x="0" y="368292"/>
          <a:ext cx="8017161" cy="1034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ea typeface="+mn-ea"/>
              <a:cs typeface="+mn-cs"/>
            </a:rPr>
            <a:t>My presentation and provocation today specifically challenges the power held by adults. </a:t>
          </a:r>
          <a:endParaRPr lang="en-US" sz="2600" kern="1200">
            <a:ea typeface="+mn-ea"/>
            <a:cs typeface="+mn-cs"/>
          </a:endParaRPr>
        </a:p>
      </dsp:txBody>
      <dsp:txXfrm>
        <a:off x="50489" y="418781"/>
        <a:ext cx="7916183" cy="933302"/>
      </dsp:txXfrm>
    </dsp:sp>
    <dsp:sp modelId="{7C9F8254-8B43-4124-94AA-F47C30CCD139}">
      <dsp:nvSpPr>
        <dsp:cNvPr id="0" name=""/>
        <dsp:cNvSpPr/>
      </dsp:nvSpPr>
      <dsp:spPr>
        <a:xfrm>
          <a:off x="0" y="1477452"/>
          <a:ext cx="8017161" cy="1034280"/>
        </a:xfrm>
        <a:prstGeom prst="roundRect">
          <a:avLst/>
        </a:prstGeom>
        <a:solidFill>
          <a:schemeClr val="accent2">
            <a:hueOff val="-313579"/>
            <a:satOff val="0"/>
            <a:lumOff val="-4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solidFill>
                <a:srgbClr val="FFFFFF"/>
              </a:solidFill>
              <a:ea typeface="+mn-ea"/>
              <a:cs typeface="+mn-cs"/>
            </a:rPr>
            <a:t>This does not invalidate or discredit adult experiences of stigma. </a:t>
          </a:r>
          <a:endParaRPr lang="en-US" sz="2600" kern="1200">
            <a:solidFill>
              <a:srgbClr val="FFFFFF"/>
            </a:solidFill>
            <a:ea typeface="+mn-ea"/>
            <a:cs typeface="+mn-cs"/>
          </a:endParaRPr>
        </a:p>
      </dsp:txBody>
      <dsp:txXfrm>
        <a:off x="50489" y="1527941"/>
        <a:ext cx="7916183" cy="933302"/>
      </dsp:txXfrm>
    </dsp:sp>
    <dsp:sp modelId="{8E3B4BC4-F21A-4DD9-8440-C6FD316B2CF2}">
      <dsp:nvSpPr>
        <dsp:cNvPr id="0" name=""/>
        <dsp:cNvSpPr/>
      </dsp:nvSpPr>
      <dsp:spPr>
        <a:xfrm>
          <a:off x="0" y="2586612"/>
          <a:ext cx="8017161" cy="1034280"/>
        </a:xfrm>
        <a:prstGeom prst="roundRect">
          <a:avLst/>
        </a:prstGeom>
        <a:solidFill>
          <a:schemeClr val="accent2">
            <a:hueOff val="-627159"/>
            <a:satOff val="0"/>
            <a:lumOff val="-8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solidFill>
                <a:srgbClr val="FFFFFF"/>
              </a:solidFill>
              <a:ea typeface="+mn-ea"/>
              <a:cs typeface="+mn-cs"/>
            </a:rPr>
            <a:t>Shifting the dial towards youth empowerment, as they are often under-represented in research &amp; intervention. </a:t>
          </a:r>
          <a:endParaRPr lang="en-US" sz="2600" kern="1200">
            <a:solidFill>
              <a:srgbClr val="FFFFFF"/>
            </a:solidFill>
            <a:ea typeface="+mn-ea"/>
            <a:cs typeface="+mn-cs"/>
          </a:endParaRPr>
        </a:p>
      </dsp:txBody>
      <dsp:txXfrm>
        <a:off x="50489" y="2637101"/>
        <a:ext cx="7916183" cy="933302"/>
      </dsp:txXfrm>
    </dsp:sp>
    <dsp:sp modelId="{E28FD522-04F2-460D-9A13-1F5AD3E046F4}">
      <dsp:nvSpPr>
        <dsp:cNvPr id="0" name=""/>
        <dsp:cNvSpPr/>
      </dsp:nvSpPr>
      <dsp:spPr>
        <a:xfrm>
          <a:off x="0" y="3695772"/>
          <a:ext cx="8017161" cy="1034280"/>
        </a:xfrm>
        <a:prstGeom prst="roundRect">
          <a:avLst/>
        </a:prstGeom>
        <a:solidFill>
          <a:schemeClr val="accent2">
            <a:hueOff val="-940738"/>
            <a:satOff val="0"/>
            <a:lumOff val="-1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solidFill>
                <a:srgbClr val="FFFFFF"/>
              </a:solidFill>
              <a:ea typeface="+mn-ea"/>
              <a:cs typeface="+mn-cs"/>
            </a:rPr>
            <a:t>Aim to prompt reflection and questions, not challenges. </a:t>
          </a:r>
          <a:endParaRPr lang="en-US" sz="2600" kern="1200">
            <a:solidFill>
              <a:srgbClr val="FFFFFF"/>
            </a:solidFill>
            <a:ea typeface="+mn-ea"/>
            <a:cs typeface="+mn-cs"/>
          </a:endParaRPr>
        </a:p>
      </dsp:txBody>
      <dsp:txXfrm>
        <a:off x="50489" y="3746261"/>
        <a:ext cx="7916183" cy="9333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5FB91-5F7D-44E3-9D5C-B5730B014834}">
      <dsp:nvSpPr>
        <dsp:cNvPr id="0" name=""/>
        <dsp:cNvSpPr/>
      </dsp:nvSpPr>
      <dsp:spPr>
        <a:xfrm>
          <a:off x="0" y="2121"/>
          <a:ext cx="7216416" cy="10751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A5BC5A-411C-4A85-8A47-BE8FA240B575}">
      <dsp:nvSpPr>
        <dsp:cNvPr id="0" name=""/>
        <dsp:cNvSpPr/>
      </dsp:nvSpPr>
      <dsp:spPr>
        <a:xfrm>
          <a:off x="325236" y="244032"/>
          <a:ext cx="591338" cy="5913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A35229-3BDE-4184-9C0F-279E266A1945}">
      <dsp:nvSpPr>
        <dsp:cNvPr id="0" name=""/>
        <dsp:cNvSpPr/>
      </dsp:nvSpPr>
      <dsp:spPr>
        <a:xfrm>
          <a:off x="1241811" y="2121"/>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90000"/>
            </a:lnSpc>
            <a:spcBef>
              <a:spcPct val="0"/>
            </a:spcBef>
            <a:spcAft>
              <a:spcPct val="35000"/>
            </a:spcAft>
            <a:buNone/>
          </a:pPr>
          <a:r>
            <a:rPr lang="en-GB" sz="2200" kern="1200"/>
            <a:t>Mental Health Stigma field is adult-centric (Deluca 2020, Woodgate et al., 2020). </a:t>
          </a:r>
          <a:endParaRPr lang="en-US" sz="2200" kern="1200"/>
        </a:p>
      </dsp:txBody>
      <dsp:txXfrm>
        <a:off x="1241811" y="2121"/>
        <a:ext cx="5974604" cy="1075161"/>
      </dsp:txXfrm>
    </dsp:sp>
    <dsp:sp modelId="{F576ACE8-4672-40DF-86FE-1808BFFBB6C1}">
      <dsp:nvSpPr>
        <dsp:cNvPr id="0" name=""/>
        <dsp:cNvSpPr/>
      </dsp:nvSpPr>
      <dsp:spPr>
        <a:xfrm>
          <a:off x="0" y="1346073"/>
          <a:ext cx="7216416" cy="10751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94D6A2-92EC-427D-A900-13C3A802F004}">
      <dsp:nvSpPr>
        <dsp:cNvPr id="0" name=""/>
        <dsp:cNvSpPr/>
      </dsp:nvSpPr>
      <dsp:spPr>
        <a:xfrm>
          <a:off x="325236" y="1587984"/>
          <a:ext cx="591338" cy="5913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76F8730-81F2-4878-B678-C7CA4EDB3B1F}">
      <dsp:nvSpPr>
        <dsp:cNvPr id="0" name=""/>
        <dsp:cNvSpPr/>
      </dsp:nvSpPr>
      <dsp:spPr>
        <a:xfrm>
          <a:off x="1241811" y="1346073"/>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rtl="0">
            <a:lnSpc>
              <a:spcPct val="90000"/>
            </a:lnSpc>
            <a:spcBef>
              <a:spcPct val="0"/>
            </a:spcBef>
            <a:spcAft>
              <a:spcPct val="35000"/>
            </a:spcAft>
            <a:buNone/>
          </a:pPr>
          <a:r>
            <a:rPr lang="en-GB" sz="2200" kern="1200"/>
            <a:t>While similarities exist, youth experience stigma differently (</a:t>
          </a:r>
          <a:r>
            <a:rPr lang="en-GB" sz="2200" kern="1200">
              <a:latin typeface="Grandview Display"/>
            </a:rPr>
            <a:t>Ferrie</a:t>
          </a:r>
          <a:r>
            <a:rPr lang="en-GB" sz="2200" kern="1200"/>
            <a:t> </a:t>
          </a:r>
          <a:r>
            <a:rPr lang="en-GB" sz="2200" kern="1200">
              <a:latin typeface="Grandview Display"/>
            </a:rPr>
            <a:t>et al., 2020 </a:t>
          </a:r>
          <a:r>
            <a:rPr lang="en-GB" sz="2200" kern="1200" err="1"/>
            <a:t>Kranke</a:t>
          </a:r>
          <a:r>
            <a:rPr lang="en-GB" sz="2200" kern="1200"/>
            <a:t> et al., 2010)</a:t>
          </a:r>
          <a:endParaRPr lang="en-US" sz="2200" kern="1200"/>
        </a:p>
      </dsp:txBody>
      <dsp:txXfrm>
        <a:off x="1241811" y="1346073"/>
        <a:ext cx="5974604" cy="1075161"/>
      </dsp:txXfrm>
    </dsp:sp>
    <dsp:sp modelId="{1098F196-B66A-48E4-912B-9E842D09BCCB}">
      <dsp:nvSpPr>
        <dsp:cNvPr id="0" name=""/>
        <dsp:cNvSpPr/>
      </dsp:nvSpPr>
      <dsp:spPr>
        <a:xfrm>
          <a:off x="0" y="2690025"/>
          <a:ext cx="7216416" cy="10751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275495-222A-48B4-BEA3-23037BD42FCE}">
      <dsp:nvSpPr>
        <dsp:cNvPr id="0" name=""/>
        <dsp:cNvSpPr/>
      </dsp:nvSpPr>
      <dsp:spPr>
        <a:xfrm>
          <a:off x="325236" y="2931936"/>
          <a:ext cx="591338" cy="5913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A2D664-5F7F-43CA-B862-6DDE7A7803D0}">
      <dsp:nvSpPr>
        <dsp:cNvPr id="0" name=""/>
        <dsp:cNvSpPr/>
      </dsp:nvSpPr>
      <dsp:spPr>
        <a:xfrm>
          <a:off x="1241811" y="2690025"/>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90000"/>
            </a:lnSpc>
            <a:spcBef>
              <a:spcPct val="0"/>
            </a:spcBef>
            <a:spcAft>
              <a:spcPct val="35000"/>
            </a:spcAft>
            <a:buNone/>
          </a:pPr>
          <a:r>
            <a:rPr lang="en-GB" sz="2200" kern="1200"/>
            <a:t>Youth contexts are unique (Hinshaw, 2005; Moses, 2009). </a:t>
          </a:r>
          <a:endParaRPr lang="en-US" sz="2200" kern="1200"/>
        </a:p>
      </dsp:txBody>
      <dsp:txXfrm>
        <a:off x="1241811" y="2690025"/>
        <a:ext cx="5974604" cy="1075161"/>
      </dsp:txXfrm>
    </dsp:sp>
    <dsp:sp modelId="{7E3E8814-E58E-4559-88AB-5036498077C1}">
      <dsp:nvSpPr>
        <dsp:cNvPr id="0" name=""/>
        <dsp:cNvSpPr/>
      </dsp:nvSpPr>
      <dsp:spPr>
        <a:xfrm>
          <a:off x="0" y="4033977"/>
          <a:ext cx="7216416" cy="10751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6AF129-F60E-44AE-BC22-9F265BB5CEAA}">
      <dsp:nvSpPr>
        <dsp:cNvPr id="0" name=""/>
        <dsp:cNvSpPr/>
      </dsp:nvSpPr>
      <dsp:spPr>
        <a:xfrm>
          <a:off x="325236" y="4275888"/>
          <a:ext cx="591338" cy="5913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371340-76D7-4507-9E74-21FB1F09CBC1}">
      <dsp:nvSpPr>
        <dsp:cNvPr id="0" name=""/>
        <dsp:cNvSpPr/>
      </dsp:nvSpPr>
      <dsp:spPr>
        <a:xfrm>
          <a:off x="1241811" y="4033977"/>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90000"/>
            </a:lnSpc>
            <a:spcBef>
              <a:spcPct val="0"/>
            </a:spcBef>
            <a:spcAft>
              <a:spcPct val="35000"/>
            </a:spcAft>
            <a:buNone/>
          </a:pPr>
          <a:r>
            <a:rPr lang="en-GB" sz="2200" kern="1200"/>
            <a:t>Adultism often shadows youth experiences across health settings (LeFrançois et al., 2013)</a:t>
          </a:r>
          <a:endParaRPr lang="en-US" sz="2200" kern="1200"/>
        </a:p>
      </dsp:txBody>
      <dsp:txXfrm>
        <a:off x="1241811" y="4033977"/>
        <a:ext cx="5974604" cy="10751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9D7DD5-5F21-4C7C-94E9-2429024A55CD}">
      <dsp:nvSpPr>
        <dsp:cNvPr id="0" name=""/>
        <dsp:cNvSpPr/>
      </dsp:nvSpPr>
      <dsp:spPr>
        <a:xfrm>
          <a:off x="1770993" y="0"/>
          <a:ext cx="6282419" cy="6282419"/>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BA3899-E5CB-4ECC-BB92-0C549B4C2F0E}">
      <dsp:nvSpPr>
        <dsp:cNvPr id="0" name=""/>
        <dsp:cNvSpPr/>
      </dsp:nvSpPr>
      <dsp:spPr>
        <a:xfrm>
          <a:off x="2367823" y="596829"/>
          <a:ext cx="2450143" cy="245014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Adults play a crucial role in enabling young people to gain access to support. </a:t>
          </a:r>
          <a:endParaRPr lang="en-US" sz="1800" kern="1200"/>
        </a:p>
      </dsp:txBody>
      <dsp:txXfrm>
        <a:off x="2487429" y="716435"/>
        <a:ext cx="2210931" cy="2210931"/>
      </dsp:txXfrm>
    </dsp:sp>
    <dsp:sp modelId="{AAFF6D3C-E371-44E3-A557-EC5B0267BE7B}">
      <dsp:nvSpPr>
        <dsp:cNvPr id="0" name=""/>
        <dsp:cNvSpPr/>
      </dsp:nvSpPr>
      <dsp:spPr>
        <a:xfrm>
          <a:off x="5006439" y="596829"/>
          <a:ext cx="2450143" cy="2450143"/>
        </a:xfrm>
        <a:prstGeom prst="roundRect">
          <a:avLst/>
        </a:prstGeom>
        <a:solidFill>
          <a:schemeClr val="accent2">
            <a:hueOff val="-313579"/>
            <a:satOff val="0"/>
            <a:lumOff val="-4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Adults also create and dictate most of the environments young people find themselves in (home, school, healthcare settings). </a:t>
          </a:r>
          <a:endParaRPr lang="en-US" sz="1800" kern="1200"/>
        </a:p>
      </dsp:txBody>
      <dsp:txXfrm>
        <a:off x="5126045" y="716435"/>
        <a:ext cx="2210931" cy="2210931"/>
      </dsp:txXfrm>
    </dsp:sp>
    <dsp:sp modelId="{C31AD56A-D274-4994-A620-834FC12AFBFA}">
      <dsp:nvSpPr>
        <dsp:cNvPr id="0" name=""/>
        <dsp:cNvSpPr/>
      </dsp:nvSpPr>
      <dsp:spPr>
        <a:xfrm>
          <a:off x="2367823" y="3235445"/>
          <a:ext cx="2450143" cy="2450143"/>
        </a:xfrm>
        <a:prstGeom prst="roundRect">
          <a:avLst/>
        </a:prstGeom>
        <a:solidFill>
          <a:schemeClr val="accent2">
            <a:hueOff val="-627159"/>
            <a:satOff val="0"/>
            <a:lumOff val="-8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Stigmatisation from adults is unavoidable and misuses the inherent power adults have over young people. </a:t>
          </a:r>
          <a:endParaRPr lang="en-US" sz="1800" kern="1200"/>
        </a:p>
      </dsp:txBody>
      <dsp:txXfrm>
        <a:off x="2487429" y="3355051"/>
        <a:ext cx="2210931" cy="2210931"/>
      </dsp:txXfrm>
    </dsp:sp>
    <dsp:sp modelId="{A23A263A-9B42-42E6-9C53-5C13C27BB8B1}">
      <dsp:nvSpPr>
        <dsp:cNvPr id="0" name=""/>
        <dsp:cNvSpPr/>
      </dsp:nvSpPr>
      <dsp:spPr>
        <a:xfrm>
          <a:off x="5006439" y="3235445"/>
          <a:ext cx="2450143" cy="2450143"/>
        </a:xfrm>
        <a:prstGeom prst="roundRect">
          <a:avLst/>
        </a:prstGeom>
        <a:solidFill>
          <a:schemeClr val="accent2">
            <a:hueOff val="-940738"/>
            <a:satOff val="0"/>
            <a:lumOff val="-1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Currently, no known interventions that address stigmatisation of youth by adults in positions of authority (caregivers, teachers, medical staff). </a:t>
          </a:r>
          <a:endParaRPr lang="en-US" sz="1800" kern="1200"/>
        </a:p>
      </dsp:txBody>
      <dsp:txXfrm>
        <a:off x="5126045" y="3355051"/>
        <a:ext cx="2210931" cy="221093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B8F0AC-46E9-431B-B87D-AE0EDF5B9D7C}" type="datetimeFigureOut">
              <a:t>10/2/2025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9F6C9C-2516-42B8-9BB7-8B91D58C8219}" type="slidenum">
              <a:t>‹#›</a:t>
            </a:fld>
            <a:endParaRPr lang="en-US"/>
          </a:p>
        </p:txBody>
      </p:sp>
    </p:spTree>
    <p:extLst>
      <p:ext uri="{BB962C8B-B14F-4D97-AF65-F5344CB8AC3E}">
        <p14:creationId xmlns:p14="http://schemas.microsoft.com/office/powerpoint/2010/main" val="2974518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C77F2F55-2008-4B4B-9D43-0A362F778438}" type="slidenum">
              <a:t>60</a:t>
            </a:fld>
            <a:endParaRPr lang="en-GB"/>
          </a:p>
        </p:txBody>
      </p:sp>
    </p:spTree>
    <p:extLst>
      <p:ext uri="{BB962C8B-B14F-4D97-AF65-F5344CB8AC3E}">
        <p14:creationId xmlns:p14="http://schemas.microsoft.com/office/powerpoint/2010/main" val="841592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olidFill>
                <a:srgbClr val="000000"/>
              </a:solidFill>
              <a:ea typeface="Calibri"/>
              <a:cs typeface="Calibri"/>
            </a:endParaRPr>
          </a:p>
          <a:p>
            <a:endParaRPr lang="en-US">
              <a:solidFill>
                <a:srgbClr val="000000"/>
              </a:solidFill>
              <a:ea typeface="Calibri"/>
              <a:cs typeface="Calibri"/>
            </a:endParaRPr>
          </a:p>
          <a:p>
            <a:endParaRPr lang="en-US">
              <a:solidFill>
                <a:srgbClr val="000000"/>
              </a:solidFill>
              <a:ea typeface="Calibri"/>
              <a:cs typeface="Calibri"/>
            </a:endParaRPr>
          </a:p>
          <a:p>
            <a:endParaRPr lang="en-US">
              <a:solidFill>
                <a:srgbClr val="333333"/>
              </a:solidFill>
              <a:ea typeface="Calibri"/>
              <a:cs typeface="Calibri"/>
            </a:endParaRPr>
          </a:p>
        </p:txBody>
      </p:sp>
      <p:sp>
        <p:nvSpPr>
          <p:cNvPr id="4" name="Slide Number Placeholder 3"/>
          <p:cNvSpPr>
            <a:spLocks noGrp="1"/>
          </p:cNvSpPr>
          <p:nvPr>
            <p:ph type="sldNum" sz="quarter" idx="5"/>
          </p:nvPr>
        </p:nvSpPr>
        <p:spPr/>
        <p:txBody>
          <a:bodyPr/>
          <a:lstStyle/>
          <a:p>
            <a:fld id="{C77F2F55-2008-4B4B-9D43-0A362F778438}" type="slidenum">
              <a:rPr lang="en-GB"/>
              <a:t>65</a:t>
            </a:fld>
            <a:endParaRPr lang="en-GB"/>
          </a:p>
        </p:txBody>
      </p:sp>
    </p:spTree>
    <p:extLst>
      <p:ext uri="{BB962C8B-B14F-4D97-AF65-F5344CB8AC3E}">
        <p14:creationId xmlns:p14="http://schemas.microsoft.com/office/powerpoint/2010/main" val="2735374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526D3B3-0B74-44A4-AF46-BAFA192A6DF8}"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204714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26D3B3-0B74-44A4-AF46-BAFA192A6DF8}"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258762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26D3B3-0B74-44A4-AF46-BAFA192A6DF8}"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2535468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Page">
    <p:bg>
      <p:bgPr>
        <a:solidFill>
          <a:srgbClr val="CF0072"/>
        </a:solidFill>
        <a:effectLst/>
      </p:bgPr>
    </p:bg>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E22EBD8A-A521-5386-FD1B-004150A11420}"/>
              </a:ext>
            </a:extLst>
          </p:cNvPr>
          <p:cNvSpPr>
            <a:spLocks noGrp="1"/>
          </p:cNvSpPr>
          <p:nvPr>
            <p:ph type="pic" sz="quarter" idx="11"/>
          </p:nvPr>
        </p:nvSpPr>
        <p:spPr>
          <a:xfrm>
            <a:off x="5060318" y="0"/>
            <a:ext cx="7131681" cy="6858000"/>
          </a:xfrm>
          <a:custGeom>
            <a:avLst/>
            <a:gdLst>
              <a:gd name="connsiteX0" fmla="*/ 1849244 w 7131681"/>
              <a:gd name="connsiteY0" fmla="*/ 0 h 6858000"/>
              <a:gd name="connsiteX1" fmla="*/ 7131681 w 7131681"/>
              <a:gd name="connsiteY1" fmla="*/ 0 h 6858000"/>
              <a:gd name="connsiteX2" fmla="*/ 7131681 w 7131681"/>
              <a:gd name="connsiteY2" fmla="*/ 6858000 h 6858000"/>
              <a:gd name="connsiteX3" fmla="*/ 85651 w 7131681"/>
              <a:gd name="connsiteY3" fmla="*/ 6858000 h 6858000"/>
              <a:gd name="connsiteX4" fmla="*/ 76752 w 7131681"/>
              <a:gd name="connsiteY4" fmla="*/ 6797701 h 6858000"/>
              <a:gd name="connsiteX5" fmla="*/ 0 w 7131681"/>
              <a:gd name="connsiteY5" fmla="*/ 5570217 h 6858000"/>
              <a:gd name="connsiteX6" fmla="*/ 1730466 w 7131681"/>
              <a:gd name="connsiteY6" fmla="*/ 1507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1681" h="6858000">
                <a:moveTo>
                  <a:pt x="1849244" y="0"/>
                </a:moveTo>
                <a:lnTo>
                  <a:pt x="7131681" y="0"/>
                </a:lnTo>
                <a:lnTo>
                  <a:pt x="7131681" y="6858000"/>
                </a:lnTo>
                <a:lnTo>
                  <a:pt x="85651" y="6858000"/>
                </a:lnTo>
                <a:lnTo>
                  <a:pt x="76752" y="6797701"/>
                </a:lnTo>
                <a:cubicBezTo>
                  <a:pt x="26211" y="6397467"/>
                  <a:pt x="0" y="5987546"/>
                  <a:pt x="0" y="5570217"/>
                </a:cubicBezTo>
                <a:cubicBezTo>
                  <a:pt x="0" y="3483574"/>
                  <a:pt x="655297" y="1582127"/>
                  <a:pt x="1730466" y="150746"/>
                </a:cubicBezTo>
                <a:close/>
              </a:path>
            </a:pathLst>
          </a:custGeom>
        </p:spPr>
        <p:txBody>
          <a:bodyPr wrap="square">
            <a:noAutofit/>
          </a:bodyPr>
          <a:lstStyle/>
          <a:p>
            <a:endParaRPr lang="en-US"/>
          </a:p>
        </p:txBody>
      </p:sp>
      <p:sp>
        <p:nvSpPr>
          <p:cNvPr id="8" name="Title 7">
            <a:extLst>
              <a:ext uri="{FF2B5EF4-FFF2-40B4-BE49-F238E27FC236}">
                <a16:creationId xmlns:a16="http://schemas.microsoft.com/office/drawing/2014/main" id="{574959F7-9588-2E57-9302-2245D9E28B1E}"/>
              </a:ext>
            </a:extLst>
          </p:cNvPr>
          <p:cNvSpPr>
            <a:spLocks noGrp="1"/>
          </p:cNvSpPr>
          <p:nvPr>
            <p:ph type="title" hasCustomPrompt="1"/>
          </p:nvPr>
        </p:nvSpPr>
        <p:spPr>
          <a:xfrm>
            <a:off x="470453" y="2601429"/>
            <a:ext cx="4152347" cy="827571"/>
          </a:xfrm>
        </p:spPr>
        <p:txBody>
          <a:bodyPr>
            <a:normAutofit/>
          </a:bodyPr>
          <a:lstStyle>
            <a:lvl1pPr>
              <a:defRPr sz="4400">
                <a:solidFill>
                  <a:schemeClr val="bg1"/>
                </a:solidFill>
              </a:defRPr>
            </a:lvl1pPr>
          </a:lstStyle>
          <a:p>
            <a:r>
              <a:rPr lang="en-GB"/>
              <a:t>Thank you</a:t>
            </a:r>
            <a:endParaRPr lang="en-US"/>
          </a:p>
        </p:txBody>
      </p:sp>
      <p:sp>
        <p:nvSpPr>
          <p:cNvPr id="9" name="Date Placeholder 8">
            <a:extLst>
              <a:ext uri="{FF2B5EF4-FFF2-40B4-BE49-F238E27FC236}">
                <a16:creationId xmlns:a16="http://schemas.microsoft.com/office/drawing/2014/main" id="{997E4A3F-7850-E8A8-A1F3-4A1CCAE2A2F0}"/>
              </a:ext>
            </a:extLst>
          </p:cNvPr>
          <p:cNvSpPr>
            <a:spLocks noGrp="1"/>
          </p:cNvSpPr>
          <p:nvPr>
            <p:ph type="dt" sz="half" idx="10"/>
          </p:nvPr>
        </p:nvSpPr>
        <p:spPr>
          <a:xfrm>
            <a:off x="465474" y="5175197"/>
            <a:ext cx="3763617" cy="1489718"/>
          </a:xfrm>
        </p:spPr>
        <p:txBody>
          <a:bodyPr/>
          <a:lstStyle>
            <a:lvl1pPr>
              <a:defRPr>
                <a:solidFill>
                  <a:schemeClr val="bg1"/>
                </a:solidFill>
              </a:defRPr>
            </a:lvl1pPr>
          </a:lstStyle>
          <a:p>
            <a:r>
              <a:rPr lang="en-GB" sz="1000"/>
              <a:t>SAMH is the Scottish Association for Mental Health. Scottish Charity No. SC008897 Registered Office: Brunswick House, 51 Wilson Street, Glasgow G1 1UZ</a:t>
            </a:r>
            <a:br>
              <a:rPr lang="en-GB" sz="1000"/>
            </a:br>
            <a:r>
              <a:rPr lang="en-GB" sz="1000"/>
              <a:t>SAMH is a company limited by guarantee registered </a:t>
            </a:r>
            <a:br>
              <a:rPr lang="en-GB" sz="1000"/>
            </a:br>
            <a:r>
              <a:rPr lang="en-GB" sz="1000"/>
              <a:t>in Scotland No. 82340.</a:t>
            </a:r>
          </a:p>
          <a:p>
            <a:endParaRPr lang="en-US"/>
          </a:p>
          <a:p>
            <a:r>
              <a:rPr lang="en-US" sz="1600" b="1"/>
              <a:t>www.samh.org.uk</a:t>
            </a:r>
          </a:p>
        </p:txBody>
      </p:sp>
      <p:sp>
        <p:nvSpPr>
          <p:cNvPr id="16" name="Subtitle 2">
            <a:extLst>
              <a:ext uri="{FF2B5EF4-FFF2-40B4-BE49-F238E27FC236}">
                <a16:creationId xmlns:a16="http://schemas.microsoft.com/office/drawing/2014/main" id="{80672258-E19D-84DE-E86F-516D6527288D}"/>
              </a:ext>
            </a:extLst>
          </p:cNvPr>
          <p:cNvSpPr>
            <a:spLocks noGrp="1"/>
          </p:cNvSpPr>
          <p:nvPr>
            <p:ph type="subTitle" idx="1" hasCustomPrompt="1"/>
          </p:nvPr>
        </p:nvSpPr>
        <p:spPr>
          <a:xfrm>
            <a:off x="470453" y="3621915"/>
            <a:ext cx="4152347" cy="365125"/>
          </a:xfrm>
        </p:spPr>
        <p:txBody>
          <a:bodyPr>
            <a:normAutofit/>
          </a:bodyPr>
          <a:lstStyle>
            <a:lvl1pPr marL="0" indent="0" algn="l">
              <a:buNone/>
              <a:defRPr sz="1800" b="1" i="0">
                <a:solidFill>
                  <a:schemeClr val="bg1"/>
                </a:solidFill>
                <a:latin typeface="Montserra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subtitle style</a:t>
            </a:r>
            <a:endParaRPr lang="en-US"/>
          </a:p>
        </p:txBody>
      </p:sp>
      <p:pic>
        <p:nvPicPr>
          <p:cNvPr id="5" name="Picture 4" descr="A white text on a black background&#10;&#10;Description automatically generated">
            <a:extLst>
              <a:ext uri="{FF2B5EF4-FFF2-40B4-BE49-F238E27FC236}">
                <a16:creationId xmlns:a16="http://schemas.microsoft.com/office/drawing/2014/main" id="{1DE4C174-68C8-F733-9871-BA1D9A889D9B}"/>
              </a:ext>
            </a:extLst>
          </p:cNvPr>
          <p:cNvPicPr>
            <a:picLocks noChangeAspect="1"/>
          </p:cNvPicPr>
          <p:nvPr userDrawn="1"/>
        </p:nvPicPr>
        <p:blipFill>
          <a:blip r:embed="rId2"/>
          <a:stretch>
            <a:fillRect/>
          </a:stretch>
        </p:blipFill>
        <p:spPr>
          <a:xfrm>
            <a:off x="522036" y="490578"/>
            <a:ext cx="2419109" cy="938525"/>
          </a:xfrm>
          <a:prstGeom prst="rect">
            <a:avLst/>
          </a:prstGeom>
        </p:spPr>
      </p:pic>
    </p:spTree>
    <p:extLst>
      <p:ext uri="{BB962C8B-B14F-4D97-AF65-F5344CB8AC3E}">
        <p14:creationId xmlns:p14="http://schemas.microsoft.com/office/powerpoint/2010/main" val="902965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ft Pink Title Page">
    <p:bg>
      <p:bgPr>
        <a:solidFill>
          <a:srgbClr val="F5DDEA"/>
        </a:solidFill>
        <a:effectLst/>
      </p:bgPr>
    </p:bg>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E22EBD8A-A521-5386-FD1B-004150A11420}"/>
              </a:ext>
            </a:extLst>
          </p:cNvPr>
          <p:cNvSpPr>
            <a:spLocks noGrp="1"/>
          </p:cNvSpPr>
          <p:nvPr>
            <p:ph type="pic" sz="quarter" idx="11"/>
          </p:nvPr>
        </p:nvSpPr>
        <p:spPr>
          <a:xfrm>
            <a:off x="5060318" y="0"/>
            <a:ext cx="7131681" cy="6858000"/>
          </a:xfrm>
          <a:custGeom>
            <a:avLst/>
            <a:gdLst>
              <a:gd name="connsiteX0" fmla="*/ 1849244 w 7131681"/>
              <a:gd name="connsiteY0" fmla="*/ 0 h 6858000"/>
              <a:gd name="connsiteX1" fmla="*/ 7131681 w 7131681"/>
              <a:gd name="connsiteY1" fmla="*/ 0 h 6858000"/>
              <a:gd name="connsiteX2" fmla="*/ 7131681 w 7131681"/>
              <a:gd name="connsiteY2" fmla="*/ 6858000 h 6858000"/>
              <a:gd name="connsiteX3" fmla="*/ 85651 w 7131681"/>
              <a:gd name="connsiteY3" fmla="*/ 6858000 h 6858000"/>
              <a:gd name="connsiteX4" fmla="*/ 76752 w 7131681"/>
              <a:gd name="connsiteY4" fmla="*/ 6797701 h 6858000"/>
              <a:gd name="connsiteX5" fmla="*/ 0 w 7131681"/>
              <a:gd name="connsiteY5" fmla="*/ 5570217 h 6858000"/>
              <a:gd name="connsiteX6" fmla="*/ 1730466 w 7131681"/>
              <a:gd name="connsiteY6" fmla="*/ 1507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1681" h="6858000">
                <a:moveTo>
                  <a:pt x="1849244" y="0"/>
                </a:moveTo>
                <a:lnTo>
                  <a:pt x="7131681" y="0"/>
                </a:lnTo>
                <a:lnTo>
                  <a:pt x="7131681" y="6858000"/>
                </a:lnTo>
                <a:lnTo>
                  <a:pt x="85651" y="6858000"/>
                </a:lnTo>
                <a:lnTo>
                  <a:pt x="76752" y="6797701"/>
                </a:lnTo>
                <a:cubicBezTo>
                  <a:pt x="26211" y="6397467"/>
                  <a:pt x="0" y="5987546"/>
                  <a:pt x="0" y="5570217"/>
                </a:cubicBezTo>
                <a:cubicBezTo>
                  <a:pt x="0" y="3483574"/>
                  <a:pt x="655297" y="1582127"/>
                  <a:pt x="1730466" y="150746"/>
                </a:cubicBezTo>
                <a:close/>
              </a:path>
            </a:pathLst>
          </a:custGeom>
        </p:spPr>
        <p:txBody>
          <a:bodyPr wrap="square">
            <a:noAutofit/>
          </a:bodyPr>
          <a:lstStyle/>
          <a:p>
            <a:endParaRPr lang="en-US"/>
          </a:p>
        </p:txBody>
      </p:sp>
      <p:sp>
        <p:nvSpPr>
          <p:cNvPr id="8" name="Title 7">
            <a:extLst>
              <a:ext uri="{FF2B5EF4-FFF2-40B4-BE49-F238E27FC236}">
                <a16:creationId xmlns:a16="http://schemas.microsoft.com/office/drawing/2014/main" id="{574959F7-9588-2E57-9302-2245D9E28B1E}"/>
              </a:ext>
            </a:extLst>
          </p:cNvPr>
          <p:cNvSpPr>
            <a:spLocks noGrp="1"/>
          </p:cNvSpPr>
          <p:nvPr>
            <p:ph type="title" hasCustomPrompt="1"/>
          </p:nvPr>
        </p:nvSpPr>
        <p:spPr>
          <a:xfrm>
            <a:off x="470453" y="2601429"/>
            <a:ext cx="4589865" cy="827571"/>
          </a:xfrm>
        </p:spPr>
        <p:txBody>
          <a:bodyPr>
            <a:normAutofit/>
          </a:bodyPr>
          <a:lstStyle>
            <a:lvl1pPr>
              <a:defRPr sz="4400">
                <a:solidFill>
                  <a:srgbClr val="CF0072"/>
                </a:solidFill>
              </a:defRPr>
            </a:lvl1pPr>
          </a:lstStyle>
          <a:p>
            <a:r>
              <a:rPr lang="en-GB"/>
              <a:t>Title</a:t>
            </a:r>
            <a:endParaRPr lang="en-US"/>
          </a:p>
        </p:txBody>
      </p:sp>
      <p:sp>
        <p:nvSpPr>
          <p:cNvPr id="16" name="Subtitle 2">
            <a:extLst>
              <a:ext uri="{FF2B5EF4-FFF2-40B4-BE49-F238E27FC236}">
                <a16:creationId xmlns:a16="http://schemas.microsoft.com/office/drawing/2014/main" id="{80672258-E19D-84DE-E86F-516D6527288D}"/>
              </a:ext>
            </a:extLst>
          </p:cNvPr>
          <p:cNvSpPr>
            <a:spLocks noGrp="1"/>
          </p:cNvSpPr>
          <p:nvPr>
            <p:ph type="subTitle" idx="1"/>
          </p:nvPr>
        </p:nvSpPr>
        <p:spPr>
          <a:xfrm>
            <a:off x="470453" y="3761018"/>
            <a:ext cx="4589865" cy="365125"/>
          </a:xfrm>
        </p:spPr>
        <p:txBody>
          <a:bodyPr>
            <a:normAutofit/>
          </a:bodyPr>
          <a:lstStyle>
            <a:lvl1pPr marL="0" indent="0" algn="l">
              <a:buNone/>
              <a:defRPr sz="1800" b="1" i="0">
                <a:solidFill>
                  <a:srgbClr val="2E2C2B"/>
                </a:solidFill>
                <a:latin typeface="Montserra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3" name="Picture 2" descr="A pink letters on a black background&#10;&#10;Description automatically generated">
            <a:extLst>
              <a:ext uri="{FF2B5EF4-FFF2-40B4-BE49-F238E27FC236}">
                <a16:creationId xmlns:a16="http://schemas.microsoft.com/office/drawing/2014/main" id="{0F73B3C9-9E61-F678-CED1-7F669190B3B2}"/>
              </a:ext>
            </a:extLst>
          </p:cNvPr>
          <p:cNvPicPr>
            <a:picLocks noChangeAspect="1"/>
          </p:cNvPicPr>
          <p:nvPr userDrawn="1"/>
        </p:nvPicPr>
        <p:blipFill>
          <a:blip r:embed="rId2"/>
          <a:stretch>
            <a:fillRect/>
          </a:stretch>
        </p:blipFill>
        <p:spPr>
          <a:xfrm>
            <a:off x="522036" y="490578"/>
            <a:ext cx="2419110" cy="938525"/>
          </a:xfrm>
          <a:prstGeom prst="rect">
            <a:avLst/>
          </a:prstGeom>
        </p:spPr>
      </p:pic>
    </p:spTree>
    <p:extLst>
      <p:ext uri="{BB962C8B-B14F-4D97-AF65-F5344CB8AC3E}">
        <p14:creationId xmlns:p14="http://schemas.microsoft.com/office/powerpoint/2010/main" val="562976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and Circle Image">
    <p:spTree>
      <p:nvGrpSpPr>
        <p:cNvPr id="1" name=""/>
        <p:cNvGrpSpPr/>
        <p:nvPr/>
      </p:nvGrpSpPr>
      <p:grpSpPr>
        <a:xfrm>
          <a:off x="0" y="0"/>
          <a:ext cx="0" cy="0"/>
          <a:chOff x="0" y="0"/>
          <a:chExt cx="0" cy="0"/>
        </a:xfrm>
      </p:grpSpPr>
      <p:sp>
        <p:nvSpPr>
          <p:cNvPr id="32" name="Picture Placeholder 31">
            <a:extLst>
              <a:ext uri="{FF2B5EF4-FFF2-40B4-BE49-F238E27FC236}">
                <a16:creationId xmlns:a16="http://schemas.microsoft.com/office/drawing/2014/main" id="{5171B2F3-D5B8-7985-EE26-4E9EE8129162}"/>
              </a:ext>
            </a:extLst>
          </p:cNvPr>
          <p:cNvSpPr>
            <a:spLocks noGrp="1"/>
          </p:cNvSpPr>
          <p:nvPr>
            <p:ph type="pic" sz="quarter" idx="14"/>
          </p:nvPr>
        </p:nvSpPr>
        <p:spPr>
          <a:xfrm>
            <a:off x="6735763" y="11575"/>
            <a:ext cx="5456237" cy="6064712"/>
          </a:xfrm>
          <a:custGeom>
            <a:avLst/>
            <a:gdLst>
              <a:gd name="connsiteX0" fmla="*/ 959406 w 5456237"/>
              <a:gd name="connsiteY0" fmla="*/ 0 h 6064712"/>
              <a:gd name="connsiteX1" fmla="*/ 5456237 w 5456237"/>
              <a:gd name="connsiteY1" fmla="*/ 0 h 6064712"/>
              <a:gd name="connsiteX2" fmla="*/ 5456237 w 5456237"/>
              <a:gd name="connsiteY2" fmla="*/ 5558268 h 6064712"/>
              <a:gd name="connsiteX3" fmla="*/ 5341208 w 5456237"/>
              <a:gd name="connsiteY3" fmla="*/ 5628150 h 6064712"/>
              <a:gd name="connsiteX4" fmla="*/ 3803224 w 5456237"/>
              <a:gd name="connsiteY4" fmla="*/ 6060007 h 6064712"/>
              <a:gd name="connsiteX5" fmla="*/ 3617127 w 5456237"/>
              <a:gd name="connsiteY5" fmla="*/ 6064712 h 6064712"/>
              <a:gd name="connsiteX6" fmla="*/ 3617051 w 5456237"/>
              <a:gd name="connsiteY6" fmla="*/ 6064712 h 6064712"/>
              <a:gd name="connsiteX7" fmla="*/ 3430954 w 5456237"/>
              <a:gd name="connsiteY7" fmla="*/ 6060007 h 6064712"/>
              <a:gd name="connsiteX8" fmla="*/ 0 w 5456237"/>
              <a:gd name="connsiteY8" fmla="*/ 2447624 h 6064712"/>
              <a:gd name="connsiteX9" fmla="*/ 825968 w 5456237"/>
              <a:gd name="connsiteY9" fmla="*/ 146820 h 606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56237" h="6064712">
                <a:moveTo>
                  <a:pt x="959406" y="0"/>
                </a:moveTo>
                <a:lnTo>
                  <a:pt x="5456237" y="0"/>
                </a:lnTo>
                <a:lnTo>
                  <a:pt x="5456237" y="5558268"/>
                </a:lnTo>
                <a:lnTo>
                  <a:pt x="5341208" y="5628150"/>
                </a:lnTo>
                <a:cubicBezTo>
                  <a:pt x="4879943" y="5878725"/>
                  <a:pt x="4358077" y="6031881"/>
                  <a:pt x="3803224" y="6060007"/>
                </a:cubicBezTo>
                <a:lnTo>
                  <a:pt x="3617127" y="6064712"/>
                </a:lnTo>
                <a:lnTo>
                  <a:pt x="3617051" y="6064712"/>
                </a:lnTo>
                <a:lnTo>
                  <a:pt x="3430954" y="6060007"/>
                </a:lnTo>
                <a:cubicBezTo>
                  <a:pt x="1519794" y="5963130"/>
                  <a:pt x="0" y="4382860"/>
                  <a:pt x="0" y="2447624"/>
                </a:cubicBezTo>
                <a:cubicBezTo>
                  <a:pt x="0" y="1573647"/>
                  <a:pt x="309969" y="772066"/>
                  <a:pt x="825968" y="146820"/>
                </a:cubicBezTo>
                <a:close/>
              </a:path>
            </a:pathLst>
          </a:custGeom>
        </p:spPr>
        <p:txBody>
          <a:bodyPr wrap="square">
            <a:noAutofit/>
          </a:bodyPr>
          <a:lstStyle/>
          <a:p>
            <a:endParaRPr lang="en-US"/>
          </a:p>
        </p:txBody>
      </p:sp>
      <p:sp>
        <p:nvSpPr>
          <p:cNvPr id="8" name="Title 7">
            <a:extLst>
              <a:ext uri="{FF2B5EF4-FFF2-40B4-BE49-F238E27FC236}">
                <a16:creationId xmlns:a16="http://schemas.microsoft.com/office/drawing/2014/main" id="{574959F7-9588-2E57-9302-2245D9E28B1E}"/>
              </a:ext>
            </a:extLst>
          </p:cNvPr>
          <p:cNvSpPr>
            <a:spLocks noGrp="1"/>
          </p:cNvSpPr>
          <p:nvPr>
            <p:ph type="title"/>
          </p:nvPr>
        </p:nvSpPr>
        <p:spPr>
          <a:xfrm>
            <a:off x="470453" y="365125"/>
            <a:ext cx="9279834" cy="827571"/>
          </a:xfrm>
        </p:spPr>
        <p:txBody>
          <a:bodyPr>
            <a:normAutofit/>
          </a:bodyPr>
          <a:lstStyle>
            <a:lvl1pPr>
              <a:defRPr sz="2800">
                <a:solidFill>
                  <a:srgbClr val="CF0072"/>
                </a:solidFill>
              </a:defRPr>
            </a:lvl1pPr>
          </a:lstStyle>
          <a:p>
            <a:r>
              <a:rPr lang="en-GB"/>
              <a:t>Click to edit Master title style</a:t>
            </a:r>
            <a:endParaRPr lang="en-US"/>
          </a:p>
        </p:txBody>
      </p:sp>
      <p:sp>
        <p:nvSpPr>
          <p:cNvPr id="10" name="Slide Number Placeholder 9">
            <a:extLst>
              <a:ext uri="{FF2B5EF4-FFF2-40B4-BE49-F238E27FC236}">
                <a16:creationId xmlns:a16="http://schemas.microsoft.com/office/drawing/2014/main" id="{22FE351D-5CC3-802E-BB24-9BF5E9CF1B15}"/>
              </a:ext>
            </a:extLst>
          </p:cNvPr>
          <p:cNvSpPr>
            <a:spLocks noGrp="1"/>
          </p:cNvSpPr>
          <p:nvPr>
            <p:ph type="sldNum" sz="quarter" idx="11"/>
          </p:nvPr>
        </p:nvSpPr>
        <p:spPr>
          <a:xfrm>
            <a:off x="9137374" y="6356350"/>
            <a:ext cx="2743200" cy="365125"/>
          </a:xfrm>
        </p:spPr>
        <p:txBody>
          <a:bodyPr/>
          <a:lstStyle>
            <a:lvl1pPr>
              <a:defRPr sz="1400" b="1" i="0">
                <a:solidFill>
                  <a:srgbClr val="CF0072"/>
                </a:solidFill>
                <a:latin typeface="Montserrat" pitchFamily="2" charset="77"/>
              </a:defRPr>
            </a:lvl1pPr>
          </a:lstStyle>
          <a:p>
            <a:fld id="{8B08630E-AE2D-F64C-8476-C7042BA867C5}" type="slidenum">
              <a:rPr lang="en-US" smtClean="0"/>
              <a:pPr/>
              <a:t>‹#›</a:t>
            </a:fld>
            <a:endParaRPr lang="en-US"/>
          </a:p>
        </p:txBody>
      </p:sp>
      <p:pic>
        <p:nvPicPr>
          <p:cNvPr id="2" name="Picture 1" descr="A white letter on a black background&#10;&#10;Description automatically generated">
            <a:extLst>
              <a:ext uri="{FF2B5EF4-FFF2-40B4-BE49-F238E27FC236}">
                <a16:creationId xmlns:a16="http://schemas.microsoft.com/office/drawing/2014/main" id="{04E3060E-1D7B-487E-7EE0-5D689818E4D8}"/>
              </a:ext>
            </a:extLst>
          </p:cNvPr>
          <p:cNvPicPr>
            <a:picLocks noChangeAspect="1"/>
          </p:cNvPicPr>
          <p:nvPr userDrawn="1"/>
        </p:nvPicPr>
        <p:blipFill>
          <a:blip r:embed="rId2"/>
          <a:stretch>
            <a:fillRect/>
          </a:stretch>
        </p:blipFill>
        <p:spPr>
          <a:xfrm>
            <a:off x="470453" y="6425523"/>
            <a:ext cx="747243" cy="230400"/>
          </a:xfrm>
          <a:prstGeom prst="rect">
            <a:avLst/>
          </a:prstGeom>
        </p:spPr>
      </p:pic>
      <p:pic>
        <p:nvPicPr>
          <p:cNvPr id="5" name="Picture 4" descr="A pink letter on a black background&#10;&#10;Description automatically generated">
            <a:extLst>
              <a:ext uri="{FF2B5EF4-FFF2-40B4-BE49-F238E27FC236}">
                <a16:creationId xmlns:a16="http://schemas.microsoft.com/office/drawing/2014/main" id="{0B3F4E25-6E49-3F96-7FFB-E2EC9752D81C}"/>
              </a:ext>
            </a:extLst>
          </p:cNvPr>
          <p:cNvPicPr>
            <a:picLocks noChangeAspect="1"/>
          </p:cNvPicPr>
          <p:nvPr userDrawn="1"/>
        </p:nvPicPr>
        <p:blipFill>
          <a:blip r:embed="rId3"/>
          <a:stretch>
            <a:fillRect/>
          </a:stretch>
        </p:blipFill>
        <p:spPr>
          <a:xfrm>
            <a:off x="470454" y="6419655"/>
            <a:ext cx="747247" cy="230401"/>
          </a:xfrm>
          <a:prstGeom prst="rect">
            <a:avLst/>
          </a:prstGeom>
        </p:spPr>
      </p:pic>
      <p:sp>
        <p:nvSpPr>
          <p:cNvPr id="6" name="Date Placeholder 8">
            <a:extLst>
              <a:ext uri="{FF2B5EF4-FFF2-40B4-BE49-F238E27FC236}">
                <a16:creationId xmlns:a16="http://schemas.microsoft.com/office/drawing/2014/main" id="{9A871AB0-1725-E285-ED02-1E4305F087EE}"/>
              </a:ext>
            </a:extLst>
          </p:cNvPr>
          <p:cNvSpPr>
            <a:spLocks noGrp="1"/>
          </p:cNvSpPr>
          <p:nvPr>
            <p:ph type="dt" sz="half" idx="10"/>
          </p:nvPr>
        </p:nvSpPr>
        <p:spPr>
          <a:xfrm>
            <a:off x="1306996" y="6356350"/>
            <a:ext cx="3763617" cy="365125"/>
          </a:xfrm>
        </p:spPr>
        <p:txBody>
          <a:bodyPr/>
          <a:lstStyle>
            <a:lvl1pPr>
              <a:defRPr>
                <a:solidFill>
                  <a:srgbClr val="2E2C2B"/>
                </a:solidFill>
              </a:defRPr>
            </a:lvl1pPr>
          </a:lstStyle>
          <a:p>
            <a:r>
              <a:rPr lang="en-GB"/>
              <a:t>Scottish Action for Mental Health</a:t>
            </a:r>
            <a:endParaRPr lang="en-US"/>
          </a:p>
        </p:txBody>
      </p:sp>
      <p:sp>
        <p:nvSpPr>
          <p:cNvPr id="13" name="Subtitle 2">
            <a:extLst>
              <a:ext uri="{FF2B5EF4-FFF2-40B4-BE49-F238E27FC236}">
                <a16:creationId xmlns:a16="http://schemas.microsoft.com/office/drawing/2014/main" id="{327C6EF2-E888-6129-8EE2-28608016476C}"/>
              </a:ext>
            </a:extLst>
          </p:cNvPr>
          <p:cNvSpPr>
            <a:spLocks noGrp="1"/>
          </p:cNvSpPr>
          <p:nvPr>
            <p:ph type="subTitle" idx="1"/>
          </p:nvPr>
        </p:nvSpPr>
        <p:spPr>
          <a:xfrm>
            <a:off x="470453" y="1753359"/>
            <a:ext cx="5436705" cy="365125"/>
          </a:xfrm>
        </p:spPr>
        <p:txBody>
          <a:bodyPr>
            <a:normAutofit/>
          </a:bodyPr>
          <a:lstStyle>
            <a:lvl1pPr marL="0" indent="0" algn="l">
              <a:buNone/>
              <a:defRPr sz="1800" b="1" i="0">
                <a:solidFill>
                  <a:srgbClr val="2E2C2B"/>
                </a:solidFill>
                <a:latin typeface="Montserra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4" name="Text Placeholder 9">
            <a:extLst>
              <a:ext uri="{FF2B5EF4-FFF2-40B4-BE49-F238E27FC236}">
                <a16:creationId xmlns:a16="http://schemas.microsoft.com/office/drawing/2014/main" id="{BA32B7FD-1874-FC2E-A8D7-AF5B98758921}"/>
              </a:ext>
            </a:extLst>
          </p:cNvPr>
          <p:cNvSpPr>
            <a:spLocks noGrp="1"/>
          </p:cNvSpPr>
          <p:nvPr>
            <p:ph type="body" sz="quarter" idx="13"/>
          </p:nvPr>
        </p:nvSpPr>
        <p:spPr>
          <a:xfrm>
            <a:off x="469901" y="2325688"/>
            <a:ext cx="4986130" cy="28035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63912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26D3B3-0B74-44A4-AF46-BAFA192A6DF8}"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99054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526D3B3-0B74-44A4-AF46-BAFA192A6DF8}"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980809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526D3B3-0B74-44A4-AF46-BAFA192A6DF8}"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38180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526D3B3-0B74-44A4-AF46-BAFA192A6DF8}" type="datetimeFigureOut">
              <a:rPr lang="en-GB" smtClean="0"/>
              <a:t>02/10/2025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356746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526D3B3-0B74-44A4-AF46-BAFA192A6DF8}" type="datetimeFigureOut">
              <a:rPr lang="en-GB" smtClean="0"/>
              <a:t>02/10/2025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15160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6D3B3-0B74-44A4-AF46-BAFA192A6DF8}" type="datetimeFigureOut">
              <a:rPr lang="en-GB" smtClean="0"/>
              <a:t>02/10/2025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2972871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26D3B3-0B74-44A4-AF46-BAFA192A6DF8}"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266017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526D3B3-0B74-44A4-AF46-BAFA192A6DF8}"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67A059-446B-47AD-B267-F449D5DCE2C0}" type="slidenum">
              <a:rPr lang="en-GB" smtClean="0"/>
              <a:t>‹#›</a:t>
            </a:fld>
            <a:endParaRPr lang="en-GB"/>
          </a:p>
        </p:txBody>
      </p:sp>
    </p:spTree>
    <p:extLst>
      <p:ext uri="{BB962C8B-B14F-4D97-AF65-F5344CB8AC3E}">
        <p14:creationId xmlns:p14="http://schemas.microsoft.com/office/powerpoint/2010/main" val="3398027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6D3B3-0B74-44A4-AF46-BAFA192A6DF8}" type="datetimeFigureOut">
              <a:rPr lang="en-GB" smtClean="0"/>
              <a:t>02/10/2025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7A059-446B-47AD-B267-F449D5DCE2C0}" type="slidenum">
              <a:rPr lang="en-GB" smtClean="0"/>
              <a:t>‹#›</a:t>
            </a:fld>
            <a:endParaRPr lang="en-GB"/>
          </a:p>
        </p:txBody>
      </p:sp>
    </p:spTree>
    <p:extLst>
      <p:ext uri="{BB962C8B-B14F-4D97-AF65-F5344CB8AC3E}">
        <p14:creationId xmlns:p14="http://schemas.microsoft.com/office/powerpoint/2010/main" val="3205148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s://doi.org/10.1016/j.childyouth.2009.11.002" TargetMode="External"/><Relationship Id="rId3" Type="http://schemas.openxmlformats.org/officeDocument/2006/relationships/hyperlink" Target="https://doi.org/10.1007/s10826-024-02877-0" TargetMode="External"/><Relationship Id="rId7" Type="http://schemas.openxmlformats.org/officeDocument/2006/relationships/hyperlink" Target="https://researchonline.gcu.ac.uk/en/studentTheses/development-of-the-youth-stigma-experiences-scale-yses-a-particip?utm_source=chatgpt.com" TargetMode="External"/><Relationship Id="rId2" Type="http://schemas.openxmlformats.org/officeDocument/2006/relationships/hyperlink" Target="https://doi.org/10.1177/0044118X241237236" TargetMode="External"/><Relationship Id="rId1" Type="http://schemas.openxmlformats.org/officeDocument/2006/relationships/slideLayout" Target="../slideLayouts/slideLayout2.xml"/><Relationship Id="rId6" Type="http://schemas.openxmlformats.org/officeDocument/2006/relationships/hyperlink" Target="https://doi.org/10.1111/j.1469-7610.2005.01456.x" TargetMode="External"/><Relationship Id="rId5" Type="http://schemas.openxmlformats.org/officeDocument/2006/relationships/hyperlink" Target="https://doi.org/10.1016/j.childyouth.2020.104961" TargetMode="External"/><Relationship Id="rId10" Type="http://schemas.openxmlformats.org/officeDocument/2006/relationships/hyperlink" Target="https://doi.org/10.1177/1049732320916460" TargetMode="External"/><Relationship Id="rId4" Type="http://schemas.openxmlformats.org/officeDocument/2006/relationships/hyperlink" Target="https://doi.org/10.1007/s40894-018-0106-3" TargetMode="External"/><Relationship Id="rId9" Type="http://schemas.openxmlformats.org/officeDocument/2006/relationships/hyperlink" Target="https://doi.org/10.1037/a0015696"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9E4FDCA-2739-10DF-F1C3-FBCBBBF6D0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915C7A-D45E-2BAA-99B5-73D40964CA74}"/>
              </a:ext>
            </a:extLst>
          </p:cNvPr>
          <p:cNvSpPr>
            <a:spLocks noGrp="1"/>
          </p:cNvSpPr>
          <p:nvPr>
            <p:ph idx="1"/>
          </p:nvPr>
        </p:nvSpPr>
        <p:spPr/>
        <p:txBody>
          <a:bodyPr vert="horz" lIns="91440" tIns="45720" rIns="91440" bIns="45720" rtlCol="0" anchor="t">
            <a:normAutofit/>
          </a:bodyPr>
          <a:lstStyle/>
          <a:p>
            <a:pPr marL="0" indent="0" algn="ctr">
              <a:buNone/>
            </a:pPr>
            <a:r>
              <a:rPr lang="en-GB" sz="6600" b="1">
                <a:latin typeface="Open Sans"/>
                <a:ea typeface="+mn-lt"/>
                <a:cs typeface="+mn-lt"/>
              </a:rPr>
              <a:t>Session 3</a:t>
            </a:r>
            <a:endParaRPr lang="en-GB" sz="6600" b="1">
              <a:latin typeface="Open Sans"/>
              <a:ea typeface="Calibri"/>
              <a:cs typeface="Calibri"/>
            </a:endParaRPr>
          </a:p>
          <a:p>
            <a:pPr marL="0" indent="0" algn="ctr">
              <a:buNone/>
            </a:pPr>
            <a:r>
              <a:rPr lang="en-GB" sz="4000">
                <a:ea typeface="+mn-lt"/>
                <a:cs typeface="+mn-lt"/>
              </a:rPr>
              <a:t>Whose Stigma Are We Tackling? Re-Centring Youth Voice in Mental Health Stigma Research and Intervention </a:t>
            </a:r>
          </a:p>
          <a:p>
            <a:pPr marL="0" indent="0" algn="ctr">
              <a:buNone/>
            </a:pPr>
            <a:endParaRPr lang="en-GB" sz="3600">
              <a:ea typeface="+mn-lt"/>
              <a:cs typeface="+mn-lt"/>
            </a:endParaRPr>
          </a:p>
          <a:p>
            <a:pPr marL="0" indent="0" algn="ctr">
              <a:buNone/>
            </a:pPr>
            <a:r>
              <a:rPr lang="en-GB" sz="3600">
                <a:ea typeface="+mn-lt"/>
                <a:cs typeface="+mn-lt"/>
              </a:rPr>
              <a:t>Dr. Rebecca Johnson</a:t>
            </a:r>
            <a:endParaRPr lang="en-GB"/>
          </a:p>
        </p:txBody>
      </p:sp>
    </p:spTree>
    <p:extLst>
      <p:ext uri="{BB962C8B-B14F-4D97-AF65-F5344CB8AC3E}">
        <p14:creationId xmlns:p14="http://schemas.microsoft.com/office/powerpoint/2010/main" val="1095878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234D0-6562-4362-D1A7-94516815BF5E}"/>
              </a:ext>
            </a:extLst>
          </p:cNvPr>
          <p:cNvSpPr>
            <a:spLocks noGrp="1"/>
          </p:cNvSpPr>
          <p:nvPr>
            <p:ph type="title"/>
          </p:nvPr>
        </p:nvSpPr>
        <p:spPr>
          <a:xfrm>
            <a:off x="914400" y="2599660"/>
            <a:ext cx="6592186" cy="2884107"/>
          </a:xfrm>
        </p:spPr>
        <p:txBody>
          <a:bodyPr vert="horz" lIns="91440" tIns="45720" rIns="91440" bIns="45720" rtlCol="0" anchor="b">
            <a:noAutofit/>
          </a:bodyPr>
          <a:lstStyle/>
          <a:p>
            <a:pPr>
              <a:lnSpc>
                <a:spcPct val="90000"/>
              </a:lnSpc>
            </a:pPr>
            <a:r>
              <a:rPr lang="en-US" sz="3600"/>
              <a:t>Interventions that aim to tackle youth stigma </a:t>
            </a:r>
            <a:r>
              <a:rPr lang="en-US" sz="3600" i="1" u="sng"/>
              <a:t>need</a:t>
            </a:r>
            <a:r>
              <a:rPr lang="en-US" sz="3600"/>
              <a:t> to take a youth-informed approach, which draws from youth-focused research, and includes young people directly in the design of interventions. </a:t>
            </a:r>
          </a:p>
        </p:txBody>
      </p:sp>
    </p:spTree>
    <p:extLst>
      <p:ext uri="{BB962C8B-B14F-4D97-AF65-F5344CB8AC3E}">
        <p14:creationId xmlns:p14="http://schemas.microsoft.com/office/powerpoint/2010/main" val="1381322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84F0D-F55A-397D-3409-BB1D49E224B4}"/>
              </a:ext>
            </a:extLst>
          </p:cNvPr>
          <p:cNvSpPr>
            <a:spLocks noGrp="1"/>
          </p:cNvSpPr>
          <p:nvPr>
            <p:ph type="title"/>
          </p:nvPr>
        </p:nvSpPr>
        <p:spPr/>
        <p:txBody>
          <a:bodyPr/>
          <a:lstStyle/>
          <a:p>
            <a:r>
              <a:rPr lang="en-GB"/>
              <a:t>Provocation </a:t>
            </a:r>
          </a:p>
        </p:txBody>
      </p:sp>
      <p:sp>
        <p:nvSpPr>
          <p:cNvPr id="3" name="Text Placeholder 2">
            <a:extLst>
              <a:ext uri="{FF2B5EF4-FFF2-40B4-BE49-F238E27FC236}">
                <a16:creationId xmlns:a16="http://schemas.microsoft.com/office/drawing/2014/main" id="{99FCA028-244F-197C-7742-C9DF60F69899}"/>
              </a:ext>
            </a:extLst>
          </p:cNvPr>
          <p:cNvSpPr>
            <a:spLocks noGrp="1"/>
          </p:cNvSpPr>
          <p:nvPr>
            <p:ph type="body" idx="1"/>
          </p:nvPr>
        </p:nvSpPr>
        <p:spPr/>
        <p:txBody>
          <a:bodyPr>
            <a:normAutofit/>
          </a:bodyPr>
          <a:lstStyle/>
          <a:p>
            <a:r>
              <a:rPr lang="en-GB" sz="2800">
                <a:solidFill>
                  <a:schemeClr val="accent1">
                    <a:lumMod val="76000"/>
                  </a:schemeClr>
                </a:solidFill>
              </a:rPr>
              <a:t>Youth Reflection</a:t>
            </a:r>
            <a:r>
              <a:rPr lang="en-GB" sz="2800">
                <a:solidFill>
                  <a:schemeClr val="accent3"/>
                </a:solidFill>
              </a:rPr>
              <a:t> </a:t>
            </a:r>
          </a:p>
        </p:txBody>
      </p:sp>
      <p:sp>
        <p:nvSpPr>
          <p:cNvPr id="4" name="Content Placeholder 3">
            <a:extLst>
              <a:ext uri="{FF2B5EF4-FFF2-40B4-BE49-F238E27FC236}">
                <a16:creationId xmlns:a16="http://schemas.microsoft.com/office/drawing/2014/main" id="{3A755344-4039-42B3-3480-2DEE7726BCF5}"/>
              </a:ext>
            </a:extLst>
          </p:cNvPr>
          <p:cNvSpPr>
            <a:spLocks noGrp="1"/>
          </p:cNvSpPr>
          <p:nvPr>
            <p:ph sz="half" idx="2"/>
          </p:nvPr>
        </p:nvSpPr>
        <p:spPr>
          <a:xfrm>
            <a:off x="640079" y="3006725"/>
            <a:ext cx="6592308" cy="3191256"/>
          </a:xfrm>
        </p:spPr>
        <p:txBody>
          <a:bodyPr vert="horz" lIns="91440" tIns="45720" rIns="91440" bIns="45720" rtlCol="0" anchor="t">
            <a:noAutofit/>
          </a:bodyPr>
          <a:lstStyle/>
          <a:p>
            <a:pPr marL="0" indent="0">
              <a:buNone/>
            </a:pPr>
            <a:r>
              <a:rPr lang="en-GB" sz="2800" i="1">
                <a:ea typeface="+mn-lt"/>
                <a:cs typeface="+mn-lt"/>
              </a:rPr>
              <a:t>What can “good adults” do to reduce power imbalances with young people when discussing and making decisions about mental health? </a:t>
            </a:r>
            <a:endParaRPr lang="en-GB" sz="2800">
              <a:ea typeface="+mn-lt"/>
              <a:cs typeface="+mn-lt"/>
            </a:endParaRPr>
          </a:p>
        </p:txBody>
      </p:sp>
    </p:spTree>
    <p:extLst>
      <p:ext uri="{BB962C8B-B14F-4D97-AF65-F5344CB8AC3E}">
        <p14:creationId xmlns:p14="http://schemas.microsoft.com/office/powerpoint/2010/main" val="3847630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6F69D-7844-9FCF-C95E-D6079328D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D0376-2DBA-A92B-F519-8F1CE998193D}"/>
              </a:ext>
            </a:extLst>
          </p:cNvPr>
          <p:cNvSpPr>
            <a:spLocks noGrp="1"/>
          </p:cNvSpPr>
          <p:nvPr>
            <p:ph type="title"/>
          </p:nvPr>
        </p:nvSpPr>
        <p:spPr/>
        <p:txBody>
          <a:bodyPr/>
          <a:lstStyle/>
          <a:p>
            <a:r>
              <a:rPr lang="en-GB"/>
              <a:t>Provocation </a:t>
            </a:r>
          </a:p>
        </p:txBody>
      </p:sp>
      <p:sp>
        <p:nvSpPr>
          <p:cNvPr id="3" name="Text Placeholder 2">
            <a:extLst>
              <a:ext uri="{FF2B5EF4-FFF2-40B4-BE49-F238E27FC236}">
                <a16:creationId xmlns:a16="http://schemas.microsoft.com/office/drawing/2014/main" id="{4E681692-90CD-0A31-E8A9-1BE93BF78B54}"/>
              </a:ext>
            </a:extLst>
          </p:cNvPr>
          <p:cNvSpPr>
            <a:spLocks noGrp="1"/>
          </p:cNvSpPr>
          <p:nvPr>
            <p:ph type="body" idx="1"/>
          </p:nvPr>
        </p:nvSpPr>
        <p:spPr>
          <a:xfrm>
            <a:off x="640079" y="2311352"/>
            <a:ext cx="5787174" cy="680996"/>
          </a:xfrm>
        </p:spPr>
        <p:txBody>
          <a:bodyPr>
            <a:normAutofit/>
          </a:bodyPr>
          <a:lstStyle/>
          <a:p>
            <a:r>
              <a:rPr lang="en-GB" sz="2800">
                <a:solidFill>
                  <a:schemeClr val="accent1">
                    <a:lumMod val="76000"/>
                  </a:schemeClr>
                </a:solidFill>
              </a:rPr>
              <a:t>Whole room reflection</a:t>
            </a:r>
            <a:endParaRPr lang="en-US"/>
          </a:p>
        </p:txBody>
      </p:sp>
      <p:sp>
        <p:nvSpPr>
          <p:cNvPr id="6" name="Content Placeholder 5">
            <a:extLst>
              <a:ext uri="{FF2B5EF4-FFF2-40B4-BE49-F238E27FC236}">
                <a16:creationId xmlns:a16="http://schemas.microsoft.com/office/drawing/2014/main" id="{2DEED2A3-9DC6-A537-F5AF-E17145F1B5C1}"/>
              </a:ext>
            </a:extLst>
          </p:cNvPr>
          <p:cNvSpPr>
            <a:spLocks noGrp="1"/>
          </p:cNvSpPr>
          <p:nvPr>
            <p:ph sz="half" idx="2"/>
          </p:nvPr>
        </p:nvSpPr>
        <p:spPr>
          <a:xfrm>
            <a:off x="640079" y="3236763"/>
            <a:ext cx="5212080" cy="3191256"/>
          </a:xfrm>
        </p:spPr>
        <p:txBody>
          <a:bodyPr vert="horz" lIns="91440" tIns="45720" rIns="91440" bIns="45720" rtlCol="0" anchor="t">
            <a:normAutofit/>
          </a:bodyPr>
          <a:lstStyle/>
          <a:p>
            <a:r>
              <a:rPr lang="en-GB" sz="2800"/>
              <a:t>How do we engage adults who hold stigmatising views but are resistant to being challenged — especially when those adults control key systems young people rely on?</a:t>
            </a:r>
          </a:p>
        </p:txBody>
      </p:sp>
      <p:sp>
        <p:nvSpPr>
          <p:cNvPr id="9" name="Content Placeholder 5">
            <a:extLst>
              <a:ext uri="{FF2B5EF4-FFF2-40B4-BE49-F238E27FC236}">
                <a16:creationId xmlns:a16="http://schemas.microsoft.com/office/drawing/2014/main" id="{ACD5B8BD-5497-9CD2-4296-CD22C4DB7AA8}"/>
              </a:ext>
            </a:extLst>
          </p:cNvPr>
          <p:cNvSpPr>
            <a:spLocks noGrp="1"/>
          </p:cNvSpPr>
          <p:nvPr/>
        </p:nvSpPr>
        <p:spPr>
          <a:xfrm>
            <a:off x="6491456" y="1858"/>
            <a:ext cx="5039552" cy="5549142"/>
          </a:xfrm>
          <a:prstGeom prst="rect">
            <a:avLst/>
          </a:prstGeom>
        </p:spPr>
        <p:txBody>
          <a:bodyPr vert="horz" lIns="91440" tIns="45720" rIns="91440" bIns="45720" rtlCol="0" anchor="t">
            <a:no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500">
              <a:latin typeface="Grandview Display"/>
              <a:ea typeface="Calibri"/>
              <a:cs typeface="Calibri"/>
            </a:endParaRPr>
          </a:p>
          <a:p>
            <a:endParaRPr lang="en-GB" sz="2500">
              <a:latin typeface="Grandview Display"/>
              <a:ea typeface="Calibri"/>
              <a:cs typeface="Calibri"/>
            </a:endParaRPr>
          </a:p>
          <a:p>
            <a:r>
              <a:rPr lang="en-GB" sz="2800">
                <a:latin typeface="Grandview Display"/>
                <a:ea typeface="Calibri"/>
                <a:cs typeface="Calibri"/>
              </a:rPr>
              <a:t>How might interventions change if we shifted the focus from “fixing young people’s responses to stigma” to “changing the adult systems that generate stigma”? What does future research and intervention or campaign design need to consider?</a:t>
            </a:r>
          </a:p>
        </p:txBody>
      </p:sp>
    </p:spTree>
    <p:extLst>
      <p:ext uri="{BB962C8B-B14F-4D97-AF65-F5344CB8AC3E}">
        <p14:creationId xmlns:p14="http://schemas.microsoft.com/office/powerpoint/2010/main" val="1160120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9C8DF-92AB-4D3F-0D41-BC3C3FA41440}"/>
              </a:ext>
            </a:extLst>
          </p:cNvPr>
          <p:cNvSpPr>
            <a:spLocks noGrp="1"/>
          </p:cNvSpPr>
          <p:nvPr>
            <p:ph type="title"/>
          </p:nvPr>
        </p:nvSpPr>
        <p:spPr/>
        <p:txBody>
          <a:bodyPr/>
          <a:lstStyle/>
          <a:p>
            <a:r>
              <a:rPr lang="en-GB"/>
              <a:t>References </a:t>
            </a:r>
          </a:p>
        </p:txBody>
      </p:sp>
      <p:sp>
        <p:nvSpPr>
          <p:cNvPr id="3" name="Content Placeholder 2">
            <a:extLst>
              <a:ext uri="{FF2B5EF4-FFF2-40B4-BE49-F238E27FC236}">
                <a16:creationId xmlns:a16="http://schemas.microsoft.com/office/drawing/2014/main" id="{AF77418E-3C80-2C9B-5FEB-CB0080A48EFB}"/>
              </a:ext>
            </a:extLst>
          </p:cNvPr>
          <p:cNvSpPr>
            <a:spLocks noGrp="1"/>
          </p:cNvSpPr>
          <p:nvPr>
            <p:ph idx="1"/>
          </p:nvPr>
        </p:nvSpPr>
        <p:spPr>
          <a:xfrm>
            <a:off x="548640" y="1511242"/>
            <a:ext cx="10995660" cy="4848582"/>
          </a:xfrm>
        </p:spPr>
        <p:txBody>
          <a:bodyPr vert="horz" lIns="91440" tIns="45720" rIns="91440" bIns="45720" rtlCol="0" anchor="t">
            <a:noAutofit/>
          </a:bodyPr>
          <a:lstStyle/>
          <a:p>
            <a:pPr>
              <a:buNone/>
            </a:pPr>
            <a:r>
              <a:rPr lang="en-GB" sz="1000">
                <a:ea typeface="+mn-lt"/>
                <a:cs typeface="+mn-lt"/>
              </a:rPr>
              <a:t>Austin, L. J., Browne, R. K., Carreiro, M., Larson, A. G., </a:t>
            </a:r>
            <a:r>
              <a:rPr lang="en-GB" sz="1000" err="1">
                <a:ea typeface="+mn-lt"/>
                <a:cs typeface="+mn-lt"/>
              </a:rPr>
              <a:t>Khreizat</a:t>
            </a:r>
            <a:r>
              <a:rPr lang="en-GB" sz="1000">
                <a:ea typeface="+mn-lt"/>
                <a:cs typeface="+mn-lt"/>
              </a:rPr>
              <a:t>, I., </a:t>
            </a:r>
            <a:r>
              <a:rPr lang="en-GB" sz="1000" err="1">
                <a:ea typeface="+mn-lt"/>
                <a:cs typeface="+mn-lt"/>
              </a:rPr>
              <a:t>DeJonckheere</a:t>
            </a:r>
            <a:r>
              <a:rPr lang="en-GB" sz="1000">
                <a:ea typeface="+mn-lt"/>
                <a:cs typeface="+mn-lt"/>
              </a:rPr>
              <a:t>, M., &amp; Schwartz, S. E. O. (2024). “It Makes Them Want to Suffer in Silence Rather Than Risk Facing Ridicule”: Youth Perspectives on Mental Health Stigma. </a:t>
            </a:r>
            <a:r>
              <a:rPr lang="en-GB" sz="1000" i="1">
                <a:ea typeface="+mn-lt"/>
                <a:cs typeface="+mn-lt"/>
              </a:rPr>
              <a:t>Youth &amp; Society. </a:t>
            </a:r>
            <a:r>
              <a:rPr lang="en-GB" sz="1000">
                <a:ea typeface="+mn-lt"/>
                <a:cs typeface="+mn-lt"/>
                <a:hlinkClick r:id="rId2"/>
              </a:rPr>
              <a:t>https://doi.org/10.1177/0044118X241237236</a:t>
            </a:r>
            <a:endParaRPr lang="en-US" sz="1000"/>
          </a:p>
          <a:p>
            <a:pPr>
              <a:buNone/>
            </a:pPr>
            <a:r>
              <a:rPr lang="en-GB" sz="1000">
                <a:ea typeface="+mn-lt"/>
                <a:cs typeface="+mn-lt"/>
              </a:rPr>
              <a:t>Ansell, M. E., Finlay-Jones, A. L., Bayliss, D. M., &amp; Ohan, J. L. (2024). “It just makes you feel horrible”: A thematic analysis of the stigma experiences of youth with anxiety and depression. </a:t>
            </a:r>
            <a:r>
              <a:rPr lang="en-GB" sz="1000" i="1">
                <a:ea typeface="+mn-lt"/>
                <a:cs typeface="+mn-lt"/>
              </a:rPr>
              <a:t>Journal of Child and Family Studies, 33</a:t>
            </a:r>
            <a:r>
              <a:rPr lang="en-GB" sz="1000">
                <a:ea typeface="+mn-lt"/>
                <a:cs typeface="+mn-lt"/>
              </a:rPr>
              <a:t>(7), 2121–2133. </a:t>
            </a:r>
            <a:r>
              <a:rPr lang="en-GB" sz="1000">
                <a:ea typeface="+mn-lt"/>
                <a:cs typeface="+mn-lt"/>
                <a:hlinkClick r:id="rId3"/>
              </a:rPr>
              <a:t>https://doi.org/10.1007/s10826-024-02877-0</a:t>
            </a:r>
            <a:endParaRPr lang="en-GB" sz="1000"/>
          </a:p>
          <a:p>
            <a:pPr>
              <a:buNone/>
            </a:pPr>
            <a:r>
              <a:rPr lang="en-GB" sz="1000">
                <a:solidFill>
                  <a:srgbClr val="212121"/>
                </a:solidFill>
                <a:ea typeface="+mn-lt"/>
                <a:cs typeface="+mn-lt"/>
              </a:rPr>
              <a:t>Deluca, J. S. (2020). Conceptualizing adolescent mental illness stigma: Youth stigma development and stigma reduction programs. </a:t>
            </a:r>
            <a:r>
              <a:rPr lang="en-GB" sz="1000" i="1">
                <a:solidFill>
                  <a:srgbClr val="212121"/>
                </a:solidFill>
                <a:ea typeface="+mn-lt"/>
                <a:cs typeface="+mn-lt"/>
              </a:rPr>
              <a:t>Adolescent Research Review</a:t>
            </a:r>
            <a:r>
              <a:rPr lang="en-GB" sz="1000">
                <a:solidFill>
                  <a:srgbClr val="212121"/>
                </a:solidFill>
                <a:ea typeface="+mn-lt"/>
                <a:cs typeface="+mn-lt"/>
              </a:rPr>
              <a:t>, 5, 153–171. </a:t>
            </a:r>
            <a:r>
              <a:rPr lang="en-GB" sz="1000">
                <a:ea typeface="+mn-lt"/>
                <a:cs typeface="+mn-lt"/>
                <a:hlinkClick r:id="rId4"/>
              </a:rPr>
              <a:t>https://doi.org/10.1007/s40894-018-0106-3</a:t>
            </a:r>
            <a:endParaRPr lang="en-GB" sz="1000"/>
          </a:p>
          <a:p>
            <a:pPr>
              <a:buNone/>
            </a:pPr>
            <a:r>
              <a:rPr lang="en-GB" sz="1000">
                <a:ea typeface="+mn-lt"/>
                <a:cs typeface="+mn-lt"/>
              </a:rPr>
              <a:t>Ferrie, J., Miller, H., &amp; Hunter, S. C. (2020). Psychosocial outcomes of mental illness stigma in children and adolescents: A mixed-methods systematic review. </a:t>
            </a:r>
            <a:r>
              <a:rPr lang="en-GB" sz="1000" i="1">
                <a:ea typeface="+mn-lt"/>
                <a:cs typeface="+mn-lt"/>
              </a:rPr>
              <a:t>Children and Youth Services Review</a:t>
            </a:r>
            <a:r>
              <a:rPr lang="en-GB" sz="1000">
                <a:ea typeface="+mn-lt"/>
                <a:cs typeface="+mn-lt"/>
              </a:rPr>
              <a:t>, 113. </a:t>
            </a:r>
            <a:r>
              <a:rPr lang="en-GB" sz="1000">
                <a:ea typeface="+mn-lt"/>
                <a:cs typeface="+mn-lt"/>
                <a:hlinkClick r:id="rId5"/>
              </a:rPr>
              <a:t>https://doi.org/10.1016/j.childyouth.2020.104961</a:t>
            </a:r>
            <a:endParaRPr lang="en-GB" sz="1000"/>
          </a:p>
          <a:p>
            <a:pPr>
              <a:buNone/>
            </a:pPr>
            <a:r>
              <a:rPr lang="en-GB" sz="1000">
                <a:solidFill>
                  <a:srgbClr val="212121"/>
                </a:solidFill>
                <a:ea typeface="+mn-lt"/>
                <a:cs typeface="+mn-lt"/>
              </a:rPr>
              <a:t>Hinshaw, S. P. (2005). The stigmatization of mental illness in children and parents: Developmental issues, family concerns, and research needs.</a:t>
            </a:r>
            <a:r>
              <a:rPr lang="en-GB" sz="1000" i="1">
                <a:solidFill>
                  <a:srgbClr val="212121"/>
                </a:solidFill>
                <a:ea typeface="+mn-lt"/>
                <a:cs typeface="+mn-lt"/>
              </a:rPr>
              <a:t> Journal of Child Psychology and Psychiatry, 46</a:t>
            </a:r>
            <a:r>
              <a:rPr lang="en-GB" sz="1000">
                <a:solidFill>
                  <a:srgbClr val="212121"/>
                </a:solidFill>
                <a:ea typeface="+mn-lt"/>
                <a:cs typeface="+mn-lt"/>
              </a:rPr>
              <a:t>(7), 714–734. </a:t>
            </a:r>
            <a:r>
              <a:rPr lang="en-GB" sz="1000">
                <a:solidFill>
                  <a:srgbClr val="212121"/>
                </a:solidFill>
                <a:ea typeface="+mn-lt"/>
                <a:cs typeface="+mn-lt"/>
                <a:hlinkClick r:id="rId6"/>
              </a:rPr>
              <a:t>https://doi.org/10.1111/j.1469-7610.2005.01456.x</a:t>
            </a:r>
            <a:endParaRPr lang="en-GB" sz="1000"/>
          </a:p>
          <a:p>
            <a:pPr>
              <a:buNone/>
            </a:pPr>
            <a:r>
              <a:rPr lang="en-GB" sz="1000">
                <a:solidFill>
                  <a:srgbClr val="212121"/>
                </a:solidFill>
                <a:ea typeface="+mn-lt"/>
                <a:cs typeface="+mn-lt"/>
              </a:rPr>
              <a:t>Johnson, R. L. (2024). </a:t>
            </a:r>
            <a:r>
              <a:rPr lang="en-GB" sz="1000" i="1">
                <a:solidFill>
                  <a:srgbClr val="212121"/>
                </a:solidFill>
                <a:ea typeface="+mn-lt"/>
                <a:cs typeface="+mn-lt"/>
              </a:rPr>
              <a:t>Development of the Youth Stigma Experiences Scale (YSES): A participatory mixed methods exploration of youth mental health stigma</a:t>
            </a:r>
            <a:r>
              <a:rPr lang="en-GB" sz="1000">
                <a:solidFill>
                  <a:srgbClr val="212121"/>
                </a:solidFill>
                <a:ea typeface="+mn-lt"/>
                <a:cs typeface="+mn-lt"/>
              </a:rPr>
              <a:t> [Doctoral thesis, Glasgow Caledonian University]. GCU Research Online. </a:t>
            </a:r>
            <a:r>
              <a:rPr lang="en-GB" sz="1000">
                <a:solidFill>
                  <a:srgbClr val="212121"/>
                </a:solidFill>
                <a:ea typeface="+mn-lt"/>
                <a:cs typeface="+mn-lt"/>
                <a:hlinkClick r:id="rId7"/>
              </a:rPr>
              <a:t>https://researchonline.gcu.ac.uk/en/studentTheses/development-of-the-youth-stigma-experiences-scale-yses-a-particip</a:t>
            </a:r>
            <a:endParaRPr lang="en-GB" sz="1000"/>
          </a:p>
          <a:p>
            <a:pPr>
              <a:buNone/>
            </a:pPr>
            <a:r>
              <a:rPr lang="en-GB" sz="1000" err="1">
                <a:solidFill>
                  <a:srgbClr val="212121"/>
                </a:solidFill>
                <a:ea typeface="+mn-lt"/>
                <a:cs typeface="+mn-lt"/>
              </a:rPr>
              <a:t>Kranke</a:t>
            </a:r>
            <a:r>
              <a:rPr lang="en-GB" sz="1000">
                <a:solidFill>
                  <a:srgbClr val="212121"/>
                </a:solidFill>
                <a:ea typeface="+mn-lt"/>
                <a:cs typeface="+mn-lt"/>
              </a:rPr>
              <a:t>, D., Floersch, J., Townsend, L., &amp; Munson, M. (2010). Stigma experience among adolescents taking psychiatric medication. </a:t>
            </a:r>
            <a:r>
              <a:rPr lang="en-GB" sz="1000" i="1">
                <a:solidFill>
                  <a:srgbClr val="212121"/>
                </a:solidFill>
                <a:ea typeface="+mn-lt"/>
                <a:cs typeface="+mn-lt"/>
              </a:rPr>
              <a:t>Children and Youth Services Review, 32</a:t>
            </a:r>
            <a:r>
              <a:rPr lang="en-GB" sz="1000">
                <a:solidFill>
                  <a:srgbClr val="212121"/>
                </a:solidFill>
                <a:ea typeface="+mn-lt"/>
                <a:cs typeface="+mn-lt"/>
              </a:rPr>
              <a:t>(4), 496–505.</a:t>
            </a:r>
            <a:r>
              <a:rPr lang="en-GB" sz="1000">
                <a:solidFill>
                  <a:srgbClr val="212121"/>
                </a:solidFill>
                <a:ea typeface="+mn-lt"/>
                <a:cs typeface="+mn-lt"/>
                <a:hlinkClick r:id="rId8"/>
              </a:rPr>
              <a:t> https://doi.org/10.1016/j.childyouth.2009.11.002</a:t>
            </a:r>
            <a:endParaRPr lang="en-GB" sz="1000">
              <a:solidFill>
                <a:srgbClr val="212121"/>
              </a:solidFill>
            </a:endParaRPr>
          </a:p>
          <a:p>
            <a:pPr>
              <a:buNone/>
            </a:pPr>
            <a:r>
              <a:rPr lang="en-GB" sz="1000">
                <a:solidFill>
                  <a:srgbClr val="212121"/>
                </a:solidFill>
                <a:ea typeface="+mn-lt"/>
                <a:cs typeface="+mn-lt"/>
              </a:rPr>
              <a:t>LeFrançois, B. A. (2013a). Adultism. In T. Teo (Ed.), </a:t>
            </a:r>
            <a:r>
              <a:rPr lang="en-GB" sz="1000" err="1">
                <a:solidFill>
                  <a:srgbClr val="212121"/>
                </a:solidFill>
                <a:ea typeface="+mn-lt"/>
                <a:cs typeface="+mn-lt"/>
              </a:rPr>
              <a:t>Encyclopedia</a:t>
            </a:r>
            <a:r>
              <a:rPr lang="en-GB" sz="1000">
                <a:solidFill>
                  <a:srgbClr val="212121"/>
                </a:solidFill>
                <a:ea typeface="+mn-lt"/>
                <a:cs typeface="+mn-lt"/>
              </a:rPr>
              <a:t> of critical psychology (pp. 47–49). New York, NY: Springer Reference. doi:10.1007/978- 1-4614-5583-7</a:t>
            </a:r>
            <a:endParaRPr lang="en-GB" sz="1000"/>
          </a:p>
          <a:p>
            <a:pPr>
              <a:buNone/>
            </a:pPr>
            <a:r>
              <a:rPr lang="en-GB" sz="1000">
                <a:ea typeface="+mn-lt"/>
                <a:cs typeface="+mn-lt"/>
              </a:rPr>
              <a:t>Moses, T. (2009). Stigma and Self-Concept Among Adolescents Receiving Mental Health Treatment. </a:t>
            </a:r>
            <a:r>
              <a:rPr lang="en-GB" sz="1000" i="1">
                <a:ea typeface="+mn-lt"/>
                <a:cs typeface="+mn-lt"/>
              </a:rPr>
              <a:t>American Journal of Orthopsychiatry, 79</a:t>
            </a:r>
            <a:r>
              <a:rPr lang="en-GB" sz="1000">
                <a:ea typeface="+mn-lt"/>
                <a:cs typeface="+mn-lt"/>
              </a:rPr>
              <a:t>(2), 261–274. </a:t>
            </a:r>
            <a:r>
              <a:rPr lang="en-GB" sz="1000">
                <a:ea typeface="+mn-lt"/>
                <a:cs typeface="+mn-lt"/>
                <a:hlinkClick r:id="rId9"/>
              </a:rPr>
              <a:t>https://doi.org/10.1037/a0015696</a:t>
            </a:r>
            <a:endParaRPr lang="en-GB" sz="1000"/>
          </a:p>
          <a:p>
            <a:pPr>
              <a:buNone/>
            </a:pPr>
            <a:r>
              <a:rPr lang="en-GB" sz="1000">
                <a:ea typeface="+mn-lt"/>
                <a:cs typeface="+mn-lt"/>
              </a:rPr>
              <a:t>Woodgate, R. L., </a:t>
            </a:r>
            <a:r>
              <a:rPr lang="en-GB" sz="1000" err="1">
                <a:ea typeface="+mn-lt"/>
                <a:cs typeface="+mn-lt"/>
              </a:rPr>
              <a:t>Comaskey</a:t>
            </a:r>
            <a:r>
              <a:rPr lang="en-GB" sz="1000">
                <a:ea typeface="+mn-lt"/>
                <a:cs typeface="+mn-lt"/>
              </a:rPr>
              <a:t>, B., Tennent, P., Wener, P., &amp; Altman, G. (2020). The wicked problem of stigma for youth living with anxiety. </a:t>
            </a:r>
            <a:r>
              <a:rPr lang="en-GB" sz="1000" i="1">
                <a:ea typeface="+mn-lt"/>
                <a:cs typeface="+mn-lt"/>
              </a:rPr>
              <a:t>Qualitative Health Research, 30</a:t>
            </a:r>
            <a:r>
              <a:rPr lang="en-GB" sz="1000">
                <a:ea typeface="+mn-lt"/>
                <a:cs typeface="+mn-lt"/>
              </a:rPr>
              <a:t>(10), 1491–1502. </a:t>
            </a:r>
            <a:r>
              <a:rPr lang="en-GB" sz="1000">
                <a:ea typeface="+mn-lt"/>
                <a:cs typeface="+mn-lt"/>
                <a:hlinkClick r:id="rId10"/>
              </a:rPr>
              <a:t>https://doi.org/10.1177/1049732320916460</a:t>
            </a:r>
            <a:endParaRPr lang="en-GB" sz="1000"/>
          </a:p>
          <a:p>
            <a:pPr>
              <a:buNone/>
            </a:pPr>
            <a:endParaRPr lang="en-GB"/>
          </a:p>
          <a:p>
            <a:pPr>
              <a:buNone/>
            </a:pPr>
            <a:endParaRPr lang="en-GB"/>
          </a:p>
          <a:p>
            <a:pPr>
              <a:buNone/>
            </a:pPr>
            <a:endParaRPr lang="en-GB"/>
          </a:p>
          <a:p>
            <a:pPr marL="0" indent="0">
              <a:buNone/>
            </a:pPr>
            <a:endParaRPr lang="en-GB"/>
          </a:p>
        </p:txBody>
      </p:sp>
    </p:spTree>
    <p:extLst>
      <p:ext uri="{BB962C8B-B14F-4D97-AF65-F5344CB8AC3E}">
        <p14:creationId xmlns:p14="http://schemas.microsoft.com/office/powerpoint/2010/main" val="2415922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9F43748-C639-A4FD-4F31-771C56C39DEE}"/>
              </a:ext>
            </a:extLst>
          </p:cNvPr>
          <p:cNvPicPr>
            <a:picLocks noChangeAspect="1"/>
          </p:cNvPicPr>
          <p:nvPr/>
        </p:nvPicPr>
        <p:blipFill>
          <a:blip r:embed="rId2">
            <a:alphaModFix amt="40000"/>
          </a:blip>
          <a:srcRect t="24801" r="9091"/>
          <a:stretch>
            <a:fillRect/>
          </a:stretch>
        </p:blipFill>
        <p:spPr>
          <a:xfrm>
            <a:off x="20" y="152"/>
            <a:ext cx="12191980" cy="6857848"/>
          </a:xfrm>
          <a:prstGeom prst="rect">
            <a:avLst/>
          </a:prstGeom>
        </p:spPr>
      </p:pic>
      <p:sp>
        <p:nvSpPr>
          <p:cNvPr id="2" name="Title 1"/>
          <p:cNvSpPr>
            <a:spLocks noGrp="1"/>
          </p:cNvSpPr>
          <p:nvPr>
            <p:ph type="ctrTitle"/>
          </p:nvPr>
        </p:nvSpPr>
        <p:spPr>
          <a:xfrm>
            <a:off x="640080" y="985233"/>
            <a:ext cx="5758628" cy="3355853"/>
          </a:xfrm>
        </p:spPr>
        <p:txBody>
          <a:bodyPr anchor="t">
            <a:normAutofit/>
          </a:bodyPr>
          <a:lstStyle/>
          <a:p>
            <a:pPr>
              <a:lnSpc>
                <a:spcPct val="90000"/>
              </a:lnSpc>
            </a:pPr>
            <a:r>
              <a:rPr lang="en-GB" sz="4400" i="1">
                <a:solidFill>
                  <a:srgbClr val="FFFFFF"/>
                </a:solidFill>
                <a:latin typeface="Calibri"/>
                <a:ea typeface="Calibri"/>
                <a:cs typeface="Calibri"/>
              </a:rPr>
              <a:t>Whose Stigma Are We Tackling? Re-Centring Youth Voice in Mental Health Stigma Research and Intervention</a:t>
            </a:r>
            <a:endParaRPr lang="en-US" sz="4400">
              <a:solidFill>
                <a:srgbClr val="FFFFFF"/>
              </a:solidFill>
            </a:endParaRPr>
          </a:p>
        </p:txBody>
      </p:sp>
      <p:sp>
        <p:nvSpPr>
          <p:cNvPr id="3" name="Subtitle 2"/>
          <p:cNvSpPr>
            <a:spLocks noGrp="1"/>
          </p:cNvSpPr>
          <p:nvPr>
            <p:ph type="subTitle" idx="1"/>
          </p:nvPr>
        </p:nvSpPr>
        <p:spPr>
          <a:xfrm>
            <a:off x="640080" y="5251621"/>
            <a:ext cx="4439920" cy="1104721"/>
          </a:xfrm>
        </p:spPr>
        <p:txBody>
          <a:bodyPr anchor="t">
            <a:normAutofit fontScale="92500" lnSpcReduction="20000"/>
          </a:bodyPr>
          <a:lstStyle/>
          <a:p>
            <a:r>
              <a:rPr lang="en-GB">
                <a:solidFill>
                  <a:srgbClr val="FFFFFF"/>
                </a:solidFill>
              </a:rPr>
              <a:t>Dr Rebecca Johnson</a:t>
            </a:r>
          </a:p>
          <a:p>
            <a:r>
              <a:rPr lang="en-GB" sz="1500" i="1">
                <a:solidFill>
                  <a:srgbClr val="FFFFFF"/>
                </a:solidFill>
              </a:rPr>
              <a:t>Lecturer in Psychology </a:t>
            </a:r>
          </a:p>
          <a:p>
            <a:r>
              <a:rPr lang="en-GB" sz="1500" i="1">
                <a:solidFill>
                  <a:srgbClr val="FFFFFF"/>
                </a:solidFill>
              </a:rPr>
              <a:t>Glasgow Caledonian University</a:t>
            </a: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5E5DC-C7A2-10F2-F88D-63E9C818A59A}"/>
              </a:ext>
            </a:extLst>
          </p:cNvPr>
          <p:cNvSpPr>
            <a:spLocks noGrp="1"/>
          </p:cNvSpPr>
          <p:nvPr>
            <p:ph type="title"/>
          </p:nvPr>
        </p:nvSpPr>
        <p:spPr>
          <a:xfrm>
            <a:off x="640080" y="914399"/>
            <a:ext cx="3000587" cy="4160520"/>
          </a:xfrm>
        </p:spPr>
        <p:txBody>
          <a:bodyPr anchor="t">
            <a:normAutofit/>
          </a:bodyPr>
          <a:lstStyle/>
          <a:p>
            <a:r>
              <a:rPr lang="en-GB" sz="3600"/>
              <a:t>Disclaimer : Challenging Adults </a:t>
            </a:r>
          </a:p>
        </p:txBody>
      </p:sp>
      <p:graphicFrame>
        <p:nvGraphicFramePr>
          <p:cNvPr id="10" name="Content Placeholder 2">
            <a:extLst>
              <a:ext uri="{FF2B5EF4-FFF2-40B4-BE49-F238E27FC236}">
                <a16:creationId xmlns:a16="http://schemas.microsoft.com/office/drawing/2014/main" id="{0B3DFF1A-EA46-0D7A-D504-ADE30A4A9453}"/>
              </a:ext>
            </a:extLst>
          </p:cNvPr>
          <p:cNvGraphicFramePr>
            <a:graphicFrameLocks noGrp="1"/>
          </p:cNvGraphicFramePr>
          <p:nvPr>
            <p:ph idx="1"/>
          </p:nvPr>
        </p:nvGraphicFramePr>
        <p:xfrm>
          <a:off x="3502587" y="904521"/>
          <a:ext cx="8017161" cy="5098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500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648E1-2A14-1052-B89F-8E2CF4F93543}"/>
              </a:ext>
            </a:extLst>
          </p:cNvPr>
          <p:cNvSpPr>
            <a:spLocks noGrp="1"/>
          </p:cNvSpPr>
          <p:nvPr>
            <p:ph type="title"/>
          </p:nvPr>
        </p:nvSpPr>
        <p:spPr>
          <a:xfrm>
            <a:off x="640080" y="914399"/>
            <a:ext cx="3000587" cy="4160520"/>
          </a:xfrm>
        </p:spPr>
        <p:txBody>
          <a:bodyPr anchor="t">
            <a:normAutofit/>
          </a:bodyPr>
          <a:lstStyle/>
          <a:p>
            <a:r>
              <a:rPr lang="en-GB" sz="3600"/>
              <a:t>Context: Research Background </a:t>
            </a:r>
          </a:p>
        </p:txBody>
      </p:sp>
      <p:graphicFrame>
        <p:nvGraphicFramePr>
          <p:cNvPr id="5" name="Content Placeholder 2">
            <a:extLst>
              <a:ext uri="{FF2B5EF4-FFF2-40B4-BE49-F238E27FC236}">
                <a16:creationId xmlns:a16="http://schemas.microsoft.com/office/drawing/2014/main" id="{0C24E3F3-DE21-3FBF-A89F-554DA5280ECE}"/>
              </a:ext>
            </a:extLst>
          </p:cNvPr>
          <p:cNvGraphicFramePr>
            <a:graphicFrameLocks noGrp="1"/>
          </p:cNvGraphicFramePr>
          <p:nvPr>
            <p:ph idx="1"/>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5456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EF4DE-DE07-5707-C056-ED3535D54F90}"/>
              </a:ext>
            </a:extLst>
          </p:cNvPr>
          <p:cNvSpPr>
            <a:spLocks noGrp="1"/>
          </p:cNvSpPr>
          <p:nvPr>
            <p:ph type="title"/>
          </p:nvPr>
        </p:nvSpPr>
        <p:spPr>
          <a:xfrm>
            <a:off x="640080" y="570750"/>
            <a:ext cx="10890929" cy="1387934"/>
          </a:xfrm>
        </p:spPr>
        <p:txBody>
          <a:bodyPr anchor="b">
            <a:normAutofit/>
          </a:bodyPr>
          <a:lstStyle/>
          <a:p>
            <a:r>
              <a:rPr lang="en-GB"/>
              <a:t>The Role of Adults</a:t>
            </a:r>
            <a:endParaRPr lang="en-US"/>
          </a:p>
        </p:txBody>
      </p:sp>
      <p:sp>
        <p:nvSpPr>
          <p:cNvPr id="3" name="Content Placeholder 2">
            <a:extLst>
              <a:ext uri="{FF2B5EF4-FFF2-40B4-BE49-F238E27FC236}">
                <a16:creationId xmlns:a16="http://schemas.microsoft.com/office/drawing/2014/main" id="{4753D56B-0E1B-0D3B-680F-CEC0772B6CE4}"/>
              </a:ext>
            </a:extLst>
          </p:cNvPr>
          <p:cNvSpPr>
            <a:spLocks noGrp="1"/>
          </p:cNvSpPr>
          <p:nvPr>
            <p:ph idx="1"/>
          </p:nvPr>
        </p:nvSpPr>
        <p:spPr>
          <a:xfrm>
            <a:off x="640080" y="2761673"/>
            <a:ext cx="10890929" cy="3536241"/>
          </a:xfrm>
        </p:spPr>
        <p:txBody>
          <a:bodyPr vert="horz" lIns="91440" tIns="45720" rIns="91440" bIns="45720" rtlCol="0" anchor="t">
            <a:normAutofit/>
          </a:bodyPr>
          <a:lstStyle/>
          <a:p>
            <a:r>
              <a:rPr lang="en-GB"/>
              <a:t>Recent research is bucking the trend (Ansell et al., 2024; Austin et al., 2024; Johnson, 2025). </a:t>
            </a:r>
          </a:p>
          <a:p>
            <a:r>
              <a:rPr lang="en-GB"/>
              <a:t>Research (and intervention) often focus on peer-to-peer stigmatisation. </a:t>
            </a:r>
          </a:p>
          <a:p>
            <a:r>
              <a:rPr lang="en-GB"/>
              <a:t>Most important finding from contemporary research is that</a:t>
            </a:r>
            <a:r>
              <a:rPr lang="en-GB" b="1"/>
              <a:t> adults play a unique role in youth stigmatisation.  </a:t>
            </a:r>
          </a:p>
          <a:p>
            <a:r>
              <a:rPr lang="en-GB"/>
              <a:t>Youth report feeling blamed, dismissed and minimised more often from adults (Ansell et al., 2025). </a:t>
            </a:r>
          </a:p>
          <a:p>
            <a:r>
              <a:rPr lang="en-GB"/>
              <a:t>Evidence suggests that the power of adults to gatekeep support and decisions makes their stigmatisation more damaging (Austin et al., 2024). </a:t>
            </a:r>
          </a:p>
          <a:p>
            <a:pPr marL="493395" lvl="1">
              <a:buFont typeface="Courier New" panose="020B0604020202020204" pitchFamily="34" charset="0"/>
              <a:buChar char="o"/>
            </a:pPr>
            <a:endParaRPr lang="en-GB"/>
          </a:p>
          <a:p>
            <a:pPr marL="493395" lvl="1">
              <a:buFont typeface="Courier New" panose="020B0604020202020204" pitchFamily="34" charset="0"/>
              <a:buChar char="o"/>
            </a:pPr>
            <a:endParaRPr lang="en-GB"/>
          </a:p>
        </p:txBody>
      </p:sp>
      <p:pic>
        <p:nvPicPr>
          <p:cNvPr id="4" name="Graphic 3" descr="Research outline">
            <a:extLst>
              <a:ext uri="{FF2B5EF4-FFF2-40B4-BE49-F238E27FC236}">
                <a16:creationId xmlns:a16="http://schemas.microsoft.com/office/drawing/2014/main" id="{7512ED8F-928D-9595-7A20-BD9BBC508E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
            <a:off x="9752363" y="568124"/>
            <a:ext cx="3277891" cy="3342466"/>
          </a:xfrm>
          <a:prstGeom prst="rect">
            <a:avLst/>
          </a:prstGeom>
        </p:spPr>
      </p:pic>
      <p:pic>
        <p:nvPicPr>
          <p:cNvPr id="5" name="Graphic 4" descr="Books outline">
            <a:extLst>
              <a:ext uri="{FF2B5EF4-FFF2-40B4-BE49-F238E27FC236}">
                <a16:creationId xmlns:a16="http://schemas.microsoft.com/office/drawing/2014/main" id="{2E60624F-A9D2-8942-D484-478181972CD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37777" y="-437020"/>
            <a:ext cx="2657959" cy="2683789"/>
          </a:xfrm>
          <a:prstGeom prst="rect">
            <a:avLst/>
          </a:prstGeom>
        </p:spPr>
      </p:pic>
    </p:spTree>
    <p:extLst>
      <p:ext uri="{BB962C8B-B14F-4D97-AF65-F5344CB8AC3E}">
        <p14:creationId xmlns:p14="http://schemas.microsoft.com/office/powerpoint/2010/main" val="3695505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E2636-F798-3AB3-614C-F69B3DC121ED}"/>
              </a:ext>
            </a:extLst>
          </p:cNvPr>
          <p:cNvSpPr>
            <a:spLocks noGrp="1"/>
          </p:cNvSpPr>
          <p:nvPr>
            <p:ph type="title"/>
          </p:nvPr>
        </p:nvSpPr>
        <p:spPr>
          <a:xfrm>
            <a:off x="640080" y="570750"/>
            <a:ext cx="10890929" cy="1387934"/>
          </a:xfrm>
        </p:spPr>
        <p:txBody>
          <a:bodyPr anchor="b">
            <a:normAutofit/>
          </a:bodyPr>
          <a:lstStyle/>
          <a:p>
            <a:r>
              <a:rPr lang="en-GB"/>
              <a:t>Misuse of Power Imbalance (Johnson, 2024) </a:t>
            </a:r>
          </a:p>
        </p:txBody>
      </p:sp>
      <p:sp>
        <p:nvSpPr>
          <p:cNvPr id="3" name="Content Placeholder 2">
            <a:extLst>
              <a:ext uri="{FF2B5EF4-FFF2-40B4-BE49-F238E27FC236}">
                <a16:creationId xmlns:a16="http://schemas.microsoft.com/office/drawing/2014/main" id="{5A7D9708-D0B9-7E89-80FB-D4EA9F9796F2}"/>
              </a:ext>
            </a:extLst>
          </p:cNvPr>
          <p:cNvSpPr>
            <a:spLocks noGrp="1"/>
          </p:cNvSpPr>
          <p:nvPr>
            <p:ph idx="1"/>
          </p:nvPr>
        </p:nvSpPr>
        <p:spPr>
          <a:xfrm>
            <a:off x="640080" y="2761673"/>
            <a:ext cx="10890929" cy="3536241"/>
          </a:xfrm>
        </p:spPr>
        <p:txBody>
          <a:bodyPr vert="horz" lIns="91440" tIns="45720" rIns="91440" bIns="45720" rtlCol="0">
            <a:normAutofit/>
          </a:bodyPr>
          <a:lstStyle/>
          <a:p>
            <a:pPr>
              <a:lnSpc>
                <a:spcPct val="110000"/>
              </a:lnSpc>
            </a:pPr>
            <a:r>
              <a:rPr lang="en-GB" sz="1700">
                <a:ea typeface="+mn-lt"/>
                <a:cs typeface="+mn-lt"/>
              </a:rPr>
              <a:t>Young people described feeling </a:t>
            </a:r>
            <a:r>
              <a:rPr lang="en-GB" sz="1700" b="1">
                <a:ea typeface="+mn-lt"/>
                <a:cs typeface="+mn-lt"/>
              </a:rPr>
              <a:t>dismissed, disbelieved, or invalidated</a:t>
            </a:r>
            <a:r>
              <a:rPr lang="en-GB" sz="1700">
                <a:ea typeface="+mn-lt"/>
                <a:cs typeface="+mn-lt"/>
              </a:rPr>
              <a:t> by adults who they should have been safe with — including teachers, parents, and professionals.</a:t>
            </a:r>
            <a:endParaRPr lang="en-GB" sz="1700"/>
          </a:p>
          <a:p>
            <a:pPr>
              <a:lnSpc>
                <a:spcPct val="110000"/>
              </a:lnSpc>
            </a:pPr>
            <a:r>
              <a:rPr lang="en-GB" sz="1700">
                <a:ea typeface="+mn-lt"/>
                <a:cs typeface="+mn-lt"/>
              </a:rPr>
              <a:t>Help-seeking was often met with </a:t>
            </a:r>
            <a:r>
              <a:rPr lang="en-GB" sz="1700" b="1">
                <a:ea typeface="+mn-lt"/>
                <a:cs typeface="+mn-lt"/>
              </a:rPr>
              <a:t>inaction or minimisation</a:t>
            </a:r>
            <a:r>
              <a:rPr lang="en-GB" sz="1700">
                <a:ea typeface="+mn-lt"/>
                <a:cs typeface="+mn-lt"/>
              </a:rPr>
              <a:t>, reinforcing the belief that their concerns weren’t serious or worthy of support.</a:t>
            </a:r>
            <a:endParaRPr lang="en-GB" sz="1700"/>
          </a:p>
          <a:p>
            <a:pPr>
              <a:lnSpc>
                <a:spcPct val="110000"/>
              </a:lnSpc>
            </a:pPr>
            <a:r>
              <a:rPr lang="en-GB" sz="1700">
                <a:ea typeface="+mn-lt"/>
                <a:cs typeface="+mn-lt"/>
              </a:rPr>
              <a:t>Some participants reported </a:t>
            </a:r>
            <a:r>
              <a:rPr lang="en-GB" sz="1700" b="1">
                <a:ea typeface="+mn-lt"/>
                <a:cs typeface="+mn-lt"/>
              </a:rPr>
              <a:t>punitive or controlling responses</a:t>
            </a:r>
            <a:r>
              <a:rPr lang="en-GB" sz="1700">
                <a:ea typeface="+mn-lt"/>
                <a:cs typeface="+mn-lt"/>
              </a:rPr>
              <a:t> from adults when disclosing distress, contributing to shame and silencing.</a:t>
            </a:r>
            <a:endParaRPr lang="en-GB" sz="1700"/>
          </a:p>
          <a:p>
            <a:pPr>
              <a:lnSpc>
                <a:spcPct val="110000"/>
              </a:lnSpc>
            </a:pPr>
            <a:r>
              <a:rPr lang="en-GB" sz="1700">
                <a:ea typeface="+mn-lt"/>
                <a:cs typeface="+mn-lt"/>
              </a:rPr>
              <a:t>This theme reflects how </a:t>
            </a:r>
            <a:r>
              <a:rPr lang="en-GB" sz="1700" b="1">
                <a:ea typeface="+mn-lt"/>
                <a:cs typeface="+mn-lt"/>
              </a:rPr>
              <a:t>stigma operates through adult control</a:t>
            </a:r>
            <a:r>
              <a:rPr lang="en-GB" sz="1700">
                <a:ea typeface="+mn-lt"/>
                <a:cs typeface="+mn-lt"/>
              </a:rPr>
              <a:t>, institutional mistrust, and restricted autonomy — not just through overt judgement.</a:t>
            </a:r>
            <a:endParaRPr lang="en-GB" sz="1700"/>
          </a:p>
          <a:p>
            <a:pPr>
              <a:lnSpc>
                <a:spcPct val="110000"/>
              </a:lnSpc>
            </a:pPr>
            <a:r>
              <a:rPr lang="en-GB" sz="1700">
                <a:ea typeface="+mn-lt"/>
                <a:cs typeface="+mn-lt"/>
              </a:rPr>
              <a:t>It challenges traditional stigma models by highlighting how </a:t>
            </a:r>
            <a:r>
              <a:rPr lang="en-GB" sz="1700" b="1">
                <a:ea typeface="+mn-lt"/>
                <a:cs typeface="+mn-lt"/>
              </a:rPr>
              <a:t>power relations</a:t>
            </a:r>
            <a:r>
              <a:rPr lang="en-GB" sz="1700">
                <a:ea typeface="+mn-lt"/>
                <a:cs typeface="+mn-lt"/>
              </a:rPr>
              <a:t>, not just negative beliefs, shape the lived experience of youth mental health stigma.</a:t>
            </a:r>
            <a:endParaRPr lang="en-GB" sz="1700"/>
          </a:p>
          <a:p>
            <a:pPr>
              <a:lnSpc>
                <a:spcPct val="110000"/>
              </a:lnSpc>
            </a:pPr>
            <a:endParaRPr lang="en-GB" sz="1700"/>
          </a:p>
        </p:txBody>
      </p:sp>
    </p:spTree>
    <p:extLst>
      <p:ext uri="{BB962C8B-B14F-4D97-AF65-F5344CB8AC3E}">
        <p14:creationId xmlns:p14="http://schemas.microsoft.com/office/powerpoint/2010/main" val="33602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peech Bubble: Rectangle with Corners Rounded 9">
            <a:extLst>
              <a:ext uri="{FF2B5EF4-FFF2-40B4-BE49-F238E27FC236}">
                <a16:creationId xmlns:a16="http://schemas.microsoft.com/office/drawing/2014/main" id="{08F99DB9-330C-073A-B6F9-35C6D83F6385}"/>
              </a:ext>
            </a:extLst>
          </p:cNvPr>
          <p:cNvSpPr/>
          <p:nvPr/>
        </p:nvSpPr>
        <p:spPr>
          <a:xfrm>
            <a:off x="5518489" y="341525"/>
            <a:ext cx="5731335" cy="2923755"/>
          </a:xfrm>
          <a:prstGeom prst="wedgeRoundRectCallou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AC5AA98-DF9C-4005-37D6-40C11B5CBBBF}"/>
              </a:ext>
            </a:extLst>
          </p:cNvPr>
          <p:cNvSpPr>
            <a:spLocks noGrp="1"/>
          </p:cNvSpPr>
          <p:nvPr>
            <p:ph type="title"/>
          </p:nvPr>
        </p:nvSpPr>
        <p:spPr/>
        <p:txBody>
          <a:bodyPr/>
          <a:lstStyle/>
          <a:p>
            <a:r>
              <a:rPr lang="en-GB"/>
              <a:t>Participant Quotes </a:t>
            </a:r>
          </a:p>
        </p:txBody>
      </p:sp>
      <p:sp>
        <p:nvSpPr>
          <p:cNvPr id="9" name="Speech Bubble: Oval 8">
            <a:extLst>
              <a:ext uri="{FF2B5EF4-FFF2-40B4-BE49-F238E27FC236}">
                <a16:creationId xmlns:a16="http://schemas.microsoft.com/office/drawing/2014/main" id="{F14D4F36-8EAB-CF02-C150-E71E823827F0}"/>
              </a:ext>
            </a:extLst>
          </p:cNvPr>
          <p:cNvSpPr/>
          <p:nvPr/>
        </p:nvSpPr>
        <p:spPr>
          <a:xfrm>
            <a:off x="-45439" y="2317149"/>
            <a:ext cx="5047442" cy="3762918"/>
          </a:xfrm>
          <a:prstGeom prst="wedgeEllipseCallou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Speech Bubble: Rectangle 7">
            <a:extLst>
              <a:ext uri="{FF2B5EF4-FFF2-40B4-BE49-F238E27FC236}">
                <a16:creationId xmlns:a16="http://schemas.microsoft.com/office/drawing/2014/main" id="{4DCAE33A-9618-CA7E-6387-82C1DCCD680E}"/>
              </a:ext>
            </a:extLst>
          </p:cNvPr>
          <p:cNvSpPr/>
          <p:nvPr/>
        </p:nvSpPr>
        <p:spPr>
          <a:xfrm>
            <a:off x="6671849" y="3717520"/>
            <a:ext cx="4795604" cy="2633316"/>
          </a:xfrm>
          <a:prstGeom prst="wedgeRectCallou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88C1A069-693B-1EA3-ED6D-97CA7FD7A0A2}"/>
              </a:ext>
            </a:extLst>
          </p:cNvPr>
          <p:cNvSpPr txBox="1"/>
          <p:nvPr/>
        </p:nvSpPr>
        <p:spPr>
          <a:xfrm>
            <a:off x="6676190" y="3900542"/>
            <a:ext cx="479423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i="1">
                <a:latin typeface="Grandview Display"/>
                <a:ea typeface="Calibri"/>
                <a:cs typeface="Calibri"/>
              </a:rPr>
              <a:t>They'd never asked me directly, or tried to ask me indirectly, which caused a lot of arguments just because they were taking actions which they felt was for the best, but for me they weren’t." </a:t>
            </a:r>
            <a:endParaRPr lang="en-US" sz="2400">
              <a:latin typeface="Grandview Display"/>
              <a:ea typeface="Calibri"/>
              <a:cs typeface="Calibri"/>
            </a:endParaRPr>
          </a:p>
        </p:txBody>
      </p:sp>
      <p:sp>
        <p:nvSpPr>
          <p:cNvPr id="7" name="TextBox 6">
            <a:extLst>
              <a:ext uri="{FF2B5EF4-FFF2-40B4-BE49-F238E27FC236}">
                <a16:creationId xmlns:a16="http://schemas.microsoft.com/office/drawing/2014/main" id="{DD8CE593-2407-7D85-FC17-B0F0CE4DD656}"/>
              </a:ext>
            </a:extLst>
          </p:cNvPr>
          <p:cNvSpPr txBox="1"/>
          <p:nvPr/>
        </p:nvSpPr>
        <p:spPr>
          <a:xfrm>
            <a:off x="5707092" y="761230"/>
            <a:ext cx="535004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r>
              <a:rPr lang="en-US" sz="2000" i="1">
                <a:solidFill>
                  <a:schemeClr val="bg1"/>
                </a:solidFill>
                <a:latin typeface="Grandview Display"/>
                <a:ea typeface="Calibri"/>
                <a:cs typeface="Calibri"/>
              </a:rPr>
              <a:t>"</a:t>
            </a:r>
            <a:r>
              <a:rPr lang="en-US" sz="2400" i="1">
                <a:solidFill>
                  <a:schemeClr val="bg1"/>
                </a:solidFill>
                <a:latin typeface="Grandview Display"/>
                <a:ea typeface="Calibri"/>
                <a:cs typeface="Calibri"/>
              </a:rPr>
              <a:t>Being treated younger, as if you are someone younger who isn’t able to do all these things, having that independence removed. You know, being treated like you are genuinely a little child." </a:t>
            </a:r>
            <a:endParaRPr lang="en-US" sz="2400">
              <a:solidFill>
                <a:schemeClr val="bg1"/>
              </a:solidFill>
              <a:latin typeface="Grandview Display"/>
              <a:ea typeface="Calibri"/>
              <a:cs typeface="Calibri"/>
            </a:endParaRPr>
          </a:p>
        </p:txBody>
      </p:sp>
      <p:sp>
        <p:nvSpPr>
          <p:cNvPr id="4" name="TextBox 3">
            <a:extLst>
              <a:ext uri="{FF2B5EF4-FFF2-40B4-BE49-F238E27FC236}">
                <a16:creationId xmlns:a16="http://schemas.microsoft.com/office/drawing/2014/main" id="{266E0115-17EF-5D92-9946-FBEB293D40AD}"/>
              </a:ext>
            </a:extLst>
          </p:cNvPr>
          <p:cNvSpPr txBox="1"/>
          <p:nvPr/>
        </p:nvSpPr>
        <p:spPr>
          <a:xfrm>
            <a:off x="698919" y="2885903"/>
            <a:ext cx="3893563"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r>
              <a:rPr lang="en-US" sz="2400" i="1">
                <a:solidFill>
                  <a:schemeClr val="bg1"/>
                </a:solidFill>
                <a:latin typeface="Grandview Display"/>
                <a:ea typeface="Calibri"/>
                <a:cs typeface="Calibri"/>
              </a:rPr>
              <a:t>“I feel like, compared to my friends, I’m treated more incompetently. Yeah, I’m spoken to, you know that like pathetic tone you put on when you speak to children.” </a:t>
            </a:r>
          </a:p>
        </p:txBody>
      </p:sp>
    </p:spTree>
    <p:extLst>
      <p:ext uri="{BB962C8B-B14F-4D97-AF65-F5344CB8AC3E}">
        <p14:creationId xmlns:p14="http://schemas.microsoft.com/office/powerpoint/2010/main" val="2350375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FDBD-C2BB-A6AD-E674-239276AB11D5}"/>
              </a:ext>
            </a:extLst>
          </p:cNvPr>
          <p:cNvSpPr>
            <a:spLocks noGrp="1"/>
          </p:cNvSpPr>
          <p:nvPr>
            <p:ph type="title"/>
          </p:nvPr>
        </p:nvSpPr>
        <p:spPr>
          <a:xfrm>
            <a:off x="640080" y="1371600"/>
            <a:ext cx="3677920" cy="3919267"/>
          </a:xfrm>
        </p:spPr>
        <p:txBody>
          <a:bodyPr anchor="t">
            <a:normAutofit/>
          </a:bodyPr>
          <a:lstStyle/>
          <a:p>
            <a:r>
              <a:rPr lang="en-GB"/>
              <a:t>Shifting the Dial </a:t>
            </a:r>
          </a:p>
        </p:txBody>
      </p:sp>
      <p:graphicFrame>
        <p:nvGraphicFramePr>
          <p:cNvPr id="19" name="Content Placeholder 2">
            <a:extLst>
              <a:ext uri="{FF2B5EF4-FFF2-40B4-BE49-F238E27FC236}">
                <a16:creationId xmlns:a16="http://schemas.microsoft.com/office/drawing/2014/main" id="{B426B400-C600-CD49-E02C-D286BA39A451}"/>
              </a:ext>
            </a:extLst>
          </p:cNvPr>
          <p:cNvGraphicFramePr>
            <a:graphicFrameLocks noGrp="1"/>
          </p:cNvGraphicFramePr>
          <p:nvPr>
            <p:ph idx="1"/>
          </p:nvPr>
        </p:nvGraphicFramePr>
        <p:xfrm>
          <a:off x="2282334" y="347057"/>
          <a:ext cx="9824407" cy="6282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153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Hands holding each other's wrists and interlinked to form a circle">
            <a:extLst>
              <a:ext uri="{FF2B5EF4-FFF2-40B4-BE49-F238E27FC236}">
                <a16:creationId xmlns:a16="http://schemas.microsoft.com/office/drawing/2014/main" id="{124BDEAE-C26F-2539-0A6D-A28FB052E053}"/>
              </a:ext>
            </a:extLst>
          </p:cNvPr>
          <p:cNvPicPr>
            <a:picLocks noChangeAspect="1"/>
          </p:cNvPicPr>
          <p:nvPr/>
        </p:nvPicPr>
        <p:blipFill>
          <a:blip r:embed="rId3"/>
          <a:srcRect r="-2" b="15603"/>
          <a:stretch>
            <a:fillRect/>
          </a:stretch>
        </p:blipFill>
        <p:spPr>
          <a:xfrm>
            <a:off x="20" y="10"/>
            <a:ext cx="12191979" cy="6857989"/>
          </a:xfrm>
          <a:prstGeom prst="rect">
            <a:avLst/>
          </a:prstGeom>
        </p:spPr>
      </p:pic>
      <p:sp>
        <p:nvSpPr>
          <p:cNvPr id="2" name="Title 1">
            <a:extLst>
              <a:ext uri="{FF2B5EF4-FFF2-40B4-BE49-F238E27FC236}">
                <a16:creationId xmlns:a16="http://schemas.microsoft.com/office/drawing/2014/main" id="{2C574F44-AF4A-364F-0268-1E8CF8C63E54}"/>
              </a:ext>
            </a:extLst>
          </p:cNvPr>
          <p:cNvSpPr>
            <a:spLocks noGrp="1"/>
          </p:cNvSpPr>
          <p:nvPr>
            <p:ph type="title"/>
          </p:nvPr>
        </p:nvSpPr>
        <p:spPr>
          <a:xfrm>
            <a:off x="640080" y="914400"/>
            <a:ext cx="4892948" cy="3427867"/>
          </a:xfrm>
        </p:spPr>
        <p:txBody>
          <a:bodyPr vert="horz" lIns="91440" tIns="45720" rIns="91440" bIns="45720" rtlCol="0" anchor="t">
            <a:normAutofit/>
          </a:bodyPr>
          <a:lstStyle/>
          <a:p>
            <a:r>
              <a:rPr lang="en-US" sz="5400" b="1" kern="1200">
                <a:solidFill>
                  <a:srgbClr val="FFFFFF"/>
                </a:solidFill>
                <a:latin typeface="+mj-lt"/>
                <a:ea typeface="+mj-ea"/>
                <a:cs typeface="+mj-cs"/>
              </a:rPr>
              <a:t>Adults – We Have Work to Do. </a:t>
            </a:r>
          </a:p>
        </p:txBody>
      </p:sp>
    </p:spTree>
    <p:extLst>
      <p:ext uri="{BB962C8B-B14F-4D97-AF65-F5344CB8AC3E}">
        <p14:creationId xmlns:p14="http://schemas.microsoft.com/office/powerpoint/2010/main" val="126653127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See Me palette">
      <a:dk1>
        <a:sysClr val="windowText" lastClr="000000"/>
      </a:dk1>
      <a:lt1>
        <a:sysClr val="window" lastClr="FFFFFF"/>
      </a:lt1>
      <a:dk2>
        <a:srgbClr val="44546A"/>
      </a:dk2>
      <a:lt2>
        <a:srgbClr val="E7E6E6"/>
      </a:lt2>
      <a:accent1>
        <a:srgbClr val="E21776"/>
      </a:accent1>
      <a:accent2>
        <a:srgbClr val="00B9E4"/>
      </a:accent2>
      <a:accent3>
        <a:srgbClr val="00A599"/>
      </a:accent3>
      <a:accent4>
        <a:srgbClr val="FFA100"/>
      </a:accent4>
      <a:accent5>
        <a:srgbClr val="7C109A"/>
      </a:accent5>
      <a:accent6>
        <a:srgbClr val="C1BB0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estingcolumn xmlns="7f866925-5af0-41b3-8a82-cd164ae5b33a">true</testingcolumn>
    <TaxCatchAll xmlns="8de163be-544f-4d78-9548-5de911d1fe4e" xsi:nil="true"/>
    <lcf76f155ced4ddcb4097134ff3c332f xmlns="7f866925-5af0-41b3-8a82-cd164ae5b33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910717112931441AA04D8373345528B" ma:contentTypeVersion="17" ma:contentTypeDescription="Create a new document." ma:contentTypeScope="" ma:versionID="33bb7c5aedf1159dbbc6cb1181dca765">
  <xsd:schema xmlns:xsd="http://www.w3.org/2001/XMLSchema" xmlns:xs="http://www.w3.org/2001/XMLSchema" xmlns:p="http://schemas.microsoft.com/office/2006/metadata/properties" xmlns:ns2="7f866925-5af0-41b3-8a82-cd164ae5b33a" xmlns:ns3="8de163be-544f-4d78-9548-5de911d1fe4e" targetNamespace="http://schemas.microsoft.com/office/2006/metadata/properties" ma:root="true" ma:fieldsID="41a7aada0e9beb3ccfcf2adf0c9281a8" ns2:_="" ns3:_="">
    <xsd:import namespace="7f866925-5af0-41b3-8a82-cd164ae5b33a"/>
    <xsd:import namespace="8de163be-544f-4d78-9548-5de911d1fe4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testingcolumn"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866925-5af0-41b3-8a82-cd164ae5b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046b3295-d9ac-4334-9ea6-cebb094ad23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description="" ma:internalName="MediaServiceOCR" ma:readOnly="true">
      <xsd:simpleType>
        <xsd:restriction base="dms:Note">
          <xsd:maxLength value="255"/>
        </xsd:restriction>
      </xsd:simpleType>
    </xsd:element>
    <xsd:element name="testingcolumn" ma:index="21" nillable="true" ma:displayName="testing column" ma:default="1" ma:format="Dropdown" ma:internalName="testingcolumn">
      <xsd:simpleType>
        <xsd:restriction base="dms:Boolean"/>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de163be-544f-4d78-9548-5de911d1fe4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991b86e-5e7d-408f-91d6-f361329516ef}" ma:internalName="TaxCatchAll" ma:showField="CatchAllData" ma:web="8de163be-544f-4d78-9548-5de911d1fe4e">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4E3F0A-E69E-479B-8124-3688E1B460FC}">
  <ds:schemaRefs>
    <ds:schemaRef ds:uri="7f866925-5af0-41b3-8a82-cd164ae5b33a"/>
    <ds:schemaRef ds:uri="8de163be-544f-4d78-9548-5de911d1fe4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189C5CC-5A1D-4C9C-BDF4-216ABC327859}">
  <ds:schemaRefs>
    <ds:schemaRef ds:uri="http://schemas.microsoft.com/sharepoint/v3/contenttype/forms"/>
  </ds:schemaRefs>
</ds:datastoreItem>
</file>

<file path=customXml/itemProps3.xml><?xml version="1.0" encoding="utf-8"?>
<ds:datastoreItem xmlns:ds="http://schemas.openxmlformats.org/officeDocument/2006/customXml" ds:itemID="{B221A2C5-8992-4D41-B8C1-FDB60F57C30A}">
  <ds:schemaRefs>
    <ds:schemaRef ds:uri="7f866925-5af0-41b3-8a82-cd164ae5b33a"/>
    <ds:schemaRef ds:uri="8de163be-544f-4d78-9548-5de911d1fe4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2</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Whose Stigma Are We Tackling? Re-Centring Youth Voice in Mental Health Stigma Research and Intervention</vt:lpstr>
      <vt:lpstr>Disclaimer : Challenging Adults </vt:lpstr>
      <vt:lpstr>Context: Research Background </vt:lpstr>
      <vt:lpstr>The Role of Adults</vt:lpstr>
      <vt:lpstr>Misuse of Power Imbalance (Johnson, 2024) </vt:lpstr>
      <vt:lpstr>Participant Quotes </vt:lpstr>
      <vt:lpstr>Shifting the Dial </vt:lpstr>
      <vt:lpstr>Adults – We Have Work to Do. </vt:lpstr>
      <vt:lpstr>Interventions that aim to tackle youth stigma need to take a youth-informed approach, which draws from youth-focused research, and includes young people directly in the design of interventions. </vt:lpstr>
      <vt:lpstr>Provocation </vt:lpstr>
      <vt:lpstr>Provocation </vt:lpstr>
      <vt:lpstr>References </vt:lpstr>
    </vt:vector>
  </TitlesOfParts>
  <Company>SAMH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Lindsay Cochrane, Senior Communications Officer - 'see me'</dc:creator>
  <cp:revision>11</cp:revision>
  <dcterms:created xsi:type="dcterms:W3CDTF">2025-04-24T07:57:24Z</dcterms:created>
  <dcterms:modified xsi:type="dcterms:W3CDTF">2025-10-02T15:40:24Z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0x0101005910717112931441AA04D8373345528B</vt:lpwstr>
  </property>
  <property fmtid="{D5CDD505-2E9C-101B-9397-08002B2CF9AE}" pid="3" name="MediaServiceImageTags">
    <vt:lpwstr/>
  </property>
</Properties>
</file>