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43"/>
  </p:notesMasterIdLst>
  <p:sldIdLst>
    <p:sldId id="261" r:id="rId7"/>
    <p:sldId id="269" r:id="rId8"/>
    <p:sldId id="281" r:id="rId9"/>
    <p:sldId id="280" r:id="rId10"/>
    <p:sldId id="298" r:id="rId11"/>
    <p:sldId id="257" r:id="rId12"/>
    <p:sldId id="259" r:id="rId13"/>
    <p:sldId id="260" r:id="rId14"/>
    <p:sldId id="282" r:id="rId15"/>
    <p:sldId id="303" r:id="rId16"/>
    <p:sldId id="291" r:id="rId17"/>
    <p:sldId id="292" r:id="rId18"/>
    <p:sldId id="288" r:id="rId19"/>
    <p:sldId id="287" r:id="rId20"/>
    <p:sldId id="285" r:id="rId21"/>
    <p:sldId id="286" r:id="rId22"/>
    <p:sldId id="264" r:id="rId23"/>
    <p:sldId id="273" r:id="rId24"/>
    <p:sldId id="295" r:id="rId25"/>
    <p:sldId id="305" r:id="rId26"/>
    <p:sldId id="306" r:id="rId27"/>
    <p:sldId id="307" r:id="rId28"/>
    <p:sldId id="283" r:id="rId29"/>
    <p:sldId id="284" r:id="rId30"/>
    <p:sldId id="266" r:id="rId31"/>
    <p:sldId id="265" r:id="rId32"/>
    <p:sldId id="270" r:id="rId33"/>
    <p:sldId id="267" r:id="rId34"/>
    <p:sldId id="271" r:id="rId35"/>
    <p:sldId id="272" r:id="rId36"/>
    <p:sldId id="268" r:id="rId37"/>
    <p:sldId id="289" r:id="rId38"/>
    <p:sldId id="263" r:id="rId39"/>
    <p:sldId id="300"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Da Silva, Communications Officer - See Me" initials="ADSCO-SM" lastIdx="4" clrIdx="0">
    <p:extLst>
      <p:ext uri="{19B8F6BF-5375-455C-9EA6-DF929625EA0E}">
        <p15:presenceInfo xmlns:p15="http://schemas.microsoft.com/office/powerpoint/2012/main" userId="S-1-12-1-1562164538-1078287891-3225794744-1963198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2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FE061-9FE8-4605-A15C-318CB2247F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01E20D6-9772-48F4-9A15-0D9515D74E4F}">
      <dgm:prSet phldrT="[Text]"/>
      <dgm:spPr/>
      <dgm:t>
        <a:bodyPr/>
        <a:lstStyle/>
        <a:p>
          <a:r>
            <a:rPr lang="en-US" dirty="0" smtClean="0">
              <a:latin typeface="Open Sans" panose="020B0606030504020204"/>
            </a:rPr>
            <a:t>Ashamed</a:t>
          </a:r>
        </a:p>
        <a:p>
          <a:r>
            <a:rPr lang="en-US" dirty="0" smtClean="0">
              <a:latin typeface="Open Sans" panose="020B0606030504020204"/>
            </a:rPr>
            <a:t>Hopeless</a:t>
          </a:r>
          <a:endParaRPr lang="en-US" dirty="0">
            <a:latin typeface="Open Sans" panose="020B0606030504020204"/>
          </a:endParaRPr>
        </a:p>
      </dgm:t>
    </dgm:pt>
    <dgm:pt modelId="{3664EE28-861E-4DE4-B0C4-818FB25976B8}" type="parTrans" cxnId="{CBA07510-A7D2-41DD-958E-58E48C5DC18A}">
      <dgm:prSet/>
      <dgm:spPr/>
      <dgm:t>
        <a:bodyPr/>
        <a:lstStyle/>
        <a:p>
          <a:endParaRPr lang="en-US"/>
        </a:p>
      </dgm:t>
    </dgm:pt>
    <dgm:pt modelId="{DE70B75E-9EC0-4CE1-B48A-12C8E67551BF}" type="sibTrans" cxnId="{CBA07510-A7D2-41DD-958E-58E48C5DC18A}">
      <dgm:prSet/>
      <dgm:spPr/>
      <dgm:t>
        <a:bodyPr/>
        <a:lstStyle/>
        <a:p>
          <a:endParaRPr lang="en-US"/>
        </a:p>
      </dgm:t>
    </dgm:pt>
    <dgm:pt modelId="{21B87C72-B92B-4900-9AFC-7F2593B73F86}">
      <dgm:prSet phldrT="[Text]"/>
      <dgm:spPr/>
      <dgm:t>
        <a:bodyPr/>
        <a:lstStyle/>
        <a:p>
          <a:r>
            <a:rPr lang="en-US" dirty="0">
              <a:latin typeface="Open Sans" panose="020B0606030504020204"/>
            </a:rPr>
            <a:t>Isolated</a:t>
          </a:r>
        </a:p>
      </dgm:t>
    </dgm:pt>
    <dgm:pt modelId="{216BA36C-F1EA-4CE9-A202-7761D7738012}" type="parTrans" cxnId="{8463AB54-6530-426F-848D-428045D7D6A1}">
      <dgm:prSet/>
      <dgm:spPr/>
      <dgm:t>
        <a:bodyPr/>
        <a:lstStyle/>
        <a:p>
          <a:endParaRPr lang="en-US"/>
        </a:p>
      </dgm:t>
    </dgm:pt>
    <dgm:pt modelId="{C2B35D73-3524-4C1B-8C85-4B90695852DE}" type="sibTrans" cxnId="{8463AB54-6530-426F-848D-428045D7D6A1}">
      <dgm:prSet/>
      <dgm:spPr/>
      <dgm:t>
        <a:bodyPr/>
        <a:lstStyle/>
        <a:p>
          <a:endParaRPr lang="en-US"/>
        </a:p>
      </dgm:t>
    </dgm:pt>
    <dgm:pt modelId="{5D41288E-BE76-4F7B-A9D6-A19C245347E4}">
      <dgm:prSet phldrT="[Text]"/>
      <dgm:spPr/>
      <dgm:t>
        <a:bodyPr/>
        <a:lstStyle/>
        <a:p>
          <a:r>
            <a:rPr lang="en-US" dirty="0" smtClean="0">
              <a:latin typeface="Open Sans" panose="020B0606030504020204"/>
            </a:rPr>
            <a:t>Inferior</a:t>
          </a:r>
        </a:p>
        <a:p>
          <a:r>
            <a:rPr lang="en-US" dirty="0" smtClean="0">
              <a:latin typeface="Open Sans" panose="020B0606030504020204"/>
            </a:rPr>
            <a:t>Embarrassed</a:t>
          </a:r>
        </a:p>
        <a:p>
          <a:r>
            <a:rPr lang="en-US" dirty="0" smtClean="0">
              <a:latin typeface="Open Sans" panose="020B0606030504020204"/>
            </a:rPr>
            <a:t>Belittled</a:t>
          </a:r>
          <a:endParaRPr lang="en-US" dirty="0">
            <a:latin typeface="Open Sans" panose="020B0606030504020204"/>
          </a:endParaRPr>
        </a:p>
      </dgm:t>
    </dgm:pt>
    <dgm:pt modelId="{4447873A-DC78-4944-8D1A-CC8EBED2B82B}" type="parTrans" cxnId="{05891121-AFDC-41D2-836B-A87F270BE00E}">
      <dgm:prSet/>
      <dgm:spPr/>
      <dgm:t>
        <a:bodyPr/>
        <a:lstStyle/>
        <a:p>
          <a:endParaRPr lang="en-US"/>
        </a:p>
      </dgm:t>
    </dgm:pt>
    <dgm:pt modelId="{834B93D5-E37B-4BE0-8D0D-E322AE555C87}" type="sibTrans" cxnId="{05891121-AFDC-41D2-836B-A87F270BE00E}">
      <dgm:prSet/>
      <dgm:spPr/>
      <dgm:t>
        <a:bodyPr/>
        <a:lstStyle/>
        <a:p>
          <a:endParaRPr lang="en-US"/>
        </a:p>
      </dgm:t>
    </dgm:pt>
    <dgm:pt modelId="{9B552C24-80B8-4926-8EA8-F4E16AE4331A}">
      <dgm:prSet phldrT="[Text]"/>
      <dgm:spPr/>
      <dgm:t>
        <a:bodyPr/>
        <a:lstStyle/>
        <a:p>
          <a:r>
            <a:rPr lang="en-US" dirty="0">
              <a:latin typeface="Open Sans" panose="020B0606030504020204"/>
            </a:rPr>
            <a:t>Scared</a:t>
          </a:r>
        </a:p>
      </dgm:t>
    </dgm:pt>
    <dgm:pt modelId="{07BF8407-110A-4A8D-8D10-54911188BE07}" type="parTrans" cxnId="{4618942F-33C3-48A0-A7BF-325B52DF2C34}">
      <dgm:prSet/>
      <dgm:spPr/>
      <dgm:t>
        <a:bodyPr/>
        <a:lstStyle/>
        <a:p>
          <a:endParaRPr lang="en-US"/>
        </a:p>
      </dgm:t>
    </dgm:pt>
    <dgm:pt modelId="{6D2CA0B4-6F23-4484-BAFF-DA3D51809BC1}" type="sibTrans" cxnId="{4618942F-33C3-48A0-A7BF-325B52DF2C34}">
      <dgm:prSet/>
      <dgm:spPr/>
      <dgm:t>
        <a:bodyPr/>
        <a:lstStyle/>
        <a:p>
          <a:endParaRPr lang="en-US"/>
        </a:p>
      </dgm:t>
    </dgm:pt>
    <dgm:pt modelId="{C46ACB3A-C31E-4A33-A1E9-42C415227BF1}">
      <dgm:prSet phldrT="[Text]"/>
      <dgm:spPr/>
      <dgm:t>
        <a:bodyPr/>
        <a:lstStyle/>
        <a:p>
          <a:r>
            <a:rPr lang="en-US" dirty="0" smtClean="0">
              <a:latin typeface="Open Sans" panose="020B0606030504020204"/>
            </a:rPr>
            <a:t>Rejected</a:t>
          </a:r>
        </a:p>
        <a:p>
          <a:r>
            <a:rPr lang="en-US" dirty="0" smtClean="0">
              <a:latin typeface="Open Sans" panose="020B0606030504020204"/>
            </a:rPr>
            <a:t>Lonely</a:t>
          </a:r>
        </a:p>
        <a:p>
          <a:r>
            <a:rPr lang="en-US" dirty="0" smtClean="0">
              <a:latin typeface="Open Sans" panose="020B0606030504020204"/>
            </a:rPr>
            <a:t>Shunned</a:t>
          </a:r>
          <a:endParaRPr lang="en-US" dirty="0">
            <a:latin typeface="Open Sans" panose="020B0606030504020204"/>
          </a:endParaRPr>
        </a:p>
      </dgm:t>
    </dgm:pt>
    <dgm:pt modelId="{87FD7C5F-4A32-4DC1-98D1-D7B6C4166CA6}" type="parTrans" cxnId="{B27AC880-F58E-4E36-8347-A7873AA5D4AC}">
      <dgm:prSet/>
      <dgm:spPr/>
      <dgm:t>
        <a:bodyPr/>
        <a:lstStyle/>
        <a:p>
          <a:endParaRPr lang="en-US"/>
        </a:p>
      </dgm:t>
    </dgm:pt>
    <dgm:pt modelId="{932D0D27-2845-44A3-978B-6732975D702D}" type="sibTrans" cxnId="{B27AC880-F58E-4E36-8347-A7873AA5D4AC}">
      <dgm:prSet/>
      <dgm:spPr/>
      <dgm:t>
        <a:bodyPr/>
        <a:lstStyle/>
        <a:p>
          <a:endParaRPr lang="en-US"/>
        </a:p>
      </dgm:t>
    </dgm:pt>
    <dgm:pt modelId="{55F5ED3E-E82C-4051-ACE1-3DCE86B64C07}">
      <dgm:prSet/>
      <dgm:spPr/>
      <dgm:t>
        <a:bodyPr/>
        <a:lstStyle/>
        <a:p>
          <a:r>
            <a:rPr lang="en-US" dirty="0">
              <a:latin typeface="Open Sans" panose="020B0606030504020204"/>
            </a:rPr>
            <a:t>Anxious</a:t>
          </a:r>
        </a:p>
      </dgm:t>
    </dgm:pt>
    <dgm:pt modelId="{BE37BA8D-9151-462B-ADE5-FC8D97687767}" type="parTrans" cxnId="{A872FA3B-A90F-49CB-821F-92AB3FC48C48}">
      <dgm:prSet/>
      <dgm:spPr/>
      <dgm:t>
        <a:bodyPr/>
        <a:lstStyle/>
        <a:p>
          <a:endParaRPr lang="en-US"/>
        </a:p>
      </dgm:t>
    </dgm:pt>
    <dgm:pt modelId="{CE6F12E2-7CE0-40D0-814A-E33F9609A079}" type="sibTrans" cxnId="{A872FA3B-A90F-49CB-821F-92AB3FC48C48}">
      <dgm:prSet/>
      <dgm:spPr/>
      <dgm:t>
        <a:bodyPr/>
        <a:lstStyle/>
        <a:p>
          <a:endParaRPr lang="en-US"/>
        </a:p>
      </dgm:t>
    </dgm:pt>
    <dgm:pt modelId="{BB5C93DC-6C44-47AE-B63C-E54B5740B6CB}">
      <dgm:prSet/>
      <dgm:spPr/>
      <dgm:t>
        <a:bodyPr/>
        <a:lstStyle/>
        <a:p>
          <a:r>
            <a:rPr lang="en-US" dirty="0" smtClean="0">
              <a:latin typeface="Open Sans" panose="020B0606030504020204"/>
            </a:rPr>
            <a:t>Labelled/stereotyped </a:t>
          </a:r>
          <a:endParaRPr lang="en-US" dirty="0">
            <a:latin typeface="Open Sans" panose="020B0606030504020204"/>
          </a:endParaRPr>
        </a:p>
      </dgm:t>
    </dgm:pt>
    <dgm:pt modelId="{08A0E5B2-9103-4CDF-BE71-02B72453AB4B}" type="parTrans" cxnId="{21F442DF-8832-4B40-9BCB-292535A580B5}">
      <dgm:prSet/>
      <dgm:spPr/>
      <dgm:t>
        <a:bodyPr/>
        <a:lstStyle/>
        <a:p>
          <a:endParaRPr lang="en-US"/>
        </a:p>
      </dgm:t>
    </dgm:pt>
    <dgm:pt modelId="{52889065-4CD4-4F33-A798-14D717A39E01}" type="sibTrans" cxnId="{21F442DF-8832-4B40-9BCB-292535A580B5}">
      <dgm:prSet/>
      <dgm:spPr/>
      <dgm:t>
        <a:bodyPr/>
        <a:lstStyle/>
        <a:p>
          <a:endParaRPr lang="en-US"/>
        </a:p>
      </dgm:t>
    </dgm:pt>
    <dgm:pt modelId="{FFFD0DB1-426F-4D8C-8F2E-34E6485DEDA2}">
      <dgm:prSet/>
      <dgm:spPr/>
      <dgm:t>
        <a:bodyPr/>
        <a:lstStyle/>
        <a:p>
          <a:r>
            <a:rPr lang="en-US" dirty="0" smtClean="0">
              <a:latin typeface="Open Sans" panose="020B0606030504020204"/>
            </a:rPr>
            <a:t>Persecuted/Oppressed </a:t>
          </a:r>
          <a:endParaRPr lang="en-US" dirty="0">
            <a:latin typeface="Open Sans" panose="020B0606030504020204"/>
          </a:endParaRPr>
        </a:p>
      </dgm:t>
    </dgm:pt>
    <dgm:pt modelId="{736200AE-F9FC-4F57-82B7-506C173AAC64}" type="parTrans" cxnId="{B08B39D0-A6CD-4F58-8DA9-74EEF80B3178}">
      <dgm:prSet/>
      <dgm:spPr/>
      <dgm:t>
        <a:bodyPr/>
        <a:lstStyle/>
        <a:p>
          <a:endParaRPr lang="en-US"/>
        </a:p>
      </dgm:t>
    </dgm:pt>
    <dgm:pt modelId="{A34A72F9-D572-4698-84A1-7592EEDD979D}" type="sibTrans" cxnId="{B08B39D0-A6CD-4F58-8DA9-74EEF80B3178}">
      <dgm:prSet/>
      <dgm:spPr/>
      <dgm:t>
        <a:bodyPr/>
        <a:lstStyle/>
        <a:p>
          <a:endParaRPr lang="en-US"/>
        </a:p>
      </dgm:t>
    </dgm:pt>
    <dgm:pt modelId="{D618FD5E-DA28-485E-A791-23B6B4DB7128}">
      <dgm:prSet/>
      <dgm:spPr/>
      <dgm:t>
        <a:bodyPr/>
        <a:lstStyle/>
        <a:p>
          <a:r>
            <a:rPr lang="en-US" dirty="0" smtClean="0">
              <a:latin typeface="Open Sans" panose="020B0606030504020204"/>
            </a:rPr>
            <a:t>Dismissed</a:t>
          </a:r>
        </a:p>
        <a:p>
          <a:r>
            <a:rPr lang="en-US" dirty="0" smtClean="0">
              <a:latin typeface="Open Sans" panose="020B0606030504020204"/>
            </a:rPr>
            <a:t>Ridiculed </a:t>
          </a:r>
          <a:endParaRPr lang="en-US" dirty="0">
            <a:latin typeface="Open Sans" panose="020B0606030504020204"/>
          </a:endParaRPr>
        </a:p>
      </dgm:t>
    </dgm:pt>
    <dgm:pt modelId="{00B60A5D-4588-46B5-B06B-09F41E924637}" type="parTrans" cxnId="{25C2DD1F-6D4E-476D-A252-D4817262D4A0}">
      <dgm:prSet/>
      <dgm:spPr/>
      <dgm:t>
        <a:bodyPr/>
        <a:lstStyle/>
        <a:p>
          <a:endParaRPr lang="en-US"/>
        </a:p>
      </dgm:t>
    </dgm:pt>
    <dgm:pt modelId="{0DF36746-63A4-485D-837F-9765852F8617}" type="sibTrans" cxnId="{25C2DD1F-6D4E-476D-A252-D4817262D4A0}">
      <dgm:prSet/>
      <dgm:spPr/>
      <dgm:t>
        <a:bodyPr/>
        <a:lstStyle/>
        <a:p>
          <a:endParaRPr lang="en-US"/>
        </a:p>
      </dgm:t>
    </dgm:pt>
    <dgm:pt modelId="{9FC2EF16-E31A-49AD-9FCC-9AB23B9A8069}" type="pres">
      <dgm:prSet presAssocID="{6B7FE061-9FE8-4605-A15C-318CB2247F32}" presName="diagram" presStyleCnt="0">
        <dgm:presLayoutVars>
          <dgm:dir/>
          <dgm:resizeHandles val="exact"/>
        </dgm:presLayoutVars>
      </dgm:prSet>
      <dgm:spPr/>
      <dgm:t>
        <a:bodyPr/>
        <a:lstStyle/>
        <a:p>
          <a:endParaRPr lang="en-US"/>
        </a:p>
      </dgm:t>
    </dgm:pt>
    <dgm:pt modelId="{864A81AF-F172-45AC-A581-F1D0BE2B9097}" type="pres">
      <dgm:prSet presAssocID="{501E20D6-9772-48F4-9A15-0D9515D74E4F}" presName="node" presStyleLbl="node1" presStyleIdx="0" presStyleCnt="9">
        <dgm:presLayoutVars>
          <dgm:bulletEnabled val="1"/>
        </dgm:presLayoutVars>
      </dgm:prSet>
      <dgm:spPr/>
      <dgm:t>
        <a:bodyPr/>
        <a:lstStyle/>
        <a:p>
          <a:endParaRPr lang="en-US"/>
        </a:p>
      </dgm:t>
    </dgm:pt>
    <dgm:pt modelId="{8D522107-6D26-41DA-8ECC-1CDCB870570E}" type="pres">
      <dgm:prSet presAssocID="{DE70B75E-9EC0-4CE1-B48A-12C8E67551BF}" presName="sibTrans" presStyleCnt="0"/>
      <dgm:spPr/>
    </dgm:pt>
    <dgm:pt modelId="{979F7FB5-9DD4-4D96-B586-546B8468679D}" type="pres">
      <dgm:prSet presAssocID="{21B87C72-B92B-4900-9AFC-7F2593B73F86}" presName="node" presStyleLbl="node1" presStyleIdx="1" presStyleCnt="9">
        <dgm:presLayoutVars>
          <dgm:bulletEnabled val="1"/>
        </dgm:presLayoutVars>
      </dgm:prSet>
      <dgm:spPr/>
      <dgm:t>
        <a:bodyPr/>
        <a:lstStyle/>
        <a:p>
          <a:endParaRPr lang="en-US"/>
        </a:p>
      </dgm:t>
    </dgm:pt>
    <dgm:pt modelId="{7F32F753-6319-40EC-917C-FF988D9ACE23}" type="pres">
      <dgm:prSet presAssocID="{C2B35D73-3524-4C1B-8C85-4B90695852DE}" presName="sibTrans" presStyleCnt="0"/>
      <dgm:spPr/>
    </dgm:pt>
    <dgm:pt modelId="{A911EEE7-E253-45F5-B592-A301227A2A39}" type="pres">
      <dgm:prSet presAssocID="{5D41288E-BE76-4F7B-A9D6-A19C245347E4}" presName="node" presStyleLbl="node1" presStyleIdx="2" presStyleCnt="9">
        <dgm:presLayoutVars>
          <dgm:bulletEnabled val="1"/>
        </dgm:presLayoutVars>
      </dgm:prSet>
      <dgm:spPr/>
      <dgm:t>
        <a:bodyPr/>
        <a:lstStyle/>
        <a:p>
          <a:endParaRPr lang="en-US"/>
        </a:p>
      </dgm:t>
    </dgm:pt>
    <dgm:pt modelId="{847E6193-3A69-4DB2-B981-13F083653C65}" type="pres">
      <dgm:prSet presAssocID="{834B93D5-E37B-4BE0-8D0D-E322AE555C87}" presName="sibTrans" presStyleCnt="0"/>
      <dgm:spPr/>
    </dgm:pt>
    <dgm:pt modelId="{513DAA9C-2B83-4037-BA8B-9A6CD84E45DB}" type="pres">
      <dgm:prSet presAssocID="{9B552C24-80B8-4926-8EA8-F4E16AE4331A}" presName="node" presStyleLbl="node1" presStyleIdx="3" presStyleCnt="9">
        <dgm:presLayoutVars>
          <dgm:bulletEnabled val="1"/>
        </dgm:presLayoutVars>
      </dgm:prSet>
      <dgm:spPr/>
      <dgm:t>
        <a:bodyPr/>
        <a:lstStyle/>
        <a:p>
          <a:endParaRPr lang="en-US"/>
        </a:p>
      </dgm:t>
    </dgm:pt>
    <dgm:pt modelId="{1A6406CB-42E4-4A66-B600-86C5E0E1324F}" type="pres">
      <dgm:prSet presAssocID="{6D2CA0B4-6F23-4484-BAFF-DA3D51809BC1}" presName="sibTrans" presStyleCnt="0"/>
      <dgm:spPr/>
    </dgm:pt>
    <dgm:pt modelId="{9DE5DB38-8A67-4B76-AF4F-13D3BA5D8B38}" type="pres">
      <dgm:prSet presAssocID="{C46ACB3A-C31E-4A33-A1E9-42C415227BF1}" presName="node" presStyleLbl="node1" presStyleIdx="4" presStyleCnt="9">
        <dgm:presLayoutVars>
          <dgm:bulletEnabled val="1"/>
        </dgm:presLayoutVars>
      </dgm:prSet>
      <dgm:spPr/>
      <dgm:t>
        <a:bodyPr/>
        <a:lstStyle/>
        <a:p>
          <a:endParaRPr lang="en-US"/>
        </a:p>
      </dgm:t>
    </dgm:pt>
    <dgm:pt modelId="{D6CAB739-2427-4152-8C01-4E7F1DF68D47}" type="pres">
      <dgm:prSet presAssocID="{932D0D27-2845-44A3-978B-6732975D702D}" presName="sibTrans" presStyleCnt="0"/>
      <dgm:spPr/>
    </dgm:pt>
    <dgm:pt modelId="{00EE4C0D-C5F0-4AB5-867B-EB3E05016905}" type="pres">
      <dgm:prSet presAssocID="{55F5ED3E-E82C-4051-ACE1-3DCE86B64C07}" presName="node" presStyleLbl="node1" presStyleIdx="5" presStyleCnt="9" custScaleY="93903">
        <dgm:presLayoutVars>
          <dgm:bulletEnabled val="1"/>
        </dgm:presLayoutVars>
      </dgm:prSet>
      <dgm:spPr/>
      <dgm:t>
        <a:bodyPr/>
        <a:lstStyle/>
        <a:p>
          <a:endParaRPr lang="en-US"/>
        </a:p>
      </dgm:t>
    </dgm:pt>
    <dgm:pt modelId="{9D133EBE-B7F8-40B7-AC6D-DE282D5E2E3F}" type="pres">
      <dgm:prSet presAssocID="{CE6F12E2-7CE0-40D0-814A-E33F9609A079}" presName="sibTrans" presStyleCnt="0"/>
      <dgm:spPr/>
    </dgm:pt>
    <dgm:pt modelId="{CD68CE11-4A6B-4116-8C64-293762032D0D}" type="pres">
      <dgm:prSet presAssocID="{BB5C93DC-6C44-47AE-B63C-E54B5740B6CB}" presName="node" presStyleLbl="node1" presStyleIdx="6" presStyleCnt="9" custLinFactNeighborX="-312" custLinFactNeighborY="190">
        <dgm:presLayoutVars>
          <dgm:bulletEnabled val="1"/>
        </dgm:presLayoutVars>
      </dgm:prSet>
      <dgm:spPr/>
      <dgm:t>
        <a:bodyPr/>
        <a:lstStyle/>
        <a:p>
          <a:endParaRPr lang="en-US"/>
        </a:p>
      </dgm:t>
    </dgm:pt>
    <dgm:pt modelId="{A28C5D33-2EF2-47E4-80C5-A83878AF2952}" type="pres">
      <dgm:prSet presAssocID="{52889065-4CD4-4F33-A798-14D717A39E01}" presName="sibTrans" presStyleCnt="0"/>
      <dgm:spPr/>
    </dgm:pt>
    <dgm:pt modelId="{AAC650F4-A8E7-452E-997A-4D64AB98B1E2}" type="pres">
      <dgm:prSet presAssocID="{D618FD5E-DA28-485E-A791-23B6B4DB7128}" presName="node" presStyleLbl="node1" presStyleIdx="7" presStyleCnt="9" custLinFactNeighborX="-332" custLinFactNeighborY="190">
        <dgm:presLayoutVars>
          <dgm:bulletEnabled val="1"/>
        </dgm:presLayoutVars>
      </dgm:prSet>
      <dgm:spPr/>
      <dgm:t>
        <a:bodyPr/>
        <a:lstStyle/>
        <a:p>
          <a:endParaRPr lang="en-US"/>
        </a:p>
      </dgm:t>
    </dgm:pt>
    <dgm:pt modelId="{41866C03-8F2C-4C86-84CE-2F818C1EC363}" type="pres">
      <dgm:prSet presAssocID="{0DF36746-63A4-485D-837F-9765852F8617}" presName="sibTrans" presStyleCnt="0"/>
      <dgm:spPr/>
    </dgm:pt>
    <dgm:pt modelId="{586D5CF6-82C0-4902-8E5D-BD26202DFDA5}" type="pres">
      <dgm:prSet presAssocID="{FFFD0DB1-426F-4D8C-8F2E-34E6485DEDA2}" presName="node" presStyleLbl="node1" presStyleIdx="8" presStyleCnt="9" custLinFactNeighborX="312" custLinFactNeighborY="1357">
        <dgm:presLayoutVars>
          <dgm:bulletEnabled val="1"/>
        </dgm:presLayoutVars>
      </dgm:prSet>
      <dgm:spPr/>
      <dgm:t>
        <a:bodyPr/>
        <a:lstStyle/>
        <a:p>
          <a:endParaRPr lang="en-US"/>
        </a:p>
      </dgm:t>
    </dgm:pt>
  </dgm:ptLst>
  <dgm:cxnLst>
    <dgm:cxn modelId="{D5602640-49EB-4897-A351-66C712F33D7B}" type="presOf" srcId="{21B87C72-B92B-4900-9AFC-7F2593B73F86}" destId="{979F7FB5-9DD4-4D96-B586-546B8468679D}" srcOrd="0" destOrd="0" presId="urn:microsoft.com/office/officeart/2005/8/layout/default"/>
    <dgm:cxn modelId="{3ECC3125-65E8-4DB1-B425-8FCD6325D005}" type="presOf" srcId="{C46ACB3A-C31E-4A33-A1E9-42C415227BF1}" destId="{9DE5DB38-8A67-4B76-AF4F-13D3BA5D8B38}" srcOrd="0" destOrd="0" presId="urn:microsoft.com/office/officeart/2005/8/layout/default"/>
    <dgm:cxn modelId="{CBA07510-A7D2-41DD-958E-58E48C5DC18A}" srcId="{6B7FE061-9FE8-4605-A15C-318CB2247F32}" destId="{501E20D6-9772-48F4-9A15-0D9515D74E4F}" srcOrd="0" destOrd="0" parTransId="{3664EE28-861E-4DE4-B0C4-818FB25976B8}" sibTransId="{DE70B75E-9EC0-4CE1-B48A-12C8E67551BF}"/>
    <dgm:cxn modelId="{A872FA3B-A90F-49CB-821F-92AB3FC48C48}" srcId="{6B7FE061-9FE8-4605-A15C-318CB2247F32}" destId="{55F5ED3E-E82C-4051-ACE1-3DCE86B64C07}" srcOrd="5" destOrd="0" parTransId="{BE37BA8D-9151-462B-ADE5-FC8D97687767}" sibTransId="{CE6F12E2-7CE0-40D0-814A-E33F9609A079}"/>
    <dgm:cxn modelId="{847B4C25-9193-4505-8CA6-C2EFAFD3B22E}" type="presOf" srcId="{5D41288E-BE76-4F7B-A9D6-A19C245347E4}" destId="{A911EEE7-E253-45F5-B592-A301227A2A39}" srcOrd="0" destOrd="0" presId="urn:microsoft.com/office/officeart/2005/8/layout/default"/>
    <dgm:cxn modelId="{9D7FED75-300D-45B2-9700-166A782733DC}" type="presOf" srcId="{9B552C24-80B8-4926-8EA8-F4E16AE4331A}" destId="{513DAA9C-2B83-4037-BA8B-9A6CD84E45DB}" srcOrd="0" destOrd="0" presId="urn:microsoft.com/office/officeart/2005/8/layout/default"/>
    <dgm:cxn modelId="{B08B39D0-A6CD-4F58-8DA9-74EEF80B3178}" srcId="{6B7FE061-9FE8-4605-A15C-318CB2247F32}" destId="{FFFD0DB1-426F-4D8C-8F2E-34E6485DEDA2}" srcOrd="8" destOrd="0" parTransId="{736200AE-F9FC-4F57-82B7-506C173AAC64}" sibTransId="{A34A72F9-D572-4698-84A1-7592EEDD979D}"/>
    <dgm:cxn modelId="{4618942F-33C3-48A0-A7BF-325B52DF2C34}" srcId="{6B7FE061-9FE8-4605-A15C-318CB2247F32}" destId="{9B552C24-80B8-4926-8EA8-F4E16AE4331A}" srcOrd="3" destOrd="0" parTransId="{07BF8407-110A-4A8D-8D10-54911188BE07}" sibTransId="{6D2CA0B4-6F23-4484-BAFF-DA3D51809BC1}"/>
    <dgm:cxn modelId="{990920F1-0866-4314-9C85-A05BF4E5972E}" type="presOf" srcId="{FFFD0DB1-426F-4D8C-8F2E-34E6485DEDA2}" destId="{586D5CF6-82C0-4902-8E5D-BD26202DFDA5}" srcOrd="0" destOrd="0" presId="urn:microsoft.com/office/officeart/2005/8/layout/default"/>
    <dgm:cxn modelId="{015FE33E-C4C6-4D21-AB69-6AF1DA57250D}" type="presOf" srcId="{501E20D6-9772-48F4-9A15-0D9515D74E4F}" destId="{864A81AF-F172-45AC-A581-F1D0BE2B9097}" srcOrd="0" destOrd="0" presId="urn:microsoft.com/office/officeart/2005/8/layout/default"/>
    <dgm:cxn modelId="{8DA94AEE-211E-442A-95EC-2572AB76E173}" type="presOf" srcId="{BB5C93DC-6C44-47AE-B63C-E54B5740B6CB}" destId="{CD68CE11-4A6B-4116-8C64-293762032D0D}" srcOrd="0" destOrd="0" presId="urn:microsoft.com/office/officeart/2005/8/layout/default"/>
    <dgm:cxn modelId="{25C2DD1F-6D4E-476D-A252-D4817262D4A0}" srcId="{6B7FE061-9FE8-4605-A15C-318CB2247F32}" destId="{D618FD5E-DA28-485E-A791-23B6B4DB7128}" srcOrd="7" destOrd="0" parTransId="{00B60A5D-4588-46B5-B06B-09F41E924637}" sibTransId="{0DF36746-63A4-485D-837F-9765852F8617}"/>
    <dgm:cxn modelId="{8463AB54-6530-426F-848D-428045D7D6A1}" srcId="{6B7FE061-9FE8-4605-A15C-318CB2247F32}" destId="{21B87C72-B92B-4900-9AFC-7F2593B73F86}" srcOrd="1" destOrd="0" parTransId="{216BA36C-F1EA-4CE9-A202-7761D7738012}" sibTransId="{C2B35D73-3524-4C1B-8C85-4B90695852DE}"/>
    <dgm:cxn modelId="{21F442DF-8832-4B40-9BCB-292535A580B5}" srcId="{6B7FE061-9FE8-4605-A15C-318CB2247F32}" destId="{BB5C93DC-6C44-47AE-B63C-E54B5740B6CB}" srcOrd="6" destOrd="0" parTransId="{08A0E5B2-9103-4CDF-BE71-02B72453AB4B}" sibTransId="{52889065-4CD4-4F33-A798-14D717A39E01}"/>
    <dgm:cxn modelId="{05891121-AFDC-41D2-836B-A87F270BE00E}" srcId="{6B7FE061-9FE8-4605-A15C-318CB2247F32}" destId="{5D41288E-BE76-4F7B-A9D6-A19C245347E4}" srcOrd="2" destOrd="0" parTransId="{4447873A-DC78-4944-8D1A-CC8EBED2B82B}" sibTransId="{834B93D5-E37B-4BE0-8D0D-E322AE555C87}"/>
    <dgm:cxn modelId="{8111B3F0-0A4E-4869-8CA1-FF6A646F5B49}" type="presOf" srcId="{6B7FE061-9FE8-4605-A15C-318CB2247F32}" destId="{9FC2EF16-E31A-49AD-9FCC-9AB23B9A8069}" srcOrd="0" destOrd="0" presId="urn:microsoft.com/office/officeart/2005/8/layout/default"/>
    <dgm:cxn modelId="{2B4E8981-FBE6-4FAE-A03F-6AD77BD93E7B}" type="presOf" srcId="{D618FD5E-DA28-485E-A791-23B6B4DB7128}" destId="{AAC650F4-A8E7-452E-997A-4D64AB98B1E2}" srcOrd="0" destOrd="0" presId="urn:microsoft.com/office/officeart/2005/8/layout/default"/>
    <dgm:cxn modelId="{B27AC880-F58E-4E36-8347-A7873AA5D4AC}" srcId="{6B7FE061-9FE8-4605-A15C-318CB2247F32}" destId="{C46ACB3A-C31E-4A33-A1E9-42C415227BF1}" srcOrd="4" destOrd="0" parTransId="{87FD7C5F-4A32-4DC1-98D1-D7B6C4166CA6}" sibTransId="{932D0D27-2845-44A3-978B-6732975D702D}"/>
    <dgm:cxn modelId="{FDF64A6E-3C2C-4002-BE1E-9C1610758335}" type="presOf" srcId="{55F5ED3E-E82C-4051-ACE1-3DCE86B64C07}" destId="{00EE4C0D-C5F0-4AB5-867B-EB3E05016905}" srcOrd="0" destOrd="0" presId="urn:microsoft.com/office/officeart/2005/8/layout/default"/>
    <dgm:cxn modelId="{AEABC40C-816A-415B-9089-A07F544412C6}" type="presParOf" srcId="{9FC2EF16-E31A-49AD-9FCC-9AB23B9A8069}" destId="{864A81AF-F172-45AC-A581-F1D0BE2B9097}" srcOrd="0" destOrd="0" presId="urn:microsoft.com/office/officeart/2005/8/layout/default"/>
    <dgm:cxn modelId="{EF646FE0-3FD8-42EB-AEFD-1B014EFF2843}" type="presParOf" srcId="{9FC2EF16-E31A-49AD-9FCC-9AB23B9A8069}" destId="{8D522107-6D26-41DA-8ECC-1CDCB870570E}" srcOrd="1" destOrd="0" presId="urn:microsoft.com/office/officeart/2005/8/layout/default"/>
    <dgm:cxn modelId="{AEF5AB40-6565-4639-BD0D-961D98AFCBB3}" type="presParOf" srcId="{9FC2EF16-E31A-49AD-9FCC-9AB23B9A8069}" destId="{979F7FB5-9DD4-4D96-B586-546B8468679D}" srcOrd="2" destOrd="0" presId="urn:microsoft.com/office/officeart/2005/8/layout/default"/>
    <dgm:cxn modelId="{6213B4FC-00DE-429A-B6C6-5B592A8E3400}" type="presParOf" srcId="{9FC2EF16-E31A-49AD-9FCC-9AB23B9A8069}" destId="{7F32F753-6319-40EC-917C-FF988D9ACE23}" srcOrd="3" destOrd="0" presId="urn:microsoft.com/office/officeart/2005/8/layout/default"/>
    <dgm:cxn modelId="{52993BD2-2F57-4ADB-A6DD-809275A15726}" type="presParOf" srcId="{9FC2EF16-E31A-49AD-9FCC-9AB23B9A8069}" destId="{A911EEE7-E253-45F5-B592-A301227A2A39}" srcOrd="4" destOrd="0" presId="urn:microsoft.com/office/officeart/2005/8/layout/default"/>
    <dgm:cxn modelId="{86FE2691-3DF5-4662-A692-1232079D0067}" type="presParOf" srcId="{9FC2EF16-E31A-49AD-9FCC-9AB23B9A8069}" destId="{847E6193-3A69-4DB2-B981-13F083653C65}" srcOrd="5" destOrd="0" presId="urn:microsoft.com/office/officeart/2005/8/layout/default"/>
    <dgm:cxn modelId="{6FB5B6E8-A42D-4C92-AFE1-AC1BE0899AB7}" type="presParOf" srcId="{9FC2EF16-E31A-49AD-9FCC-9AB23B9A8069}" destId="{513DAA9C-2B83-4037-BA8B-9A6CD84E45DB}" srcOrd="6" destOrd="0" presId="urn:microsoft.com/office/officeart/2005/8/layout/default"/>
    <dgm:cxn modelId="{0F3F59E4-BC16-4B8D-81D6-2B5CB564EC7D}" type="presParOf" srcId="{9FC2EF16-E31A-49AD-9FCC-9AB23B9A8069}" destId="{1A6406CB-42E4-4A66-B600-86C5E0E1324F}" srcOrd="7" destOrd="0" presId="urn:microsoft.com/office/officeart/2005/8/layout/default"/>
    <dgm:cxn modelId="{3050A9F0-EBF4-4107-9A52-18DF1280367A}" type="presParOf" srcId="{9FC2EF16-E31A-49AD-9FCC-9AB23B9A8069}" destId="{9DE5DB38-8A67-4B76-AF4F-13D3BA5D8B38}" srcOrd="8" destOrd="0" presId="urn:microsoft.com/office/officeart/2005/8/layout/default"/>
    <dgm:cxn modelId="{CE9A3441-2668-43A0-806C-962D49D17765}" type="presParOf" srcId="{9FC2EF16-E31A-49AD-9FCC-9AB23B9A8069}" destId="{D6CAB739-2427-4152-8C01-4E7F1DF68D47}" srcOrd="9" destOrd="0" presId="urn:microsoft.com/office/officeart/2005/8/layout/default"/>
    <dgm:cxn modelId="{788C5F82-0922-4A75-BB85-8D5D1CC710E1}" type="presParOf" srcId="{9FC2EF16-E31A-49AD-9FCC-9AB23B9A8069}" destId="{00EE4C0D-C5F0-4AB5-867B-EB3E05016905}" srcOrd="10" destOrd="0" presId="urn:microsoft.com/office/officeart/2005/8/layout/default"/>
    <dgm:cxn modelId="{133B02B4-681B-47D3-871E-0D34FF50814B}" type="presParOf" srcId="{9FC2EF16-E31A-49AD-9FCC-9AB23B9A8069}" destId="{9D133EBE-B7F8-40B7-AC6D-DE282D5E2E3F}" srcOrd="11" destOrd="0" presId="urn:microsoft.com/office/officeart/2005/8/layout/default"/>
    <dgm:cxn modelId="{F528BB3B-1AF3-4A4C-8BA5-3325EDAC56CF}" type="presParOf" srcId="{9FC2EF16-E31A-49AD-9FCC-9AB23B9A8069}" destId="{CD68CE11-4A6B-4116-8C64-293762032D0D}" srcOrd="12" destOrd="0" presId="urn:microsoft.com/office/officeart/2005/8/layout/default"/>
    <dgm:cxn modelId="{F52726D4-14EE-4083-9CCD-BDAA74E5D56F}" type="presParOf" srcId="{9FC2EF16-E31A-49AD-9FCC-9AB23B9A8069}" destId="{A28C5D33-2EF2-47E4-80C5-A83878AF2952}" srcOrd="13" destOrd="0" presId="urn:microsoft.com/office/officeart/2005/8/layout/default"/>
    <dgm:cxn modelId="{2519AA47-1D4C-4A12-82E2-A97FD0A5A0FB}" type="presParOf" srcId="{9FC2EF16-E31A-49AD-9FCC-9AB23B9A8069}" destId="{AAC650F4-A8E7-452E-997A-4D64AB98B1E2}" srcOrd="14" destOrd="0" presId="urn:microsoft.com/office/officeart/2005/8/layout/default"/>
    <dgm:cxn modelId="{444BFC27-27C0-4CBE-A7AB-4518910F3E39}" type="presParOf" srcId="{9FC2EF16-E31A-49AD-9FCC-9AB23B9A8069}" destId="{41866C03-8F2C-4C86-84CE-2F818C1EC363}" srcOrd="15" destOrd="0" presId="urn:microsoft.com/office/officeart/2005/8/layout/default"/>
    <dgm:cxn modelId="{1E1B2B68-2676-40CB-91DA-A72CE210B2BF}" type="presParOf" srcId="{9FC2EF16-E31A-49AD-9FCC-9AB23B9A8069}" destId="{586D5CF6-82C0-4902-8E5D-BD26202DFDA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A81AF-F172-45AC-A581-F1D0BE2B9097}">
      <dsp:nvSpPr>
        <dsp:cNvPr id="0" name=""/>
        <dsp:cNvSpPr/>
      </dsp:nvSpPr>
      <dsp:spPr>
        <a:xfrm>
          <a:off x="153743" y="1739"/>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Ashamed</a:t>
          </a:r>
        </a:p>
        <a:p>
          <a:pPr lvl="0" algn="ctr" defTabSz="444500">
            <a:lnSpc>
              <a:spcPct val="90000"/>
            </a:lnSpc>
            <a:spcBef>
              <a:spcPct val="0"/>
            </a:spcBef>
            <a:spcAft>
              <a:spcPct val="35000"/>
            </a:spcAft>
          </a:pPr>
          <a:r>
            <a:rPr lang="en-US" sz="1000" kern="1200" dirty="0" smtClean="0">
              <a:latin typeface="Open Sans" panose="020B0606030504020204"/>
            </a:rPr>
            <a:t>Hopeless</a:t>
          </a:r>
          <a:endParaRPr lang="en-US" sz="1000" kern="1200" dirty="0">
            <a:latin typeface="Open Sans" panose="020B0606030504020204"/>
          </a:endParaRPr>
        </a:p>
      </dsp:txBody>
      <dsp:txXfrm>
        <a:off x="153743" y="1739"/>
        <a:ext cx="1522260" cy="913356"/>
      </dsp:txXfrm>
    </dsp:sp>
    <dsp:sp modelId="{979F7FB5-9DD4-4D96-B586-546B8468679D}">
      <dsp:nvSpPr>
        <dsp:cNvPr id="0" name=""/>
        <dsp:cNvSpPr/>
      </dsp:nvSpPr>
      <dsp:spPr>
        <a:xfrm>
          <a:off x="1828229" y="1739"/>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Open Sans" panose="020B0606030504020204"/>
            </a:rPr>
            <a:t>Isolated</a:t>
          </a:r>
        </a:p>
      </dsp:txBody>
      <dsp:txXfrm>
        <a:off x="1828229" y="1739"/>
        <a:ext cx="1522260" cy="913356"/>
      </dsp:txXfrm>
    </dsp:sp>
    <dsp:sp modelId="{A911EEE7-E253-45F5-B592-A301227A2A39}">
      <dsp:nvSpPr>
        <dsp:cNvPr id="0" name=""/>
        <dsp:cNvSpPr/>
      </dsp:nvSpPr>
      <dsp:spPr>
        <a:xfrm>
          <a:off x="3502716" y="1739"/>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Inferior</a:t>
          </a:r>
        </a:p>
        <a:p>
          <a:pPr lvl="0" algn="ctr" defTabSz="444500">
            <a:lnSpc>
              <a:spcPct val="90000"/>
            </a:lnSpc>
            <a:spcBef>
              <a:spcPct val="0"/>
            </a:spcBef>
            <a:spcAft>
              <a:spcPct val="35000"/>
            </a:spcAft>
          </a:pPr>
          <a:r>
            <a:rPr lang="en-US" sz="1000" kern="1200" dirty="0" smtClean="0">
              <a:latin typeface="Open Sans" panose="020B0606030504020204"/>
            </a:rPr>
            <a:t>Embarrassed</a:t>
          </a:r>
        </a:p>
        <a:p>
          <a:pPr lvl="0" algn="ctr" defTabSz="444500">
            <a:lnSpc>
              <a:spcPct val="90000"/>
            </a:lnSpc>
            <a:spcBef>
              <a:spcPct val="0"/>
            </a:spcBef>
            <a:spcAft>
              <a:spcPct val="35000"/>
            </a:spcAft>
          </a:pPr>
          <a:r>
            <a:rPr lang="en-US" sz="1000" kern="1200" dirty="0" smtClean="0">
              <a:latin typeface="Open Sans" panose="020B0606030504020204"/>
            </a:rPr>
            <a:t>Belittled</a:t>
          </a:r>
          <a:endParaRPr lang="en-US" sz="1000" kern="1200" dirty="0">
            <a:latin typeface="Open Sans" panose="020B0606030504020204"/>
          </a:endParaRPr>
        </a:p>
      </dsp:txBody>
      <dsp:txXfrm>
        <a:off x="3502716" y="1739"/>
        <a:ext cx="1522260" cy="913356"/>
      </dsp:txXfrm>
    </dsp:sp>
    <dsp:sp modelId="{513DAA9C-2B83-4037-BA8B-9A6CD84E45DB}">
      <dsp:nvSpPr>
        <dsp:cNvPr id="0" name=""/>
        <dsp:cNvSpPr/>
      </dsp:nvSpPr>
      <dsp:spPr>
        <a:xfrm>
          <a:off x="153743" y="1067321"/>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Open Sans" panose="020B0606030504020204"/>
            </a:rPr>
            <a:t>Scared</a:t>
          </a:r>
        </a:p>
      </dsp:txBody>
      <dsp:txXfrm>
        <a:off x="153743" y="1067321"/>
        <a:ext cx="1522260" cy="913356"/>
      </dsp:txXfrm>
    </dsp:sp>
    <dsp:sp modelId="{9DE5DB38-8A67-4B76-AF4F-13D3BA5D8B38}">
      <dsp:nvSpPr>
        <dsp:cNvPr id="0" name=""/>
        <dsp:cNvSpPr/>
      </dsp:nvSpPr>
      <dsp:spPr>
        <a:xfrm>
          <a:off x="1828229" y="1067321"/>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Rejected</a:t>
          </a:r>
        </a:p>
        <a:p>
          <a:pPr lvl="0" algn="ctr" defTabSz="444500">
            <a:lnSpc>
              <a:spcPct val="90000"/>
            </a:lnSpc>
            <a:spcBef>
              <a:spcPct val="0"/>
            </a:spcBef>
            <a:spcAft>
              <a:spcPct val="35000"/>
            </a:spcAft>
          </a:pPr>
          <a:r>
            <a:rPr lang="en-US" sz="1000" kern="1200" dirty="0" smtClean="0">
              <a:latin typeface="Open Sans" panose="020B0606030504020204"/>
            </a:rPr>
            <a:t>Lonely</a:t>
          </a:r>
        </a:p>
        <a:p>
          <a:pPr lvl="0" algn="ctr" defTabSz="444500">
            <a:lnSpc>
              <a:spcPct val="90000"/>
            </a:lnSpc>
            <a:spcBef>
              <a:spcPct val="0"/>
            </a:spcBef>
            <a:spcAft>
              <a:spcPct val="35000"/>
            </a:spcAft>
          </a:pPr>
          <a:r>
            <a:rPr lang="en-US" sz="1000" kern="1200" dirty="0" smtClean="0">
              <a:latin typeface="Open Sans" panose="020B0606030504020204"/>
            </a:rPr>
            <a:t>Shunned</a:t>
          </a:r>
          <a:endParaRPr lang="en-US" sz="1000" kern="1200" dirty="0">
            <a:latin typeface="Open Sans" panose="020B0606030504020204"/>
          </a:endParaRPr>
        </a:p>
      </dsp:txBody>
      <dsp:txXfrm>
        <a:off x="1828229" y="1067321"/>
        <a:ext cx="1522260" cy="913356"/>
      </dsp:txXfrm>
    </dsp:sp>
    <dsp:sp modelId="{00EE4C0D-C5F0-4AB5-867B-EB3E05016905}">
      <dsp:nvSpPr>
        <dsp:cNvPr id="0" name=""/>
        <dsp:cNvSpPr/>
      </dsp:nvSpPr>
      <dsp:spPr>
        <a:xfrm>
          <a:off x="3502716" y="1095165"/>
          <a:ext cx="1522260" cy="8576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latin typeface="Open Sans" panose="020B0606030504020204"/>
            </a:rPr>
            <a:t>Anxious</a:t>
          </a:r>
        </a:p>
      </dsp:txBody>
      <dsp:txXfrm>
        <a:off x="3502716" y="1095165"/>
        <a:ext cx="1522260" cy="857668"/>
      </dsp:txXfrm>
    </dsp:sp>
    <dsp:sp modelId="{CD68CE11-4A6B-4116-8C64-293762032D0D}">
      <dsp:nvSpPr>
        <dsp:cNvPr id="0" name=""/>
        <dsp:cNvSpPr/>
      </dsp:nvSpPr>
      <dsp:spPr>
        <a:xfrm>
          <a:off x="148993" y="2134639"/>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Labelled/stereotyped </a:t>
          </a:r>
          <a:endParaRPr lang="en-US" sz="1000" kern="1200" dirty="0">
            <a:latin typeface="Open Sans" panose="020B0606030504020204"/>
          </a:endParaRPr>
        </a:p>
      </dsp:txBody>
      <dsp:txXfrm>
        <a:off x="148993" y="2134639"/>
        <a:ext cx="1522260" cy="913356"/>
      </dsp:txXfrm>
    </dsp:sp>
    <dsp:sp modelId="{AAC650F4-A8E7-452E-997A-4D64AB98B1E2}">
      <dsp:nvSpPr>
        <dsp:cNvPr id="0" name=""/>
        <dsp:cNvSpPr/>
      </dsp:nvSpPr>
      <dsp:spPr>
        <a:xfrm>
          <a:off x="1823175" y="2134639"/>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Dismissed</a:t>
          </a:r>
        </a:p>
        <a:p>
          <a:pPr lvl="0" algn="ctr" defTabSz="444500">
            <a:lnSpc>
              <a:spcPct val="90000"/>
            </a:lnSpc>
            <a:spcBef>
              <a:spcPct val="0"/>
            </a:spcBef>
            <a:spcAft>
              <a:spcPct val="35000"/>
            </a:spcAft>
          </a:pPr>
          <a:r>
            <a:rPr lang="en-US" sz="1000" kern="1200" dirty="0" smtClean="0">
              <a:latin typeface="Open Sans" panose="020B0606030504020204"/>
            </a:rPr>
            <a:t>Ridiculed </a:t>
          </a:r>
          <a:endParaRPr lang="en-US" sz="1000" kern="1200" dirty="0">
            <a:latin typeface="Open Sans" panose="020B0606030504020204"/>
          </a:endParaRPr>
        </a:p>
      </dsp:txBody>
      <dsp:txXfrm>
        <a:off x="1823175" y="2134639"/>
        <a:ext cx="1522260" cy="913356"/>
      </dsp:txXfrm>
    </dsp:sp>
    <dsp:sp modelId="{586D5CF6-82C0-4902-8E5D-BD26202DFDA5}">
      <dsp:nvSpPr>
        <dsp:cNvPr id="0" name=""/>
        <dsp:cNvSpPr/>
      </dsp:nvSpPr>
      <dsp:spPr>
        <a:xfrm>
          <a:off x="3507465" y="2134643"/>
          <a:ext cx="1522260" cy="913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latin typeface="Open Sans" panose="020B0606030504020204"/>
            </a:rPr>
            <a:t>Persecuted/Oppressed </a:t>
          </a:r>
          <a:endParaRPr lang="en-US" sz="1000" kern="1200" dirty="0">
            <a:latin typeface="Open Sans" panose="020B0606030504020204"/>
          </a:endParaRPr>
        </a:p>
      </dsp:txBody>
      <dsp:txXfrm>
        <a:off x="3507465" y="2134643"/>
        <a:ext cx="1522260" cy="9133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A30FF9-AD2C-4553-91B0-14E39CD6BFDC}" type="datetimeFigureOut">
              <a:rPr lang="en-GB" smtClean="0"/>
              <a:t>26/10/2023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6B8FE-6CF7-4D9D-978D-C99BBF24C19C}" type="slidenum">
              <a:rPr lang="en-GB" smtClean="0"/>
              <a:t>‹#›</a:t>
            </a:fld>
            <a:endParaRPr lang="en-GB"/>
          </a:p>
        </p:txBody>
      </p:sp>
    </p:spTree>
    <p:extLst>
      <p:ext uri="{BB962C8B-B14F-4D97-AF65-F5344CB8AC3E}">
        <p14:creationId xmlns:p14="http://schemas.microsoft.com/office/powerpoint/2010/main" val="138400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85C44D-B0A1-49AA-9244-AD5D7C0090CF}" type="slidenum">
              <a:rPr lang="en-GB" smtClean="0"/>
              <a:t>10</a:t>
            </a:fld>
            <a:endParaRPr lang="en-GB"/>
          </a:p>
        </p:txBody>
      </p:sp>
    </p:spTree>
    <p:extLst>
      <p:ext uri="{BB962C8B-B14F-4D97-AF65-F5344CB8AC3E}">
        <p14:creationId xmlns:p14="http://schemas.microsoft.com/office/powerpoint/2010/main" val="81920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1610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34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29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959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1689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6001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7801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252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41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0007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942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07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1488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895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36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524165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6827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604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0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1529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2CC49-9D08-46B3-BE90-94C3064C7B3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11971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2CC49-9D08-46B3-BE90-94C3064C7B3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0454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614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95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02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61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097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464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416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39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018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60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953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0974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43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958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029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614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0974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464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416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394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018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60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9464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9539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435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9958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90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541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394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018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60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953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43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80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806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AB74D-857C-47D0-9F23-6AB676FA122D}" type="datetimeFigureOut">
              <a:rPr lang="en-GB" smtClean="0">
                <a:solidFill>
                  <a:prstClr val="black">
                    <a:tint val="75000"/>
                  </a:prstClr>
                </a:solidFill>
              </a:rPr>
              <a:pPr/>
              <a:t>26/10/2023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ACF5F-6396-496D-903A-F16A9D154B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6806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hyperlink" Target="https://shaktiedinburgh.co.uk/" TargetMode="External"/><Relationship Id="rId3" Type="http://schemas.openxmlformats.org/officeDocument/2006/relationships/image" Target="../media/image2.png"/><Relationship Id="rId7" Type="http://schemas.openxmlformats.org/officeDocument/2006/relationships/hyperlink" Target="http://www.saheliya.co.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blackmindsmatteruk.com/" TargetMode="External"/><Relationship Id="rId5" Type="http://schemas.openxmlformats.org/officeDocument/2006/relationships/hyperlink" Target="https://selfhelp.samaritans.org/" TargetMode="External"/><Relationship Id="rId10" Type="http://schemas.openxmlformats.org/officeDocument/2006/relationships/image" Target="../media/image15.png"/><Relationship Id="rId4" Type="http://schemas.openxmlformats.org/officeDocument/2006/relationships/hyperlink" Target="http://www.breathingspace.scot/" TargetMode="External"/><Relationship Id="rId9" Type="http://schemas.openxmlformats.org/officeDocument/2006/relationships/hyperlink" Target="http://www.lgbthealth.org.uk/services-support/lgbt-mental-health/lgbt-helpline-scotland/"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hyperlink" Target="http://www.samh.org.uk/about-us/our-work/time-for-yo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nhs24.scot/" TargetMode="External"/><Relationship Id="rId5" Type="http://schemas.openxmlformats.org/officeDocument/2006/relationships/hyperlink" Target="http://www.samh.org.uk/" TargetMode="External"/><Relationship Id="rId4" Type="http://schemas.openxmlformats.org/officeDocument/2006/relationships/hyperlink" Target="http://www.seemescotland.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67544" y="1340768"/>
            <a:ext cx="8229600" cy="1143000"/>
          </a:xfrm>
        </p:spPr>
        <p:txBody>
          <a:bodyPr>
            <a:normAutofit/>
          </a:bodyPr>
          <a:lstStyle/>
          <a:p>
            <a:r>
              <a:rPr lang="en-GB" b="1" dirty="0" smtClean="0">
                <a:solidFill>
                  <a:schemeClr val="bg1"/>
                </a:solidFill>
              </a:rPr>
              <a:t>It’s Okay to Talk</a:t>
            </a:r>
            <a:endParaRPr lang="en-GB" b="1" dirty="0">
              <a:solidFill>
                <a:schemeClr val="bg1"/>
              </a:solidFill>
            </a:endParaRPr>
          </a:p>
        </p:txBody>
      </p:sp>
      <p:sp>
        <p:nvSpPr>
          <p:cNvPr id="9" name="Content Placeholder 4"/>
          <p:cNvSpPr>
            <a:spLocks noGrp="1"/>
          </p:cNvSpPr>
          <p:nvPr>
            <p:ph idx="1"/>
          </p:nvPr>
        </p:nvSpPr>
        <p:spPr>
          <a:xfrm>
            <a:off x="467544" y="2132856"/>
            <a:ext cx="8229600" cy="2520280"/>
          </a:xfrm>
        </p:spPr>
        <p:txBody>
          <a:bodyPr>
            <a:normAutofit/>
          </a:bodyPr>
          <a:lstStyle/>
          <a:p>
            <a:pPr marL="0" indent="0" algn="ctr">
              <a:buNone/>
            </a:pPr>
            <a:endParaRPr lang="en-GB" dirty="0" smtClean="0">
              <a:solidFill>
                <a:schemeClr val="bg1"/>
              </a:solidFill>
            </a:endParaRPr>
          </a:p>
          <a:p>
            <a:pPr marL="0" indent="0" algn="ctr">
              <a:buNone/>
            </a:pPr>
            <a:r>
              <a:rPr lang="en-GB" dirty="0" smtClean="0">
                <a:solidFill>
                  <a:schemeClr val="bg1"/>
                </a:solidFill>
              </a:rPr>
              <a:t>How </a:t>
            </a:r>
            <a:r>
              <a:rPr lang="en-GB" dirty="0">
                <a:solidFill>
                  <a:schemeClr val="bg1"/>
                </a:solidFill>
              </a:rPr>
              <a:t>to have supportive </a:t>
            </a:r>
            <a:r>
              <a:rPr lang="en-GB" dirty="0" smtClean="0">
                <a:solidFill>
                  <a:schemeClr val="bg1"/>
                </a:solidFill>
              </a:rPr>
              <a:t>conversations workshop </a:t>
            </a:r>
            <a:endParaRPr lang="en-GB" dirty="0">
              <a:solidFill>
                <a:schemeClr val="bg1"/>
              </a:solidFill>
            </a:endParaRPr>
          </a:p>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4098" name="Picture 2" descr="M:\12. See Me Programmes\12.1 Education &amp; Young People\See Me Toolkit (WSA)\Launch\Design\Studio Something designs\Final Draft\SeeMe_SeeChange_2022_Final\ILLUSTRATIONS\TRANSPARENT PNG\FOR USE ON GREEN BACKGROUND\Asset 9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0226" y="4228965"/>
            <a:ext cx="2832246" cy="26290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rotWithShape="1">
          <a:blip r:embed="rId5"/>
          <a:srcRect l="8704" t="32129" r="34338" b="9615"/>
          <a:stretch/>
        </p:blipFill>
        <p:spPr bwMode="auto">
          <a:xfrm>
            <a:off x="0" y="-22487"/>
            <a:ext cx="9149680" cy="6880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497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616" y="1214754"/>
            <a:ext cx="6858000" cy="642938"/>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300" dirty="0">
                <a:latin typeface="Open Sans" panose="020B0606030504020204"/>
              </a:rPr>
              <a:t>Other ways people may talk  </a:t>
            </a:r>
          </a:p>
          <a:p>
            <a:pPr algn="ctr"/>
            <a:r>
              <a:rPr lang="en-GB" sz="3300" dirty="0">
                <a:latin typeface="Open Sans" panose="020B0606030504020204"/>
              </a:rPr>
              <a:t>about feeling </a:t>
            </a:r>
            <a:r>
              <a:rPr lang="en-GB" sz="3300" dirty="0" smtClean="0">
                <a:latin typeface="Open Sans" panose="020B0606030504020204"/>
              </a:rPr>
              <a:t>stigmatised</a:t>
            </a:r>
            <a:endParaRPr lang="en-GB" sz="3300" dirty="0">
              <a:latin typeface="Open Sans" panose="020B0606030504020204"/>
            </a:endParaRPr>
          </a:p>
        </p:txBody>
      </p:sp>
      <p:graphicFrame>
        <p:nvGraphicFramePr>
          <p:cNvPr id="13" name="Diagram 12"/>
          <p:cNvGraphicFramePr/>
          <p:nvPr>
            <p:extLst>
              <p:ext uri="{D42A27DB-BD31-4B8C-83A1-F6EECF244321}">
                <p14:modId xmlns:p14="http://schemas.microsoft.com/office/powerpoint/2010/main" val="1648878944"/>
              </p:ext>
            </p:extLst>
          </p:nvPr>
        </p:nvGraphicFramePr>
        <p:xfrm>
          <a:off x="1982641" y="2309813"/>
          <a:ext cx="517872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4946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899592" y="1628800"/>
            <a:ext cx="72008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Open Sans"/>
                <a:ea typeface="+mn-ea"/>
                <a:cs typeface="+mn-cs"/>
              </a:rPr>
              <a:t>On a scale of 1-5, how confident are you having a conversation about someone else’s mental health? </a:t>
            </a:r>
            <a:endParaRPr kumimoji="0" lang="en-GB" sz="3600" b="0"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2112416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899592" y="1628800"/>
            <a:ext cx="72008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Open Sans"/>
                <a:ea typeface="+mn-ea"/>
                <a:cs typeface="+mn-cs"/>
              </a:rPr>
              <a:t>On a scale of 1-5, how confident are you having a conversation about your mental health with someone </a:t>
            </a:r>
            <a:endParaRPr kumimoji="0" lang="en-GB" sz="3600" b="0"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662864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0"/>
            <a:ext cx="9144000" cy="6877800"/>
          </a:xfrm>
          <a:prstGeom prst="rect">
            <a:avLst/>
          </a:prstGeom>
        </p:spPr>
      </p:pic>
    </p:spTree>
    <p:extLst>
      <p:ext uri="{BB962C8B-B14F-4D97-AF65-F5344CB8AC3E}">
        <p14:creationId xmlns:p14="http://schemas.microsoft.com/office/powerpoint/2010/main" val="115558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12358" t="24073" r="32727"/>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471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9778" t="18611" r="29396" b="9373"/>
          <a:stretch/>
        </p:blipFill>
        <p:spPr bwMode="auto">
          <a:xfrm>
            <a:off x="0" y="0"/>
            <a:ext cx="9144000" cy="6957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839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rotWithShape="1">
          <a:blip r:embed="rId2"/>
          <a:srcRect l="9765" t="21038" r="30042" b="7148"/>
          <a:stretch/>
        </p:blipFill>
        <p:spPr bwMode="auto">
          <a:xfrm>
            <a:off x="0" y="0"/>
            <a:ext cx="914399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629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324544" y="2415313"/>
            <a:ext cx="6984776" cy="646331"/>
          </a:xfrm>
          <a:prstGeom prst="rect">
            <a:avLst/>
          </a:prstGeom>
          <a:noFill/>
        </p:spPr>
        <p:txBody>
          <a:bodyPr wrap="square" rtlCol="0">
            <a:spAutoFit/>
          </a:bodyPr>
          <a:lstStyle/>
          <a:p>
            <a:pPr algn="ctr"/>
            <a:r>
              <a:rPr lang="en-GB" sz="3600" b="1" dirty="0" smtClean="0">
                <a:solidFill>
                  <a:schemeClr val="bg1"/>
                </a:solidFill>
                <a:latin typeface="Open Sans" panose="020B0606030504020204"/>
              </a:rPr>
              <a:t>Is now a good time?</a:t>
            </a:r>
            <a:endParaRPr lang="en-GB" sz="3600" b="1" dirty="0">
              <a:solidFill>
                <a:schemeClr val="bg1"/>
              </a:solidFill>
              <a:latin typeface="Open Sans" panose="020B0606030504020204"/>
            </a:endParaRPr>
          </a:p>
        </p:txBody>
      </p:sp>
      <p:pic>
        <p:nvPicPr>
          <p:cNvPr id="6146" name="Picture 2" descr="M:\12. See Me Programmes\12.1 Education &amp; Young People\See Me Toolkit (WSA)\Launch\Design\Studio Something designs\Final Draft\SeeMe_SeeChange_2022_Final\ILLUSTRATIONS\TRANSPARENT PNG\FOR USE ON GREEN BACKGROUND\Asset 110@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58385"/>
            <a:ext cx="2458028" cy="311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0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899592" y="1196752"/>
            <a:ext cx="52565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rPr>
              <a:t>Scenario</a:t>
            </a:r>
            <a:r>
              <a:rPr kumimoji="0" lang="en-GB" sz="3600" b="1" i="0" u="none" strike="noStrike" kern="1200" cap="none" spc="0" normalizeH="0" noProof="0" dirty="0" smtClean="0">
                <a:ln>
                  <a:noFill/>
                </a:ln>
                <a:solidFill>
                  <a:prstClr val="white"/>
                </a:solidFill>
                <a:effectLst/>
                <a:uLnTx/>
                <a:uFillTx/>
                <a:latin typeface="Open Sans" panose="020B0606030504020204"/>
              </a:rPr>
              <a:t> 1: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1268760"/>
            <a:ext cx="4968552" cy="4401205"/>
          </a:xfrm>
          <a:prstGeom prst="rect">
            <a:avLst/>
          </a:prstGeom>
          <a:noFill/>
        </p:spPr>
        <p:txBody>
          <a:bodyPr wrap="square" rtlCol="0">
            <a:spAutoFit/>
          </a:bodyPr>
          <a:lstStyle/>
          <a:p>
            <a:pPr lvl="0"/>
            <a:r>
              <a:rPr lang="en-GB" sz="2800" i="1" dirty="0">
                <a:solidFill>
                  <a:schemeClr val="bg1"/>
                </a:solidFill>
              </a:rPr>
              <a:t>You’ve been at work and a colleague approaches you and asks if they can talk. </a:t>
            </a:r>
            <a:endParaRPr lang="en-GB" sz="2800" i="1" dirty="0" smtClean="0">
              <a:solidFill>
                <a:schemeClr val="bg1"/>
              </a:solidFill>
            </a:endParaRPr>
          </a:p>
          <a:p>
            <a:pPr lvl="0"/>
            <a:endParaRPr lang="en-GB" sz="2800" dirty="0">
              <a:solidFill>
                <a:schemeClr val="bg1"/>
              </a:solidFill>
            </a:endParaRPr>
          </a:p>
          <a:p>
            <a:r>
              <a:rPr lang="en-GB" sz="2800" i="1" dirty="0">
                <a:solidFill>
                  <a:schemeClr val="bg1"/>
                </a:solidFill>
              </a:rPr>
              <a:t>They tell you they’ve been struggling recently. You have also been having a difficult time of late and have another </a:t>
            </a:r>
            <a:r>
              <a:rPr lang="en-GB" sz="2800" i="1" dirty="0" smtClean="0">
                <a:solidFill>
                  <a:schemeClr val="bg1"/>
                </a:solidFill>
              </a:rPr>
              <a:t>meeting </a:t>
            </a:r>
            <a:r>
              <a:rPr lang="en-GB" sz="2800" i="1" dirty="0">
                <a:solidFill>
                  <a:schemeClr val="bg1"/>
                </a:solidFill>
              </a:rPr>
              <a:t>that day that you are worried about getting to on time. </a:t>
            </a:r>
            <a:endParaRPr lang="en-GB" sz="2800" dirty="0">
              <a:solidFill>
                <a:schemeClr val="bg1"/>
              </a:solidFill>
            </a:endParaRPr>
          </a:p>
        </p:txBody>
      </p:sp>
    </p:spTree>
    <p:extLst>
      <p:ext uri="{BB962C8B-B14F-4D97-AF65-F5344CB8AC3E}">
        <p14:creationId xmlns:p14="http://schemas.microsoft.com/office/powerpoint/2010/main" val="2543309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899592" y="1196752"/>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Scenario 2: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1196752"/>
            <a:ext cx="4536504" cy="4401205"/>
          </a:xfrm>
          <a:prstGeom prst="rect">
            <a:avLst/>
          </a:prstGeom>
          <a:noFill/>
        </p:spPr>
        <p:txBody>
          <a:bodyPr wrap="square" rtlCol="0">
            <a:spAutoFit/>
          </a:bodyPr>
          <a:lstStyle/>
          <a:p>
            <a:pPr lvl="0"/>
            <a:r>
              <a:rPr lang="en-GB" sz="2800" i="1" dirty="0">
                <a:solidFill>
                  <a:schemeClr val="bg1"/>
                </a:solidFill>
              </a:rPr>
              <a:t>You’re at a friend’s birthday party and another friend starts chatting to you about how they’ve been struggling with their mental health of late. </a:t>
            </a:r>
            <a:endParaRPr lang="en-GB" sz="2800" i="1" dirty="0" smtClean="0">
              <a:solidFill>
                <a:schemeClr val="bg1"/>
              </a:solidFill>
            </a:endParaRPr>
          </a:p>
          <a:p>
            <a:pPr lvl="0"/>
            <a:endParaRPr lang="en-GB" sz="2800" dirty="0">
              <a:solidFill>
                <a:schemeClr val="bg1"/>
              </a:solidFill>
            </a:endParaRPr>
          </a:p>
          <a:p>
            <a:r>
              <a:rPr lang="en-GB" sz="2800" i="1" dirty="0">
                <a:solidFill>
                  <a:schemeClr val="bg1"/>
                </a:solidFill>
              </a:rPr>
              <a:t>It is very noisy and there are a lot of other people around you. </a:t>
            </a:r>
            <a:endParaRPr lang="en-GB" sz="2800" dirty="0">
              <a:solidFill>
                <a:schemeClr val="bg1"/>
              </a:solidFill>
            </a:endParaRPr>
          </a:p>
        </p:txBody>
      </p:sp>
    </p:spTree>
    <p:extLst>
      <p:ext uri="{BB962C8B-B14F-4D97-AF65-F5344CB8AC3E}">
        <p14:creationId xmlns:p14="http://schemas.microsoft.com/office/powerpoint/2010/main" val="3255406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442983" y="332656"/>
            <a:ext cx="8229600" cy="1143000"/>
          </a:xfrm>
        </p:spPr>
        <p:txBody>
          <a:bodyPr>
            <a:normAutofit/>
          </a:bodyPr>
          <a:lstStyle/>
          <a:p>
            <a:r>
              <a:rPr lang="en-GB" b="1" dirty="0" smtClean="0">
                <a:solidFill>
                  <a:schemeClr val="bg1"/>
                </a:solidFill>
                <a:latin typeface="Open Sans" panose="020B0606030504020204"/>
              </a:rPr>
              <a:t>Session Objectives</a:t>
            </a:r>
            <a:endParaRPr lang="en-GB" b="1" dirty="0">
              <a:solidFill>
                <a:schemeClr val="bg1"/>
              </a:solidFill>
              <a:latin typeface="Open Sans" panose="020B0606030504020204"/>
            </a:endParaRPr>
          </a:p>
        </p:txBody>
      </p:sp>
      <p:sp>
        <p:nvSpPr>
          <p:cNvPr id="9" name="Content Placeholder 4"/>
          <p:cNvSpPr>
            <a:spLocks noGrp="1"/>
          </p:cNvSpPr>
          <p:nvPr>
            <p:ph idx="1"/>
          </p:nvPr>
        </p:nvSpPr>
        <p:spPr>
          <a:xfrm>
            <a:off x="456854" y="1628800"/>
            <a:ext cx="8229600" cy="4402360"/>
          </a:xfrm>
        </p:spPr>
        <p:txBody>
          <a:bodyPr>
            <a:normAutofit fontScale="85000" lnSpcReduction="10000"/>
          </a:bodyPr>
          <a:lstStyle/>
          <a:p>
            <a:r>
              <a:rPr lang="en-GB" dirty="0">
                <a:solidFill>
                  <a:schemeClr val="bg1"/>
                </a:solidFill>
                <a:latin typeface="Open Sans" panose="020B0606030504020204"/>
              </a:rPr>
              <a:t>I</a:t>
            </a:r>
            <a:r>
              <a:rPr lang="en-GB" dirty="0" smtClean="0">
                <a:solidFill>
                  <a:schemeClr val="bg1"/>
                </a:solidFill>
                <a:latin typeface="Open Sans" panose="020B0606030504020204"/>
              </a:rPr>
              <a:t>ntroduce the concepts of mental health stigma and discrimination and build the understanding of what stigma and discrimination is.</a:t>
            </a:r>
          </a:p>
          <a:p>
            <a:endParaRPr lang="en-GB" dirty="0" smtClean="0">
              <a:solidFill>
                <a:schemeClr val="bg1"/>
              </a:solidFill>
              <a:latin typeface="Open Sans" panose="020B0606030504020204"/>
            </a:endParaRPr>
          </a:p>
          <a:p>
            <a:r>
              <a:rPr lang="en-GB" dirty="0" smtClean="0">
                <a:solidFill>
                  <a:schemeClr val="bg1"/>
                </a:solidFill>
                <a:latin typeface="Open Sans" panose="020B0606030504020204"/>
              </a:rPr>
              <a:t>Develop a greater awareness of the impact of mental health stigma and discrimination. </a:t>
            </a:r>
          </a:p>
          <a:p>
            <a:endParaRPr lang="en-GB" dirty="0" smtClean="0">
              <a:solidFill>
                <a:schemeClr val="bg1"/>
              </a:solidFill>
              <a:latin typeface="Open Sans" panose="020B0606030504020204"/>
            </a:endParaRPr>
          </a:p>
          <a:p>
            <a:r>
              <a:rPr lang="en-GB" dirty="0" smtClean="0">
                <a:solidFill>
                  <a:schemeClr val="bg1"/>
                </a:solidFill>
                <a:latin typeface="Open Sans" panose="020B0606030504020204"/>
              </a:rPr>
              <a:t>Feel more confident to have a conversation about mental health – whether your own or with someone else. </a:t>
            </a: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2192753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883810" y="836712"/>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Scenario 3: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836712"/>
            <a:ext cx="4536504" cy="5693866"/>
          </a:xfrm>
          <a:prstGeom prst="rect">
            <a:avLst/>
          </a:prstGeom>
          <a:noFill/>
        </p:spPr>
        <p:txBody>
          <a:bodyPr wrap="square" rtlCol="0">
            <a:spAutoFit/>
          </a:bodyPr>
          <a:lstStyle/>
          <a:p>
            <a:r>
              <a:rPr lang="en-GB" sz="2800" i="1" dirty="0">
                <a:solidFill>
                  <a:schemeClr val="bg1"/>
                </a:solidFill>
              </a:rPr>
              <a:t>You are in the club house after training on a Thursday waiting for the meal to arrive. It is noisy and a lot of people are chatting at once. </a:t>
            </a:r>
          </a:p>
          <a:p>
            <a:endParaRPr lang="en-GB" sz="2800" i="1" dirty="0">
              <a:solidFill>
                <a:schemeClr val="bg1"/>
              </a:solidFill>
            </a:endParaRPr>
          </a:p>
          <a:p>
            <a:r>
              <a:rPr lang="en-GB" sz="2800" i="1" dirty="0">
                <a:solidFill>
                  <a:schemeClr val="bg1"/>
                </a:solidFill>
              </a:rPr>
              <a:t>The team aren’t in great spirits after losing a game at the weekend and some seemed visibly frustrated during the training session. Everyone is hungry and waiting for food to arrive. </a:t>
            </a:r>
          </a:p>
        </p:txBody>
      </p:sp>
    </p:spTree>
    <p:extLst>
      <p:ext uri="{BB962C8B-B14F-4D97-AF65-F5344CB8AC3E}">
        <p14:creationId xmlns:p14="http://schemas.microsoft.com/office/powerpoint/2010/main" val="1719133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883810" y="836712"/>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Scenario </a:t>
            </a:r>
            <a:r>
              <a:rPr lang="en-GB" sz="3600" b="1" dirty="0">
                <a:solidFill>
                  <a:prstClr val="white"/>
                </a:solidFill>
                <a:latin typeface="Open Sans" panose="020B0606030504020204"/>
              </a:rPr>
              <a:t>4</a:t>
            </a: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836712"/>
            <a:ext cx="4536504" cy="3970318"/>
          </a:xfrm>
          <a:prstGeom prst="rect">
            <a:avLst/>
          </a:prstGeom>
          <a:noFill/>
        </p:spPr>
        <p:txBody>
          <a:bodyPr wrap="square" rtlCol="0">
            <a:spAutoFit/>
          </a:bodyPr>
          <a:lstStyle/>
          <a:p>
            <a:r>
              <a:rPr lang="en-GB" sz="2800" i="1" dirty="0" smtClean="0">
                <a:solidFill>
                  <a:schemeClr val="bg1"/>
                </a:solidFill>
              </a:rPr>
              <a:t>You are waiting at a bus stop when a friend arrives to catch the same bus. They seem tearful and upset and ask if you have time to talk.</a:t>
            </a:r>
          </a:p>
          <a:p>
            <a:endParaRPr lang="en-GB" sz="2800" i="1" dirty="0">
              <a:solidFill>
                <a:schemeClr val="bg1"/>
              </a:solidFill>
            </a:endParaRPr>
          </a:p>
          <a:p>
            <a:r>
              <a:rPr lang="en-GB" sz="2800" i="1" dirty="0" smtClean="0">
                <a:solidFill>
                  <a:schemeClr val="bg1"/>
                </a:solidFill>
              </a:rPr>
              <a:t>You are on your way to an appointment in town that you feel anxious about.</a:t>
            </a:r>
            <a:endParaRPr lang="en-GB" sz="2800" i="1" dirty="0">
              <a:solidFill>
                <a:schemeClr val="bg1"/>
              </a:solidFill>
            </a:endParaRPr>
          </a:p>
        </p:txBody>
      </p:sp>
    </p:spTree>
    <p:extLst>
      <p:ext uri="{BB962C8B-B14F-4D97-AF65-F5344CB8AC3E}">
        <p14:creationId xmlns:p14="http://schemas.microsoft.com/office/powerpoint/2010/main" val="999194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883810" y="836712"/>
            <a:ext cx="230425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Scenario </a:t>
            </a:r>
            <a:r>
              <a:rPr lang="en-GB" sz="3600" b="1" noProof="0" dirty="0" smtClean="0">
                <a:solidFill>
                  <a:prstClr val="white"/>
                </a:solidFill>
                <a:latin typeface="Open Sans" panose="020B0606030504020204"/>
              </a:rPr>
              <a:t>5</a:t>
            </a: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19872" y="836712"/>
            <a:ext cx="4536504" cy="4832092"/>
          </a:xfrm>
          <a:prstGeom prst="rect">
            <a:avLst/>
          </a:prstGeom>
          <a:noFill/>
        </p:spPr>
        <p:txBody>
          <a:bodyPr wrap="square" rtlCol="0">
            <a:spAutoFit/>
          </a:bodyPr>
          <a:lstStyle/>
          <a:p>
            <a:r>
              <a:rPr lang="en-GB" sz="2800" i="1" dirty="0" smtClean="0">
                <a:solidFill>
                  <a:schemeClr val="bg1"/>
                </a:solidFill>
              </a:rPr>
              <a:t>Your teenage daughter has been very quiet and withdrawn recently. One morning before school she asks if she can talk to you about how she is feeling.</a:t>
            </a:r>
          </a:p>
          <a:p>
            <a:endParaRPr lang="en-GB" sz="2800" i="1" dirty="0">
              <a:solidFill>
                <a:schemeClr val="bg1"/>
              </a:solidFill>
            </a:endParaRPr>
          </a:p>
          <a:p>
            <a:r>
              <a:rPr lang="en-GB" sz="2800" i="1" dirty="0" smtClean="0">
                <a:solidFill>
                  <a:schemeClr val="bg1"/>
                </a:solidFill>
              </a:rPr>
              <a:t>You are trying to get your other child ready for school and make breakfast for the family.</a:t>
            </a:r>
            <a:endParaRPr lang="en-GB" sz="2800" i="1" dirty="0">
              <a:solidFill>
                <a:schemeClr val="bg1"/>
              </a:solidFill>
            </a:endParaRPr>
          </a:p>
        </p:txBody>
      </p:sp>
    </p:spTree>
    <p:extLst>
      <p:ext uri="{BB962C8B-B14F-4D97-AF65-F5344CB8AC3E}">
        <p14:creationId xmlns:p14="http://schemas.microsoft.com/office/powerpoint/2010/main" val="429108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457200" y="486170"/>
            <a:ext cx="52565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Things</a:t>
            </a:r>
            <a:r>
              <a:rPr kumimoji="0" lang="en-GB" sz="3600" b="1" i="0" u="none" strike="noStrike" kern="1200" cap="none" spc="0" normalizeH="0" noProof="0" dirty="0" smtClean="0">
                <a:ln>
                  <a:noFill/>
                </a:ln>
                <a:solidFill>
                  <a:prstClr val="white"/>
                </a:solidFill>
                <a:effectLst/>
                <a:uLnTx/>
                <a:uFillTx/>
                <a:latin typeface="Open Sans" panose="020B0606030504020204"/>
                <a:ea typeface="+mn-ea"/>
                <a:cs typeface="+mn-cs"/>
              </a:rPr>
              <a:t> to think about: </a:t>
            </a:r>
            <a:endPar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endParaRP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66179" y="1124460"/>
            <a:ext cx="559830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Open Sans" panose="020B0606030504020204"/>
              </a:rPr>
              <a:t>Time</a:t>
            </a:r>
            <a:r>
              <a:rPr kumimoji="0" lang="en-GB" b="1" i="0" u="none" strike="noStrike" kern="1200" cap="none" spc="0" normalizeH="0" noProof="0" dirty="0" smtClean="0">
                <a:ln>
                  <a:noFill/>
                </a:ln>
                <a:solidFill>
                  <a:schemeClr val="bg1"/>
                </a:solidFill>
                <a:effectLst/>
                <a:uLnTx/>
                <a:uFillTx/>
                <a:latin typeface="Open Sans" panose="020B0606030504020204"/>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noProof="0" dirty="0" smtClean="0">
                <a:ln>
                  <a:noFill/>
                </a:ln>
                <a:solidFill>
                  <a:schemeClr val="bg1"/>
                </a:solidFill>
                <a:effectLst/>
                <a:uLnTx/>
                <a:uFillTx/>
                <a:latin typeface="Open Sans" panose="020B0606030504020204"/>
              </a:rPr>
              <a:t>Consider whether or not you are both able to have this conversation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bg1"/>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noProof="0" dirty="0" smtClean="0">
                <a:ln>
                  <a:noFill/>
                </a:ln>
                <a:solidFill>
                  <a:schemeClr val="bg1"/>
                </a:solidFill>
                <a:effectLst/>
                <a:uLnTx/>
                <a:uFillTx/>
                <a:latin typeface="Open Sans" panose="020B0606030504020204"/>
              </a:rPr>
              <a:t>Give the other person the space to consider whether they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bg1"/>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noProof="0" dirty="0" smtClean="0">
                <a:ln>
                  <a:noFill/>
                </a:ln>
                <a:solidFill>
                  <a:schemeClr val="bg1"/>
                </a:solidFill>
                <a:effectLst/>
                <a:uLnTx/>
                <a:uFillTx/>
                <a:latin typeface="Open Sans" panose="020B0606030504020204"/>
              </a:rPr>
              <a:t>What if it’s not a good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bg1"/>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Open Sans" panose="020B0606030504020204"/>
              </a:rPr>
              <a:t>You might not feel you are currently in the right headspace to talk to someone about how they are doing. Let them know you care but are unable to chat at the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chemeClr val="bg1"/>
              </a:solidFill>
              <a:effectLst/>
              <a:uLnTx/>
              <a:uFillTx/>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Open Sans" panose="020B0606030504020204"/>
              </a:rPr>
              <a:t>You could identify a better time to 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chemeClr val="bg1"/>
              </a:solidFill>
              <a:effectLst/>
              <a:uLnTx/>
              <a:uFillTx/>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bg1"/>
                </a:solidFill>
                <a:latin typeface="Open Sans" panose="020B0606030504020204"/>
              </a:rPr>
              <a:t>You could also help them to think of someone else they could talk to if you feel up to it. </a:t>
            </a:r>
            <a:endParaRPr kumimoji="0" lang="en-GB" b="0" i="0" u="none" strike="noStrike" kern="1200" cap="none" spc="0" normalizeH="0" baseline="0" noProof="0" dirty="0">
              <a:ln>
                <a:noFill/>
              </a:ln>
              <a:solidFill>
                <a:schemeClr val="bg1"/>
              </a:solidFill>
              <a:effectLst/>
              <a:uLnTx/>
              <a:uFillTx/>
              <a:latin typeface="Open Sans" panose="020B0606030504020204"/>
            </a:endParaRPr>
          </a:p>
        </p:txBody>
      </p:sp>
    </p:spTree>
    <p:extLst>
      <p:ext uri="{BB962C8B-B14F-4D97-AF65-F5344CB8AC3E}">
        <p14:creationId xmlns:p14="http://schemas.microsoft.com/office/powerpoint/2010/main" val="36103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457200" y="486170"/>
            <a:ext cx="52565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Things to think about: </a:t>
            </a: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01393" y="1198780"/>
            <a:ext cx="4968552"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smtClean="0">
                <a:ln>
                  <a:noFill/>
                </a:ln>
                <a:solidFill>
                  <a:schemeClr val="bg1"/>
                </a:solidFill>
                <a:effectLst/>
                <a:uLnTx/>
                <a:uFillTx/>
                <a:latin typeface="Open Sans" panose="020B0606030504020204"/>
              </a:rPr>
              <a:t>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smtClean="0">
                <a:ln>
                  <a:noFill/>
                </a:ln>
                <a:solidFill>
                  <a:prstClr val="white"/>
                </a:solidFill>
                <a:effectLst/>
                <a:uLnTx/>
                <a:uFillTx/>
                <a:latin typeface="Open Sans" panose="020B0606030504020204"/>
              </a:rPr>
              <a:t>For</a:t>
            </a:r>
            <a:r>
              <a:rPr kumimoji="0" lang="en-GB" b="0" i="0" u="none" strike="noStrike" kern="1200" cap="none" spc="0" normalizeH="0" noProof="0" dirty="0" smtClean="0">
                <a:ln>
                  <a:noFill/>
                </a:ln>
                <a:solidFill>
                  <a:prstClr val="white"/>
                </a:solidFill>
                <a:effectLst/>
                <a:uLnTx/>
                <a:uFillTx/>
                <a:latin typeface="Open Sans" panose="020B0606030504020204"/>
              </a:rPr>
              <a:t> some it can be useful to find a quiet space with no distractions.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prstClr val="white"/>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noProof="0" dirty="0" smtClean="0">
                <a:ln>
                  <a:noFill/>
                </a:ln>
                <a:solidFill>
                  <a:prstClr val="white"/>
                </a:solidFill>
                <a:effectLst/>
                <a:uLnTx/>
                <a:uFillTx/>
                <a:latin typeface="Open Sans" panose="020B0606030504020204"/>
              </a:rPr>
              <a:t>Others might find it easier to talk while also doing some sort of activity like going for a walk or doing something creative.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prstClr val="white"/>
              </a:solidFill>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solidFill>
                  <a:prstClr val="white"/>
                </a:solidFill>
                <a:latin typeface="Open Sans" panose="020B0606030504020204"/>
              </a:rPr>
              <a:t>What’s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white"/>
                </a:solidFill>
                <a:latin typeface="Open Sans" panose="020B0606030504020204"/>
              </a:rPr>
              <a:t>Someone may need space to offload or vent; it could be that they are seeking some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white"/>
              </a:solidFill>
              <a:effectLst/>
              <a:uLnTx/>
              <a:uFillTx/>
              <a:latin typeface="Open Sans" panose="020B0606030504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white"/>
                </a:solidFill>
                <a:latin typeface="Open Sans" panose="020B0606030504020204"/>
              </a:rPr>
              <a:t>Whatever they need, it’s important that neither of you feels pressure to fix it or to have all the answers.</a:t>
            </a:r>
            <a:endParaRPr kumimoji="0" lang="en-GB" b="0" i="0" u="none" strike="noStrike" kern="1200" cap="none" spc="0" normalizeH="0" baseline="0" noProof="0" dirty="0">
              <a:ln>
                <a:noFill/>
              </a:ln>
              <a:solidFill>
                <a:prstClr val="white"/>
              </a:solidFill>
              <a:effectLst/>
              <a:uLnTx/>
              <a:uFillTx/>
              <a:latin typeface="Open Sans" panose="020B0606030504020204"/>
            </a:endParaRPr>
          </a:p>
        </p:txBody>
      </p:sp>
    </p:spTree>
    <p:extLst>
      <p:ext uri="{BB962C8B-B14F-4D97-AF65-F5344CB8AC3E}">
        <p14:creationId xmlns:p14="http://schemas.microsoft.com/office/powerpoint/2010/main" val="11401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252536" y="2402701"/>
            <a:ext cx="6336704" cy="646331"/>
          </a:xfrm>
          <a:prstGeom prst="rect">
            <a:avLst/>
          </a:prstGeom>
          <a:noFill/>
        </p:spPr>
        <p:txBody>
          <a:bodyPr wrap="square" rtlCol="0">
            <a:spAutoFit/>
          </a:bodyPr>
          <a:lstStyle/>
          <a:p>
            <a:pPr algn="ctr"/>
            <a:r>
              <a:rPr lang="en-GB" sz="3600" b="1" dirty="0" smtClean="0">
                <a:solidFill>
                  <a:schemeClr val="bg1"/>
                </a:solidFill>
                <a:latin typeface="Open Sans" panose="020B0606030504020204"/>
              </a:rPr>
              <a:t>Take a 10 minute break </a:t>
            </a:r>
            <a:endParaRPr lang="en-GB" sz="3600" b="1" dirty="0">
              <a:solidFill>
                <a:schemeClr val="bg1"/>
              </a:solidFill>
              <a:latin typeface="Open Sans" panose="020B0606030504020204"/>
            </a:endParaRPr>
          </a:p>
        </p:txBody>
      </p:sp>
      <p:pic>
        <p:nvPicPr>
          <p:cNvPr id="1027" name="Picture 3" descr="M:\12. See Me Programmes\12.1 Education &amp; Young People\See Me Toolkit (WSA)\Launch\Design\Studio Something designs\Final Draft\SeeMe_SeeChange_2022_Final\ILLUSTRATIONS\TRANSPARENT PNG\FOR USE ON GREEN BACKGROUND\Asset 85@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95" y="2852936"/>
            <a:ext cx="1765391" cy="290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68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2571544" y="2511405"/>
            <a:ext cx="4824536" cy="646331"/>
          </a:xfrm>
          <a:prstGeom prst="rect">
            <a:avLst/>
          </a:prstGeom>
          <a:noFill/>
        </p:spPr>
        <p:txBody>
          <a:bodyPr wrap="square" rtlCol="0">
            <a:spAutoFit/>
          </a:bodyPr>
          <a:lstStyle/>
          <a:p>
            <a:pPr algn="ctr"/>
            <a:r>
              <a:rPr lang="en-GB" sz="3600" b="1" dirty="0" smtClean="0">
                <a:solidFill>
                  <a:schemeClr val="bg1"/>
                </a:solidFill>
                <a:latin typeface="Open Sans" panose="020B0606030504020204"/>
              </a:rPr>
              <a:t>How to begin </a:t>
            </a:r>
            <a:endParaRPr lang="en-GB" sz="3600" b="1" dirty="0">
              <a:solidFill>
                <a:schemeClr val="bg1"/>
              </a:solidFill>
              <a:latin typeface="Open Sans" panose="020B0606030504020204"/>
            </a:endParaRPr>
          </a:p>
        </p:txBody>
      </p:sp>
      <p:pic>
        <p:nvPicPr>
          <p:cNvPr id="5122" name="Picture 2" descr="M:\12. See Me Programmes\12.1 Education &amp; Young People\See Me Toolkit (WSA)\Launch\Design\Studio Something designs\Final Draft\SeeMe_SeeChange_2022_Final\ILLUSTRATIONS\TRANSPARENT PNG\FOR USE ON GREEN BACKGROUND\Asset 101@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498805"/>
            <a:ext cx="2248016" cy="3105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201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2159732" y="311566"/>
            <a:ext cx="482453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rPr>
              <a:t>How to begin </a:t>
            </a:r>
            <a:endParaRPr kumimoji="0" lang="en-GB" sz="3600" b="1" i="0" u="none" strike="noStrike" kern="1200" cap="none" spc="0" normalizeH="0" baseline="0" noProof="0" dirty="0">
              <a:ln>
                <a:noFill/>
              </a:ln>
              <a:solidFill>
                <a:prstClr val="white"/>
              </a:solidFill>
              <a:effectLst/>
              <a:uLnTx/>
              <a:uFillTx/>
              <a:latin typeface="Open Sans" panose="020B0606030504020204"/>
            </a:endParaRPr>
          </a:p>
        </p:txBody>
      </p:sp>
      <p:pic>
        <p:nvPicPr>
          <p:cNvPr id="5122" name="Picture 2" descr="M:\12. See Me Programmes\12.1 Education &amp; Young People\See Me Toolkit (WSA)\Launch\Design\Studio Something designs\Final Draft\SeeMe_SeeChange_2022_Final\ILLUSTRATIONS\TRANSPARENT PNG\FOR USE ON GREEN BACKGROUND\Asset 101@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498805"/>
            <a:ext cx="2248016" cy="31053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5216" y="1292707"/>
            <a:ext cx="6248928" cy="5693866"/>
          </a:xfrm>
          <a:prstGeom prst="rect">
            <a:avLst/>
          </a:prstGeom>
          <a:noFill/>
        </p:spPr>
        <p:txBody>
          <a:bodyPr wrap="square" rtlCol="0">
            <a:spAutoFit/>
          </a:bodyPr>
          <a:lstStyle/>
          <a:p>
            <a:r>
              <a:rPr lang="en-GB" sz="2400" b="1" dirty="0">
                <a:solidFill>
                  <a:schemeClr val="bg1"/>
                </a:solidFill>
                <a:latin typeface="Open Sans" panose="020B0606030504020204"/>
              </a:rPr>
              <a:t>Ways to ask if someone is </a:t>
            </a:r>
            <a:r>
              <a:rPr lang="en-GB" sz="2400" b="1" dirty="0" smtClean="0">
                <a:solidFill>
                  <a:schemeClr val="bg1"/>
                </a:solidFill>
                <a:latin typeface="Open Sans" panose="020B0606030504020204"/>
              </a:rPr>
              <a:t>okay: </a:t>
            </a:r>
          </a:p>
          <a:p>
            <a:r>
              <a:rPr lang="en-GB" sz="2400" dirty="0" smtClean="0">
                <a:solidFill>
                  <a:schemeClr val="bg1"/>
                </a:solidFill>
                <a:latin typeface="Open Sans" panose="020B0606030504020204"/>
              </a:rPr>
              <a:t>“How </a:t>
            </a:r>
            <a:r>
              <a:rPr lang="en-GB" sz="2400" dirty="0">
                <a:solidFill>
                  <a:schemeClr val="bg1"/>
                </a:solidFill>
                <a:latin typeface="Open Sans" panose="020B0606030504020204"/>
              </a:rPr>
              <a:t>are you doing?” </a:t>
            </a:r>
            <a:endParaRPr lang="en-GB" sz="2400" dirty="0" smtClean="0">
              <a:solidFill>
                <a:schemeClr val="bg1"/>
              </a:solidFill>
              <a:latin typeface="Open Sans" panose="020B0606030504020204"/>
            </a:endParaRP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How have you been feeling?” </a:t>
            </a:r>
            <a:endParaRPr lang="en-GB" sz="2400" dirty="0" smtClean="0">
              <a:solidFill>
                <a:schemeClr val="bg1"/>
              </a:solidFill>
              <a:latin typeface="Open Sans" panose="020B0606030504020204"/>
            </a:endParaRP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I’m here if you want to </a:t>
            </a:r>
            <a:r>
              <a:rPr lang="en-GB" sz="2400" dirty="0" smtClean="0">
                <a:solidFill>
                  <a:schemeClr val="bg1"/>
                </a:solidFill>
                <a:latin typeface="Open Sans" panose="020B0606030504020204"/>
              </a:rPr>
              <a:t>chat.” </a:t>
            </a: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How’s everything going</a:t>
            </a:r>
            <a:r>
              <a:rPr lang="en-GB" sz="2400" dirty="0" smtClean="0">
                <a:solidFill>
                  <a:schemeClr val="bg1"/>
                </a:solidFill>
                <a:latin typeface="Open Sans" panose="020B0606030504020204"/>
              </a:rPr>
              <a:t>?”</a:t>
            </a:r>
          </a:p>
          <a:p>
            <a:endParaRPr lang="en-GB" sz="2400" dirty="0">
              <a:solidFill>
                <a:schemeClr val="bg1"/>
              </a:solidFill>
              <a:latin typeface="Open Sans" panose="020B0606030504020204"/>
            </a:endParaRPr>
          </a:p>
          <a:p>
            <a:endParaRPr lang="en-GB" sz="2400" dirty="0">
              <a:solidFill>
                <a:schemeClr val="bg1"/>
              </a:solidFill>
              <a:latin typeface="Open Sans" panose="020B0606030504020204"/>
            </a:endParaRPr>
          </a:p>
          <a:p>
            <a:r>
              <a:rPr lang="en-GB" sz="2400" b="1" dirty="0">
                <a:solidFill>
                  <a:schemeClr val="bg1"/>
                </a:solidFill>
                <a:latin typeface="Open Sans" panose="020B0606030504020204"/>
              </a:rPr>
              <a:t>Ways to let someone know you need to </a:t>
            </a:r>
            <a:r>
              <a:rPr lang="en-GB" sz="2400" b="1" dirty="0" smtClean="0">
                <a:solidFill>
                  <a:schemeClr val="bg1"/>
                </a:solidFill>
                <a:latin typeface="Open Sans" panose="020B0606030504020204"/>
              </a:rPr>
              <a:t>talk</a:t>
            </a:r>
            <a:r>
              <a:rPr lang="en-GB" sz="2400" dirty="0">
                <a:solidFill>
                  <a:schemeClr val="bg1"/>
                </a:solidFill>
                <a:latin typeface="Open Sans" panose="020B0606030504020204"/>
              </a:rPr>
              <a:t>:</a:t>
            </a:r>
            <a:endParaRPr lang="en-GB" sz="2400" dirty="0" smtClean="0">
              <a:solidFill>
                <a:schemeClr val="bg1"/>
              </a:solidFill>
              <a:latin typeface="Open Sans" panose="020B0606030504020204"/>
            </a:endParaRP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I’m not doing too </a:t>
            </a:r>
            <a:r>
              <a:rPr lang="en-GB" sz="2400" dirty="0" smtClean="0">
                <a:solidFill>
                  <a:schemeClr val="bg1"/>
                </a:solidFill>
                <a:latin typeface="Open Sans" panose="020B0606030504020204"/>
              </a:rPr>
              <a:t>well.”</a:t>
            </a:r>
          </a:p>
          <a:p>
            <a:r>
              <a:rPr lang="en-GB" sz="2400" dirty="0" smtClean="0">
                <a:solidFill>
                  <a:schemeClr val="bg1"/>
                </a:solidFill>
                <a:latin typeface="Open Sans" panose="020B0606030504020204"/>
              </a:rPr>
              <a:t> </a:t>
            </a:r>
            <a:r>
              <a:rPr lang="en-GB" sz="2400" dirty="0">
                <a:solidFill>
                  <a:schemeClr val="bg1"/>
                </a:solidFill>
                <a:latin typeface="Open Sans" panose="020B0606030504020204"/>
              </a:rPr>
              <a:t>“I need to </a:t>
            </a:r>
            <a:r>
              <a:rPr lang="en-GB" sz="2400" dirty="0" smtClean="0">
                <a:solidFill>
                  <a:schemeClr val="bg1"/>
                </a:solidFill>
                <a:latin typeface="Open Sans" panose="020B0606030504020204"/>
              </a:rPr>
              <a:t>talk.”</a:t>
            </a:r>
          </a:p>
          <a:p>
            <a:r>
              <a:rPr lang="en-GB" sz="2400" dirty="0" smtClean="0">
                <a:solidFill>
                  <a:schemeClr val="bg1"/>
                </a:solidFill>
                <a:latin typeface="Open Sans" panose="020B0606030504020204"/>
              </a:rPr>
              <a:t> </a:t>
            </a:r>
            <a:r>
              <a:rPr lang="en-GB" sz="2400" dirty="0">
                <a:solidFill>
                  <a:schemeClr val="bg1"/>
                </a:solidFill>
                <a:latin typeface="Open Sans" panose="020B0606030504020204"/>
              </a:rPr>
              <a:t>“It’s not easy to talk about </a:t>
            </a:r>
            <a:r>
              <a:rPr lang="en-GB" sz="2400" dirty="0" smtClean="0">
                <a:solidFill>
                  <a:schemeClr val="bg1"/>
                </a:solidFill>
                <a:latin typeface="Open Sans" panose="020B0606030504020204"/>
              </a:rPr>
              <a:t>it.” </a:t>
            </a: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I trust </a:t>
            </a:r>
            <a:r>
              <a:rPr lang="en-GB" sz="2400" dirty="0" smtClean="0">
                <a:solidFill>
                  <a:schemeClr val="bg1"/>
                </a:solidFill>
                <a:latin typeface="Open Sans" panose="020B0606030504020204"/>
              </a:rPr>
              <a:t>you.” </a:t>
            </a:r>
          </a:p>
          <a:p>
            <a:r>
              <a:rPr lang="en-GB" sz="2400" dirty="0" smtClean="0">
                <a:solidFill>
                  <a:schemeClr val="bg1"/>
                </a:solidFill>
                <a:latin typeface="Open Sans" panose="020B0606030504020204"/>
              </a:rPr>
              <a:t>“</a:t>
            </a:r>
            <a:r>
              <a:rPr lang="en-GB" sz="2400" dirty="0">
                <a:solidFill>
                  <a:schemeClr val="bg1"/>
                </a:solidFill>
                <a:latin typeface="Open Sans" panose="020B0606030504020204"/>
              </a:rPr>
              <a:t>Do you have some time to chat?” </a:t>
            </a:r>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3580884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2921196" y="2517586"/>
            <a:ext cx="5256584" cy="646331"/>
          </a:xfrm>
          <a:prstGeom prst="rect">
            <a:avLst/>
          </a:prstGeom>
          <a:noFill/>
        </p:spPr>
        <p:txBody>
          <a:bodyPr wrap="square" rtlCol="0">
            <a:spAutoFit/>
          </a:bodyPr>
          <a:lstStyle/>
          <a:p>
            <a:r>
              <a:rPr lang="en-GB" sz="3600" b="1" dirty="0" smtClean="0">
                <a:solidFill>
                  <a:schemeClr val="bg1"/>
                </a:solidFill>
                <a:latin typeface="Open Sans" panose="020B0606030504020204"/>
              </a:rPr>
              <a:t>Listening and responding </a:t>
            </a:r>
            <a:endParaRPr lang="en-GB" sz="3600" b="1" dirty="0">
              <a:solidFill>
                <a:schemeClr val="bg1"/>
              </a:solidFill>
              <a:latin typeface="Open Sans" panose="020B0606030504020204"/>
            </a:endParaRP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3708311"/>
            <a:ext cx="4464496" cy="400110"/>
          </a:xfrm>
          <a:prstGeom prst="rect">
            <a:avLst/>
          </a:prstGeom>
          <a:noFill/>
        </p:spPr>
        <p:txBody>
          <a:bodyPr wrap="square" rtlCol="0">
            <a:spAutoFit/>
          </a:bodyPr>
          <a:lstStyle/>
          <a:p>
            <a:r>
              <a:rPr lang="en-GB" sz="2000" dirty="0" smtClean="0">
                <a:solidFill>
                  <a:schemeClr val="bg1"/>
                </a:solidFill>
              </a:rPr>
              <a:t>What do you think can help?</a:t>
            </a:r>
            <a:endParaRPr lang="en-GB" sz="2000" dirty="0">
              <a:solidFill>
                <a:schemeClr val="bg1"/>
              </a:solidFill>
            </a:endParaRPr>
          </a:p>
        </p:txBody>
      </p:sp>
    </p:spTree>
    <p:extLst>
      <p:ext uri="{BB962C8B-B14F-4D97-AF65-F5344CB8AC3E}">
        <p14:creationId xmlns:p14="http://schemas.microsoft.com/office/powerpoint/2010/main" val="1712368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2843808" y="476672"/>
            <a:ext cx="525658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rPr>
              <a:t>Listening and responding </a:t>
            </a:r>
            <a:endParaRPr kumimoji="0" lang="en-GB" sz="3600" b="1" i="0" u="none" strike="noStrike" kern="1200" cap="none" spc="0" normalizeH="0" baseline="0" noProof="0" dirty="0">
              <a:ln>
                <a:noFill/>
              </a:ln>
              <a:solidFill>
                <a:prstClr val="white"/>
              </a:solidFill>
              <a:effectLst/>
              <a:uLnTx/>
              <a:uFillTx/>
              <a:latin typeface="Open Sans" panose="020B0606030504020204"/>
            </a:endParaRP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46515" y="1855756"/>
            <a:ext cx="5750030" cy="4832092"/>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solidFill>
                  <a:schemeClr val="bg1"/>
                </a:solidFill>
                <a:latin typeface="Open Sans" panose="020B0606030504020204"/>
              </a:rPr>
              <a:t>You don’t need to be an expert.</a:t>
            </a:r>
          </a:p>
          <a:p>
            <a:pPr marL="285750" indent="-285750">
              <a:buFont typeface="Arial" panose="020B0604020202020204" pitchFamily="34" charset="0"/>
              <a:buChar char="•"/>
            </a:pPr>
            <a:r>
              <a:rPr lang="en-GB" sz="2800" dirty="0" smtClean="0">
                <a:solidFill>
                  <a:schemeClr val="bg1"/>
                </a:solidFill>
                <a:latin typeface="Open Sans" panose="020B0606030504020204"/>
              </a:rPr>
              <a:t>You don’t need to “fix” things.</a:t>
            </a:r>
          </a:p>
          <a:p>
            <a:pPr marL="285750" indent="-285750">
              <a:buFont typeface="Arial" panose="020B0604020202020204" pitchFamily="34" charset="0"/>
              <a:buChar char="•"/>
            </a:pPr>
            <a:r>
              <a:rPr lang="en-GB" sz="2800" dirty="0" smtClean="0">
                <a:solidFill>
                  <a:schemeClr val="bg1"/>
                </a:solidFill>
                <a:latin typeface="Open Sans" panose="020B0606030504020204"/>
              </a:rPr>
              <a:t>It’s okay to have silence. </a:t>
            </a:r>
          </a:p>
          <a:p>
            <a:pPr marL="285750" indent="-285750">
              <a:buFont typeface="Arial" panose="020B0604020202020204" pitchFamily="34" charset="0"/>
              <a:buChar char="•"/>
            </a:pPr>
            <a:r>
              <a:rPr lang="en-GB" sz="2800" dirty="0" smtClean="0">
                <a:solidFill>
                  <a:schemeClr val="bg1"/>
                </a:solidFill>
                <a:latin typeface="Open Sans" panose="020B0606030504020204"/>
              </a:rPr>
              <a:t>Be considered when sharing your own experience.</a:t>
            </a:r>
          </a:p>
          <a:p>
            <a:pPr marL="285750" indent="-285750">
              <a:buFont typeface="Arial" panose="020B0604020202020204" pitchFamily="34" charset="0"/>
              <a:buChar char="•"/>
            </a:pPr>
            <a:r>
              <a:rPr lang="en-GB" sz="2800" dirty="0" smtClean="0">
                <a:solidFill>
                  <a:schemeClr val="bg1"/>
                </a:solidFill>
                <a:latin typeface="Open Sans" panose="020B0606030504020204"/>
              </a:rPr>
              <a:t>Reflect back what you are hearing can show you care.</a:t>
            </a:r>
          </a:p>
          <a:p>
            <a:pPr marL="285750" indent="-285750">
              <a:buFont typeface="Arial" panose="020B0604020202020204" pitchFamily="34" charset="0"/>
              <a:buChar char="•"/>
            </a:pPr>
            <a:r>
              <a:rPr lang="en-GB" sz="2800" dirty="0" smtClean="0">
                <a:solidFill>
                  <a:schemeClr val="bg1"/>
                </a:solidFill>
                <a:latin typeface="Open Sans" panose="020B0606030504020204"/>
              </a:rPr>
              <a:t>Listen without interruption. </a:t>
            </a:r>
          </a:p>
          <a:p>
            <a:pPr marL="285750" indent="-285750">
              <a:buFont typeface="Arial" panose="020B0604020202020204" pitchFamily="34" charset="0"/>
              <a:buChar char="•"/>
            </a:pPr>
            <a:r>
              <a:rPr lang="en-GB" sz="2800" dirty="0" smtClean="0">
                <a:solidFill>
                  <a:schemeClr val="bg1"/>
                </a:solidFill>
                <a:latin typeface="Open Sans" panose="020B0606030504020204"/>
              </a:rPr>
              <a:t>Try not to minimise.</a:t>
            </a:r>
          </a:p>
          <a:p>
            <a:endParaRPr lang="en-GB" sz="2800" dirty="0" smtClean="0">
              <a:solidFill>
                <a:schemeClr val="bg1"/>
              </a:solidFill>
              <a:latin typeface="Open Sans" panose="020B0606030504020204"/>
            </a:endParaRPr>
          </a:p>
          <a:p>
            <a:pPr marL="285750" indent="-285750">
              <a:buFont typeface="Arial" panose="020B0604020202020204" pitchFamily="34" charset="0"/>
              <a:buChar char="•"/>
            </a:pPr>
            <a:endParaRPr lang="en-GB" sz="2800" dirty="0">
              <a:solidFill>
                <a:schemeClr val="bg1"/>
              </a:solidFill>
              <a:latin typeface="Open Sans" panose="020B0606030504020204"/>
            </a:endParaRPr>
          </a:p>
        </p:txBody>
      </p:sp>
    </p:spTree>
    <p:extLst>
      <p:ext uri="{BB962C8B-B14F-4D97-AF65-F5344CB8AC3E}">
        <p14:creationId xmlns:p14="http://schemas.microsoft.com/office/powerpoint/2010/main" val="28525128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rPr>
              <a:t>Safer space agreement</a:t>
            </a:r>
            <a:endParaRPr lang="en-GB" b="1" dirty="0">
              <a:solidFill>
                <a:schemeClr val="bg1"/>
              </a:solidFill>
            </a:endParaRPr>
          </a:p>
        </p:txBody>
      </p:sp>
      <p:sp>
        <p:nvSpPr>
          <p:cNvPr id="9" name="Content Placeholder 4"/>
          <p:cNvSpPr>
            <a:spLocks noGrp="1"/>
          </p:cNvSpPr>
          <p:nvPr>
            <p:ph idx="1"/>
          </p:nvPr>
        </p:nvSpPr>
        <p:spPr>
          <a:xfrm>
            <a:off x="457200" y="1556792"/>
            <a:ext cx="8229600" cy="4248472"/>
          </a:xfrm>
        </p:spPr>
        <p:txBody>
          <a:bodyPr>
            <a:normAutofit fontScale="40000" lnSpcReduction="20000"/>
          </a:bodyPr>
          <a:lstStyle/>
          <a:p>
            <a:r>
              <a:rPr lang="en-GB" sz="4400" dirty="0" smtClean="0">
                <a:solidFill>
                  <a:schemeClr val="bg1"/>
                </a:solidFill>
                <a:latin typeface="Open Sans"/>
              </a:rPr>
              <a:t>Listen to each other. </a:t>
            </a:r>
          </a:p>
          <a:p>
            <a:endParaRPr lang="en-GB" sz="4400" dirty="0" smtClean="0">
              <a:solidFill>
                <a:schemeClr val="bg1"/>
              </a:solidFill>
              <a:latin typeface="Open Sans"/>
            </a:endParaRPr>
          </a:p>
          <a:p>
            <a:r>
              <a:rPr lang="en-GB" sz="4400" dirty="0" smtClean="0">
                <a:solidFill>
                  <a:schemeClr val="bg1"/>
                </a:solidFill>
                <a:latin typeface="Open Sans"/>
              </a:rPr>
              <a:t>Only share information you are comfortable sharing. </a:t>
            </a:r>
          </a:p>
          <a:p>
            <a:endParaRPr lang="en-GB" sz="4400" dirty="0" smtClean="0">
              <a:solidFill>
                <a:schemeClr val="bg1"/>
              </a:solidFill>
              <a:latin typeface="Open Sans"/>
            </a:endParaRPr>
          </a:p>
          <a:p>
            <a:r>
              <a:rPr lang="en-GB" sz="4400" dirty="0" smtClean="0">
                <a:solidFill>
                  <a:schemeClr val="bg1"/>
                </a:solidFill>
                <a:latin typeface="Open Sans"/>
              </a:rPr>
              <a:t>Respect other people’s limits and boundaries of confidentiality. Ideas are for sharing, personal stories are for honouring. </a:t>
            </a:r>
          </a:p>
          <a:p>
            <a:endParaRPr lang="en-GB" sz="4400" dirty="0" smtClean="0">
              <a:solidFill>
                <a:schemeClr val="bg1"/>
              </a:solidFill>
              <a:latin typeface="Open Sans"/>
            </a:endParaRPr>
          </a:p>
          <a:p>
            <a:r>
              <a:rPr lang="en-GB" sz="4400" dirty="0" smtClean="0">
                <a:solidFill>
                  <a:schemeClr val="bg1"/>
                </a:solidFill>
                <a:latin typeface="Open Sans"/>
              </a:rPr>
              <a:t>Think about the impact of our words, assumptions and actions upon others. </a:t>
            </a:r>
          </a:p>
          <a:p>
            <a:endParaRPr lang="en-GB" sz="4400" dirty="0">
              <a:solidFill>
                <a:schemeClr val="bg1"/>
              </a:solidFill>
              <a:latin typeface="Open Sans"/>
            </a:endParaRPr>
          </a:p>
          <a:p>
            <a:r>
              <a:rPr lang="en-GB" sz="4400" dirty="0" smtClean="0">
                <a:solidFill>
                  <a:schemeClr val="bg1"/>
                </a:solidFill>
                <a:latin typeface="Open Sans"/>
              </a:rPr>
              <a:t>Respect the cultural and religious beliefs of others within the group.</a:t>
            </a:r>
          </a:p>
          <a:p>
            <a:endParaRPr lang="en-GB" sz="4400" dirty="0" smtClean="0">
              <a:solidFill>
                <a:schemeClr val="bg1"/>
              </a:solidFill>
              <a:latin typeface="Open Sans"/>
            </a:endParaRPr>
          </a:p>
          <a:p>
            <a:r>
              <a:rPr lang="en-GB" sz="4400" dirty="0" smtClean="0">
                <a:solidFill>
                  <a:schemeClr val="bg1"/>
                </a:solidFill>
                <a:latin typeface="Open Sans"/>
              </a:rPr>
              <a:t>If you need to take time out, a range of support within the session available to you. </a:t>
            </a:r>
          </a:p>
          <a:p>
            <a:pPr marL="0" indent="0">
              <a:buNone/>
            </a:pPr>
            <a:endParaRPr lang="en-GB" dirty="0" smtClean="0"/>
          </a:p>
        </p:txBody>
      </p:sp>
    </p:spTree>
    <p:extLst>
      <p:ext uri="{BB962C8B-B14F-4D97-AF65-F5344CB8AC3E}">
        <p14:creationId xmlns:p14="http://schemas.microsoft.com/office/powerpoint/2010/main" val="4195181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67544" y="1556792"/>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1547664" y="476672"/>
            <a:ext cx="65527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rPr>
              <a:t>Listening and responding </a:t>
            </a:r>
            <a:r>
              <a:rPr lang="en-GB" sz="3600" b="1" dirty="0">
                <a:solidFill>
                  <a:prstClr val="white"/>
                </a:solidFill>
                <a:latin typeface="Open Sans" panose="020B0606030504020204"/>
              </a:rPr>
              <a:t>p</a:t>
            </a:r>
            <a:r>
              <a:rPr kumimoji="0" lang="en-GB" sz="3600" b="1" i="0" u="none" strike="noStrike" kern="1200" cap="none" spc="0" normalizeH="0" baseline="0" noProof="0" dirty="0" err="1" smtClean="0">
                <a:ln>
                  <a:noFill/>
                </a:ln>
                <a:solidFill>
                  <a:prstClr val="white"/>
                </a:solidFill>
                <a:effectLst/>
                <a:uLnTx/>
                <a:uFillTx/>
                <a:latin typeface="Open Sans" panose="020B0606030504020204"/>
              </a:rPr>
              <a:t>ractice</a:t>
            </a:r>
            <a:endParaRPr kumimoji="0" lang="en-GB" sz="3600" b="1" i="0" u="none" strike="noStrike" kern="1200" cap="none" spc="0" normalizeH="0" baseline="0" noProof="0" dirty="0">
              <a:ln>
                <a:noFill/>
              </a:ln>
              <a:solidFill>
                <a:prstClr val="white"/>
              </a:solidFill>
              <a:effectLst/>
              <a:uLnTx/>
              <a:uFillTx/>
              <a:latin typeface="Open Sans" panose="020B0606030504020204"/>
            </a:endParaRPr>
          </a:p>
        </p:txBody>
      </p:sp>
      <p:pic>
        <p:nvPicPr>
          <p:cNvPr id="2050" name="Picture 2" descr="M:\12. See Me Programmes\12.1 Education &amp; Young People\See Me Toolkit (WSA)\Launch\Design\Studio Something designs\Final Draft\SeeMe_SeeChange_2022_Final\ILLUSTRATIONS\TRANSPARENT PNG\FOR USE ON GREEN BACKGROUND\Asset 28@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3511099"/>
            <a:ext cx="2776748" cy="31767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5856" y="1916832"/>
            <a:ext cx="5040560" cy="4524315"/>
          </a:xfrm>
          <a:prstGeom prst="rect">
            <a:avLst/>
          </a:prstGeom>
          <a:noFill/>
        </p:spPr>
        <p:txBody>
          <a:bodyPr wrap="square" rtlCol="0">
            <a:spAutoFit/>
          </a:bodyPr>
          <a:lstStyle/>
          <a:p>
            <a:r>
              <a:rPr lang="en-GB" sz="2400" dirty="0" smtClean="0">
                <a:solidFill>
                  <a:schemeClr val="bg1"/>
                </a:solidFill>
                <a:latin typeface="Open Sans" panose="020B0606030504020204"/>
              </a:rPr>
              <a:t>In small groups discuss the provided scenarios and consider:</a:t>
            </a:r>
          </a:p>
          <a:p>
            <a:endParaRPr lang="en-GB" sz="2400" dirty="0">
              <a:solidFill>
                <a:schemeClr val="bg1"/>
              </a:solidFill>
              <a:latin typeface="Open Sans" panose="020B0606030504020204"/>
            </a:endParaRPr>
          </a:p>
          <a:p>
            <a:pPr marL="342900" lvl="0" indent="-342900">
              <a:buFont typeface="Arial" panose="020B0604020202020204" pitchFamily="34" charset="0"/>
              <a:buChar char="•"/>
            </a:pPr>
            <a:r>
              <a:rPr lang="en-GB" sz="2400" dirty="0" smtClean="0">
                <a:solidFill>
                  <a:schemeClr val="bg1"/>
                </a:solidFill>
                <a:latin typeface="Open Sans" panose="020B0606030504020204"/>
              </a:rPr>
              <a:t>How </a:t>
            </a:r>
            <a:r>
              <a:rPr lang="en-GB" sz="2400" dirty="0">
                <a:solidFill>
                  <a:schemeClr val="bg1"/>
                </a:solidFill>
                <a:latin typeface="Open Sans" panose="020B0606030504020204"/>
              </a:rPr>
              <a:t>you use your body </a:t>
            </a:r>
            <a:r>
              <a:rPr lang="en-GB" sz="2400" dirty="0" smtClean="0">
                <a:solidFill>
                  <a:schemeClr val="bg1"/>
                </a:solidFill>
                <a:latin typeface="Open Sans" panose="020B0606030504020204"/>
              </a:rPr>
              <a:t>language.</a:t>
            </a:r>
            <a:endParaRPr lang="en-GB" sz="2400" dirty="0">
              <a:solidFill>
                <a:schemeClr val="bg1"/>
              </a:solidFill>
              <a:latin typeface="Open Sans" panose="020B0606030504020204"/>
            </a:endParaRPr>
          </a:p>
          <a:p>
            <a:pPr marL="342900" lvl="0" indent="-342900">
              <a:buFont typeface="Arial" panose="020B0604020202020204" pitchFamily="34" charset="0"/>
              <a:buChar char="•"/>
            </a:pPr>
            <a:r>
              <a:rPr lang="en-GB" sz="2400" dirty="0">
                <a:solidFill>
                  <a:schemeClr val="bg1"/>
                </a:solidFill>
                <a:latin typeface="Open Sans" panose="020B0606030504020204"/>
              </a:rPr>
              <a:t>How to encourage the other person while they are </a:t>
            </a:r>
            <a:r>
              <a:rPr lang="en-GB" sz="2400" dirty="0" smtClean="0">
                <a:solidFill>
                  <a:schemeClr val="bg1"/>
                </a:solidFill>
                <a:latin typeface="Open Sans" panose="020B0606030504020204"/>
              </a:rPr>
              <a:t>speaking.</a:t>
            </a:r>
            <a:endParaRPr lang="en-GB" sz="2400" dirty="0">
              <a:solidFill>
                <a:schemeClr val="bg1"/>
              </a:solidFill>
              <a:latin typeface="Open Sans" panose="020B0606030504020204"/>
            </a:endParaRPr>
          </a:p>
          <a:p>
            <a:pPr marL="342900" lvl="0" indent="-342900">
              <a:buFont typeface="Arial" panose="020B0604020202020204" pitchFamily="34" charset="0"/>
              <a:buChar char="•"/>
            </a:pPr>
            <a:r>
              <a:rPr lang="en-GB" sz="2400" dirty="0">
                <a:solidFill>
                  <a:schemeClr val="bg1"/>
                </a:solidFill>
                <a:latin typeface="Open Sans" panose="020B0606030504020204"/>
              </a:rPr>
              <a:t>What an appropriate response feels </a:t>
            </a:r>
            <a:r>
              <a:rPr lang="en-GB" sz="2400" dirty="0" smtClean="0">
                <a:solidFill>
                  <a:schemeClr val="bg1"/>
                </a:solidFill>
                <a:latin typeface="Open Sans" panose="020B0606030504020204"/>
              </a:rPr>
              <a:t>like.</a:t>
            </a:r>
            <a:endParaRPr lang="en-GB" sz="2400" dirty="0">
              <a:solidFill>
                <a:schemeClr val="bg1"/>
              </a:solidFill>
              <a:latin typeface="Open Sans" panose="020B0606030504020204"/>
            </a:endParaRPr>
          </a:p>
          <a:p>
            <a:pPr marL="342900" lvl="0" indent="-342900">
              <a:buFont typeface="Arial" panose="020B0604020202020204" pitchFamily="34" charset="0"/>
              <a:buChar char="•"/>
            </a:pPr>
            <a:r>
              <a:rPr lang="en-GB" sz="2400" dirty="0">
                <a:solidFill>
                  <a:schemeClr val="bg1"/>
                </a:solidFill>
                <a:latin typeface="Open Sans" panose="020B0606030504020204"/>
              </a:rPr>
              <a:t>What you might </a:t>
            </a:r>
            <a:r>
              <a:rPr lang="en-GB" sz="2400" dirty="0" smtClean="0">
                <a:solidFill>
                  <a:schemeClr val="bg1"/>
                </a:solidFill>
                <a:latin typeface="Open Sans" panose="020B0606030504020204"/>
              </a:rPr>
              <a:t>say.</a:t>
            </a:r>
            <a:endParaRPr lang="en-GB" sz="2400" dirty="0">
              <a:solidFill>
                <a:schemeClr val="bg1"/>
              </a:solidFill>
              <a:latin typeface="Open Sans" panose="020B0606030504020204"/>
            </a:endParaRPr>
          </a:p>
          <a:p>
            <a:endParaRPr lang="en-GB" sz="2400" dirty="0" smtClean="0">
              <a:solidFill>
                <a:schemeClr val="bg1"/>
              </a:solidFill>
              <a:latin typeface="Open Sans" panose="020B0606030504020204"/>
            </a:endParaRPr>
          </a:p>
          <a:p>
            <a:endParaRPr lang="en-GB" sz="2400" dirty="0">
              <a:solidFill>
                <a:schemeClr val="bg1"/>
              </a:solidFill>
              <a:latin typeface="Open Sans" panose="020B0606030504020204"/>
            </a:endParaRPr>
          </a:p>
        </p:txBody>
      </p:sp>
    </p:spTree>
    <p:extLst>
      <p:ext uri="{BB962C8B-B14F-4D97-AF65-F5344CB8AC3E}">
        <p14:creationId xmlns:p14="http://schemas.microsoft.com/office/powerpoint/2010/main" val="26946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972616" y="2492896"/>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117848" y="2474241"/>
            <a:ext cx="6048672" cy="646331"/>
          </a:xfrm>
          <a:prstGeom prst="rect">
            <a:avLst/>
          </a:prstGeom>
          <a:noFill/>
        </p:spPr>
        <p:txBody>
          <a:bodyPr wrap="square" rtlCol="0">
            <a:spAutoFit/>
          </a:bodyPr>
          <a:lstStyle/>
          <a:p>
            <a:pPr algn="ctr"/>
            <a:r>
              <a:rPr lang="en-GB" sz="3600" b="1" dirty="0" smtClean="0">
                <a:solidFill>
                  <a:schemeClr val="bg1"/>
                </a:solidFill>
                <a:latin typeface="Open Sans" panose="020B0606030504020204"/>
              </a:rPr>
              <a:t>How are you both now? </a:t>
            </a:r>
            <a:endParaRPr lang="en-GB" sz="3600" b="1" dirty="0">
              <a:solidFill>
                <a:schemeClr val="bg1"/>
              </a:solidFill>
              <a:latin typeface="Open Sans" panose="020B0606030504020204"/>
            </a:endParaRPr>
          </a:p>
        </p:txBody>
      </p:sp>
      <p:pic>
        <p:nvPicPr>
          <p:cNvPr id="3075" name="Picture 3" descr="M:\12. See Me Programmes\12.1 Education &amp; Young People\See Me Toolkit (WSA)\Launch\Design\Studio Something designs\Final Draft\SeeMe_SeeChange_2022_Final\ILLUSTRATIONS\TRANSPARENT PNG\FOR USE ON GREEN BACKGROUND\Asset 107@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077072"/>
            <a:ext cx="4451350" cy="250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68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972616" y="2492896"/>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TextBox 1"/>
          <p:cNvSpPr txBox="1"/>
          <p:nvPr/>
        </p:nvSpPr>
        <p:spPr>
          <a:xfrm>
            <a:off x="0" y="257836"/>
            <a:ext cx="60486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smtClean="0">
                <a:ln>
                  <a:noFill/>
                </a:ln>
                <a:solidFill>
                  <a:prstClr val="white"/>
                </a:solidFill>
                <a:effectLst/>
                <a:uLnTx/>
                <a:uFillTx/>
                <a:latin typeface="Open Sans" panose="020B0606030504020204"/>
                <a:ea typeface="+mn-ea"/>
                <a:cs typeface="+mn-cs"/>
              </a:rPr>
              <a:t>How are you both now? </a:t>
            </a:r>
            <a:endParaRPr kumimoji="0" lang="en-GB" sz="3600" b="1"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pic>
        <p:nvPicPr>
          <p:cNvPr id="3075" name="Picture 3" descr="M:\12. See Me Programmes\12.1 Education &amp; Young People\See Me Toolkit (WSA)\Launch\Design\Studio Something designs\Final Draft\SeeMe_SeeChange_2022_Final\ILLUSTRATIONS\TRANSPARENT PNG\FOR USE ON GREEN BACKGROUND\Asset 107@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276122"/>
            <a:ext cx="4451350" cy="2501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1026543"/>
            <a:ext cx="4752528" cy="5078313"/>
          </a:xfrm>
          <a:prstGeom prst="rect">
            <a:avLst/>
          </a:prstGeom>
          <a:noFill/>
        </p:spPr>
        <p:txBody>
          <a:bodyPr wrap="square" rtlCol="0">
            <a:spAutoFit/>
          </a:bodyPr>
          <a:lstStyle/>
          <a:p>
            <a:r>
              <a:rPr lang="en-GB" b="1" dirty="0" smtClean="0">
                <a:solidFill>
                  <a:schemeClr val="bg1"/>
                </a:solidFill>
                <a:latin typeface="Open Sans" panose="020B0606030504020204"/>
              </a:rPr>
              <a:t>What would be helpful?</a:t>
            </a:r>
          </a:p>
          <a:p>
            <a:r>
              <a:rPr lang="en-GB" dirty="0" smtClean="0">
                <a:solidFill>
                  <a:schemeClr val="bg1"/>
                </a:solidFill>
                <a:latin typeface="Open Sans" panose="020B0606030504020204"/>
              </a:rPr>
              <a:t>Asking them what they might need or find helpful next is a good question to ask. You don’t need to have this information already – you can look for this together.</a:t>
            </a:r>
            <a:r>
              <a:rPr lang="en-GB" b="1" dirty="0" smtClean="0">
                <a:solidFill>
                  <a:schemeClr val="bg1"/>
                </a:solidFill>
                <a:latin typeface="Open Sans" panose="020B0606030504020204"/>
              </a:rPr>
              <a:t> </a:t>
            </a:r>
          </a:p>
          <a:p>
            <a:pPr marL="285750" indent="-285750">
              <a:buFont typeface="Arial" panose="020B0604020202020204" pitchFamily="34" charset="0"/>
              <a:buChar char="•"/>
            </a:pPr>
            <a:endParaRPr lang="en-GB" b="1" dirty="0">
              <a:solidFill>
                <a:schemeClr val="bg1"/>
              </a:solidFill>
              <a:latin typeface="Open Sans" panose="020B0606030504020204"/>
            </a:endParaRPr>
          </a:p>
          <a:p>
            <a:r>
              <a:rPr lang="en-GB" b="1" dirty="0" smtClean="0">
                <a:solidFill>
                  <a:schemeClr val="bg1"/>
                </a:solidFill>
                <a:latin typeface="Open Sans" panose="020B0606030504020204"/>
              </a:rPr>
              <a:t>If urgent help is needed</a:t>
            </a:r>
          </a:p>
          <a:p>
            <a:r>
              <a:rPr lang="en-GB" dirty="0" smtClean="0">
                <a:solidFill>
                  <a:schemeClr val="bg1"/>
                </a:solidFill>
                <a:latin typeface="Open Sans" panose="020B0606030504020204"/>
              </a:rPr>
              <a:t>You may become concerned about the other person’s wellbeing. This could include finding out if the have made a plan to take their own life. Asking someone about suicide won’t encourage someone to do it. If you feel that someone is at immediate risk, call 999. </a:t>
            </a:r>
          </a:p>
          <a:p>
            <a:pPr marL="285750" indent="-285750">
              <a:buFont typeface="Arial" panose="020B0604020202020204" pitchFamily="34" charset="0"/>
              <a:buChar char="•"/>
            </a:pPr>
            <a:endParaRPr lang="en-GB" b="1" dirty="0">
              <a:solidFill>
                <a:schemeClr val="bg1"/>
              </a:solidFill>
              <a:latin typeface="Open Sans" panose="020B0606030504020204"/>
            </a:endParaRPr>
          </a:p>
          <a:p>
            <a:r>
              <a:rPr lang="en-GB" b="1" dirty="0" smtClean="0">
                <a:solidFill>
                  <a:schemeClr val="bg1"/>
                </a:solidFill>
                <a:latin typeface="Open Sans" panose="020B0606030504020204"/>
              </a:rPr>
              <a:t>Reflecting </a:t>
            </a:r>
          </a:p>
          <a:p>
            <a:r>
              <a:rPr lang="en-GB" dirty="0" smtClean="0">
                <a:solidFill>
                  <a:schemeClr val="bg1"/>
                </a:solidFill>
                <a:latin typeface="Open Sans" panose="020B0606030504020204"/>
              </a:rPr>
              <a:t>You can both take some time to check in with yourself after the conversation. </a:t>
            </a:r>
          </a:p>
        </p:txBody>
      </p:sp>
      <p:sp>
        <p:nvSpPr>
          <p:cNvPr id="4" name="TextBox 3"/>
          <p:cNvSpPr txBox="1"/>
          <p:nvPr/>
        </p:nvSpPr>
        <p:spPr>
          <a:xfrm>
            <a:off x="5292080" y="1026543"/>
            <a:ext cx="3168352" cy="2585323"/>
          </a:xfrm>
          <a:prstGeom prst="rect">
            <a:avLst/>
          </a:prstGeom>
          <a:noFill/>
        </p:spPr>
        <p:txBody>
          <a:bodyPr wrap="square" rtlCol="0">
            <a:spAutoFit/>
          </a:bodyPr>
          <a:lstStyle/>
          <a:p>
            <a:r>
              <a:rPr lang="en-GB" b="1" dirty="0" smtClean="0">
                <a:solidFill>
                  <a:schemeClr val="bg1"/>
                </a:solidFill>
                <a:latin typeface="Open Sans" panose="020B0606030504020204"/>
              </a:rPr>
              <a:t>What do you do next time you see them? </a:t>
            </a:r>
          </a:p>
          <a:p>
            <a:r>
              <a:rPr lang="en-GB" dirty="0" smtClean="0">
                <a:solidFill>
                  <a:schemeClr val="bg1"/>
                </a:solidFill>
                <a:latin typeface="Open Sans" panose="020B0606030504020204"/>
              </a:rPr>
              <a:t>It might help the other person to know that the “door is open” to speak another time.</a:t>
            </a:r>
          </a:p>
          <a:p>
            <a:endParaRPr lang="en-GB" dirty="0">
              <a:solidFill>
                <a:schemeClr val="bg1"/>
              </a:solidFill>
              <a:latin typeface="Open Sans" panose="020B0606030504020204"/>
            </a:endParaRPr>
          </a:p>
          <a:p>
            <a:r>
              <a:rPr lang="en-GB" dirty="0" smtClean="0">
                <a:solidFill>
                  <a:schemeClr val="bg1"/>
                </a:solidFill>
                <a:latin typeface="Open Sans" panose="020B0606030504020204"/>
              </a:rPr>
              <a:t>The next time you see them, they may not want to talk about their mental health – be led by them. </a:t>
            </a:r>
            <a:endParaRPr lang="en-GB" dirty="0">
              <a:solidFill>
                <a:schemeClr val="bg1"/>
              </a:solidFill>
              <a:latin typeface="Open Sans" panose="020B0606030504020204"/>
            </a:endParaRPr>
          </a:p>
        </p:txBody>
      </p:sp>
    </p:spTree>
    <p:extLst>
      <p:ext uri="{BB962C8B-B14F-4D97-AF65-F5344CB8AC3E}">
        <p14:creationId xmlns:p14="http://schemas.microsoft.com/office/powerpoint/2010/main" val="122676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Support &amp; Signposting </a:t>
            </a:r>
            <a:endParaRPr lang="en-GB" dirty="0"/>
          </a:p>
        </p:txBody>
      </p:sp>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467544" y="1315968"/>
            <a:ext cx="8208912" cy="6093976"/>
          </a:xfrm>
          <a:prstGeom prst="rect">
            <a:avLst/>
          </a:prstGeom>
          <a:noFill/>
        </p:spPr>
        <p:txBody>
          <a:bodyPr wrap="square" rtlCol="0">
            <a:spAutoFit/>
          </a:bodyPr>
          <a:lstStyle/>
          <a:p>
            <a:r>
              <a:rPr lang="en-GB" sz="2400" b="1" dirty="0" smtClean="0">
                <a:solidFill>
                  <a:schemeClr val="bg1"/>
                </a:solidFill>
              </a:rPr>
              <a:t>Breathing Space: </a:t>
            </a:r>
            <a:r>
              <a:rPr lang="en-GB" sz="2400" dirty="0" smtClean="0">
                <a:hlinkClick r:id="rId4"/>
              </a:rPr>
              <a:t>www.breathingspace.scot</a:t>
            </a:r>
            <a:r>
              <a:rPr lang="en-GB" sz="2400" dirty="0" smtClean="0"/>
              <a:t> </a:t>
            </a:r>
            <a:endParaRPr lang="en-GB" sz="2400" dirty="0">
              <a:solidFill>
                <a:schemeClr val="bg1"/>
              </a:solidFill>
            </a:endParaRPr>
          </a:p>
          <a:p>
            <a:endParaRPr lang="en-GB" sz="2400" dirty="0" smtClean="0">
              <a:solidFill>
                <a:schemeClr val="bg1"/>
              </a:solidFill>
            </a:endParaRPr>
          </a:p>
          <a:p>
            <a:r>
              <a:rPr lang="en-GB" sz="2400" dirty="0" smtClean="0">
                <a:solidFill>
                  <a:schemeClr val="bg1"/>
                </a:solidFill>
              </a:rPr>
              <a:t>Samaritans: Phone 116 123 or self help app </a:t>
            </a:r>
            <a:r>
              <a:rPr lang="en-GB" sz="2400" dirty="0" smtClean="0">
                <a:solidFill>
                  <a:schemeClr val="bg1"/>
                </a:solidFill>
                <a:hlinkClick r:id="rId5"/>
              </a:rPr>
              <a:t>https://selfhelp.samaritans.org/</a:t>
            </a:r>
            <a:r>
              <a:rPr lang="en-GB" sz="2400" dirty="0" smtClean="0">
                <a:solidFill>
                  <a:schemeClr val="bg1"/>
                </a:solidFill>
              </a:rPr>
              <a:t> </a:t>
            </a:r>
          </a:p>
          <a:p>
            <a:endParaRPr lang="en-GB" sz="2400" dirty="0" smtClean="0">
              <a:solidFill>
                <a:schemeClr val="bg1"/>
              </a:solidFill>
            </a:endParaRPr>
          </a:p>
          <a:p>
            <a:r>
              <a:rPr lang="en-GB" sz="2400" dirty="0" smtClean="0">
                <a:solidFill>
                  <a:schemeClr val="bg1"/>
                </a:solidFill>
              </a:rPr>
              <a:t>Black Minds Matter</a:t>
            </a:r>
            <a:endParaRPr lang="en-GB" sz="2400" dirty="0">
              <a:solidFill>
                <a:schemeClr val="bg1"/>
              </a:solidFill>
            </a:endParaRPr>
          </a:p>
          <a:p>
            <a:r>
              <a:rPr lang="en-GB" u="sng" dirty="0">
                <a:hlinkClick r:id="rId6"/>
              </a:rPr>
              <a:t>www.blackmindsmatteruk.com</a:t>
            </a:r>
            <a:endParaRPr lang="en-GB" dirty="0"/>
          </a:p>
          <a:p>
            <a:endParaRPr lang="en-GB" u="sng" dirty="0" smtClean="0">
              <a:solidFill>
                <a:schemeClr val="bg1"/>
              </a:solidFill>
              <a:hlinkClick r:id="rId7"/>
            </a:endParaRPr>
          </a:p>
          <a:p>
            <a:r>
              <a:rPr lang="en-GB" sz="2400" dirty="0" err="1" smtClean="0">
                <a:solidFill>
                  <a:schemeClr val="bg1"/>
                </a:solidFill>
              </a:rPr>
              <a:t>Saheliya</a:t>
            </a:r>
            <a:endParaRPr lang="en-GB" sz="2400" dirty="0">
              <a:solidFill>
                <a:schemeClr val="bg1"/>
              </a:solidFill>
              <a:hlinkClick r:id="rId7"/>
            </a:endParaRPr>
          </a:p>
          <a:p>
            <a:r>
              <a:rPr lang="en-GB" u="sng" dirty="0" smtClean="0">
                <a:hlinkClick r:id="rId7"/>
              </a:rPr>
              <a:t>www.saheliya.co.uk</a:t>
            </a:r>
            <a:endParaRPr lang="en-GB" u="sng" dirty="0" smtClean="0"/>
          </a:p>
          <a:p>
            <a:endParaRPr lang="en-GB" dirty="0" smtClean="0"/>
          </a:p>
          <a:p>
            <a:r>
              <a:rPr lang="en-GB" sz="2400" dirty="0" smtClean="0">
                <a:solidFill>
                  <a:schemeClr val="bg1"/>
                </a:solidFill>
              </a:rPr>
              <a:t>Shakti Women’s Aid</a:t>
            </a:r>
            <a:endParaRPr lang="en-GB" sz="2400" dirty="0">
              <a:solidFill>
                <a:schemeClr val="bg1"/>
              </a:solidFill>
            </a:endParaRPr>
          </a:p>
          <a:p>
            <a:r>
              <a:rPr lang="en-GB" u="sng" dirty="0">
                <a:hlinkClick r:id="rId8"/>
              </a:rPr>
              <a:t>shaktiedinburgh.co.uk</a:t>
            </a:r>
            <a:r>
              <a:rPr lang="en-GB" dirty="0"/>
              <a:t> </a:t>
            </a:r>
            <a:endParaRPr lang="en-GB" dirty="0" smtClean="0"/>
          </a:p>
          <a:p>
            <a:endParaRPr lang="en-GB" dirty="0" smtClean="0"/>
          </a:p>
          <a:p>
            <a:r>
              <a:rPr lang="en-GB" sz="2400" dirty="0" smtClean="0">
                <a:solidFill>
                  <a:schemeClr val="bg1"/>
                </a:solidFill>
              </a:rPr>
              <a:t>LGBT Health &amp; Wellbeing</a:t>
            </a:r>
            <a:endParaRPr lang="en-GB" sz="2400" dirty="0">
              <a:solidFill>
                <a:schemeClr val="bg1"/>
              </a:solidFill>
            </a:endParaRPr>
          </a:p>
          <a:p>
            <a:r>
              <a:rPr lang="en-GB" u="sng" dirty="0">
                <a:hlinkClick r:id="rId9"/>
              </a:rPr>
              <a:t>www.lgbthealth.org.uk</a:t>
            </a:r>
            <a:endParaRPr lang="en-GB" dirty="0"/>
          </a:p>
          <a:p>
            <a:endParaRPr lang="en-GB" sz="2400" b="1" dirty="0">
              <a:solidFill>
                <a:schemeClr val="bg1"/>
              </a:solidFill>
            </a:endParaRPr>
          </a:p>
          <a:p>
            <a:endParaRPr lang="en-GB" sz="2400" b="1" dirty="0" smtClean="0">
              <a:solidFill>
                <a:schemeClr val="bg1"/>
              </a:solidFill>
            </a:endParaRPr>
          </a:p>
        </p:txBody>
      </p:sp>
      <p:pic>
        <p:nvPicPr>
          <p:cNvPr id="7170" name="Picture 2" descr="M:\12. See Me Programmes\12.1 Education &amp; Young People\See Me Toolkit (WSA)\Launch\Design\Studio Something designs\Final Draft\SeeMe_SeeChange_2022_Final\ILLUSTRATIONS\TRANSPARENT PNG\FOR USE ON GREEN BACKGROUND\Asset 91@2x.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6136" y="2425259"/>
            <a:ext cx="3073558" cy="2336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497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Support &amp; Signposting </a:t>
            </a:r>
            <a:endParaRPr lang="en-GB" dirty="0"/>
          </a:p>
        </p:txBody>
      </p:sp>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304049" y="1772816"/>
            <a:ext cx="8208912" cy="4154984"/>
          </a:xfrm>
          <a:prstGeom prst="rect">
            <a:avLst/>
          </a:prstGeom>
          <a:noFill/>
        </p:spPr>
        <p:txBody>
          <a:bodyPr wrap="square" rtlCol="0">
            <a:spAutoFit/>
          </a:bodyPr>
          <a:lstStyle/>
          <a:p>
            <a:r>
              <a:rPr lang="en-GB" sz="2400" b="1" dirty="0">
                <a:solidFill>
                  <a:schemeClr val="bg1"/>
                </a:solidFill>
              </a:rPr>
              <a:t>Further Info and Resources:</a:t>
            </a:r>
          </a:p>
          <a:p>
            <a:endParaRPr lang="en-GB" sz="2400" dirty="0" smtClean="0">
              <a:solidFill>
                <a:schemeClr val="bg1"/>
              </a:solidFill>
            </a:endParaRPr>
          </a:p>
          <a:p>
            <a:r>
              <a:rPr lang="en-GB" sz="2400" dirty="0" smtClean="0">
                <a:solidFill>
                  <a:schemeClr val="bg1"/>
                </a:solidFill>
              </a:rPr>
              <a:t>See </a:t>
            </a:r>
            <a:r>
              <a:rPr lang="en-GB" sz="2400" dirty="0">
                <a:solidFill>
                  <a:schemeClr val="bg1"/>
                </a:solidFill>
              </a:rPr>
              <a:t>Me Website: </a:t>
            </a:r>
            <a:r>
              <a:rPr lang="en-GB" sz="2400" dirty="0" smtClean="0">
                <a:solidFill>
                  <a:schemeClr val="bg1"/>
                </a:solidFill>
                <a:hlinkClick r:id="rId4"/>
              </a:rPr>
              <a:t>www.seemescotland.org</a:t>
            </a:r>
            <a:r>
              <a:rPr lang="en-GB" sz="2400" dirty="0">
                <a:solidFill>
                  <a:schemeClr val="bg1"/>
                </a:solidFill>
              </a:rPr>
              <a:t> </a:t>
            </a:r>
          </a:p>
          <a:p>
            <a:endParaRPr lang="en-GB" sz="2400" dirty="0" smtClean="0">
              <a:solidFill>
                <a:schemeClr val="bg1"/>
              </a:solidFill>
            </a:endParaRPr>
          </a:p>
          <a:p>
            <a:r>
              <a:rPr lang="en-GB" sz="2400" dirty="0" smtClean="0">
                <a:solidFill>
                  <a:schemeClr val="bg1"/>
                </a:solidFill>
              </a:rPr>
              <a:t>SAMH </a:t>
            </a:r>
            <a:r>
              <a:rPr lang="en-GB" sz="2400" dirty="0">
                <a:solidFill>
                  <a:schemeClr val="bg1"/>
                </a:solidFill>
              </a:rPr>
              <a:t>Website: </a:t>
            </a:r>
            <a:r>
              <a:rPr lang="en-GB" sz="2400" dirty="0" smtClean="0">
                <a:solidFill>
                  <a:schemeClr val="bg1"/>
                </a:solidFill>
                <a:hlinkClick r:id="rId5"/>
              </a:rPr>
              <a:t>www.samh.org.uk</a:t>
            </a:r>
            <a:r>
              <a:rPr lang="en-GB" sz="2400" dirty="0">
                <a:solidFill>
                  <a:schemeClr val="bg1"/>
                </a:solidFill>
              </a:rPr>
              <a:t> </a:t>
            </a:r>
          </a:p>
          <a:p>
            <a:endParaRPr lang="en-GB" sz="2400" b="1" dirty="0" smtClean="0">
              <a:solidFill>
                <a:schemeClr val="bg1"/>
              </a:solidFill>
            </a:endParaRPr>
          </a:p>
          <a:p>
            <a:r>
              <a:rPr lang="en-GB" sz="2400" dirty="0">
                <a:solidFill>
                  <a:schemeClr val="bg1"/>
                </a:solidFill>
              </a:rPr>
              <a:t>NHS 24: </a:t>
            </a:r>
            <a:r>
              <a:rPr lang="en-GB" sz="2400" dirty="0">
                <a:hlinkClick r:id="rId6"/>
              </a:rPr>
              <a:t>www.nhs24.scot</a:t>
            </a:r>
            <a:endParaRPr lang="en-GB" sz="2400" dirty="0">
              <a:solidFill>
                <a:schemeClr val="bg1"/>
              </a:solidFill>
            </a:endParaRPr>
          </a:p>
          <a:p>
            <a:endParaRPr lang="en-GB" sz="2400" dirty="0">
              <a:solidFill>
                <a:schemeClr val="bg1"/>
              </a:solidFill>
            </a:endParaRPr>
          </a:p>
          <a:p>
            <a:r>
              <a:rPr lang="en-GB" sz="2400" dirty="0">
                <a:solidFill>
                  <a:schemeClr val="bg1"/>
                </a:solidFill>
              </a:rPr>
              <a:t>SAMH – Time for You – Online mental health support </a:t>
            </a:r>
            <a:r>
              <a:rPr lang="en-GB" sz="2400" dirty="0" smtClean="0">
                <a:hlinkClick r:id="rId7"/>
              </a:rPr>
              <a:t>www.samh.org.uk/about-us/our-work/time-for-you</a:t>
            </a:r>
            <a:r>
              <a:rPr lang="en-GB" sz="2400" dirty="0" smtClean="0"/>
              <a:t> </a:t>
            </a:r>
            <a:endParaRPr lang="en-GB" sz="2400" b="1" dirty="0">
              <a:solidFill>
                <a:schemeClr val="bg1"/>
              </a:solidFill>
            </a:endParaRPr>
          </a:p>
          <a:p>
            <a:endParaRPr lang="en-GB" sz="2400" b="1" dirty="0" smtClean="0">
              <a:solidFill>
                <a:schemeClr val="bg1"/>
              </a:solidFill>
            </a:endParaRPr>
          </a:p>
        </p:txBody>
      </p:sp>
      <p:pic>
        <p:nvPicPr>
          <p:cNvPr id="7170" name="Picture 2" descr="M:\12. See Me Programmes\12.1 Education &amp; Young People\See Me Toolkit (WSA)\Launch\Design\Studio Something designs\Final Draft\SeeMe_SeeChange_2022_Final\ILLUSTRATIONS\TRANSPARENT PNG\FOR USE ON GREEN BACKGROUND\Asset 91@2x.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1124744"/>
            <a:ext cx="2126496" cy="161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279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899592" y="1628800"/>
            <a:ext cx="72008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Open Sans"/>
                <a:ea typeface="+mn-ea"/>
                <a:cs typeface="+mn-cs"/>
              </a:rPr>
              <a:t>On a scale of 1-5, how confident are you having a conversation about someone else’s mental health? </a:t>
            </a:r>
            <a:endParaRPr kumimoji="0" lang="en-GB" sz="3600" b="0"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146814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1296144"/>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3" name="TextBox 2"/>
          <p:cNvSpPr txBox="1"/>
          <p:nvPr/>
        </p:nvSpPr>
        <p:spPr>
          <a:xfrm>
            <a:off x="899592" y="1628800"/>
            <a:ext cx="72008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Open Sans"/>
                <a:ea typeface="+mn-ea"/>
                <a:cs typeface="+mn-cs"/>
              </a:rPr>
              <a:t>On a scale of 1-5, how confident are you having a conversation about your mental health with someone </a:t>
            </a:r>
            <a:endParaRPr kumimoji="0" lang="en-GB" sz="3600" b="0" i="0" u="none" strike="noStrike" kern="1200" cap="none" spc="0" normalizeH="0" baseline="0" noProof="0" dirty="0">
              <a:ln>
                <a:noFill/>
              </a:ln>
              <a:solidFill>
                <a:prstClr val="white"/>
              </a:solidFill>
              <a:effectLst/>
              <a:uLnTx/>
              <a:uFillTx/>
              <a:latin typeface="Open Sans"/>
              <a:ea typeface="+mn-ea"/>
              <a:cs typeface="+mn-cs"/>
            </a:endParaRPr>
          </a:p>
        </p:txBody>
      </p:sp>
    </p:spTree>
    <p:extLst>
      <p:ext uri="{BB962C8B-B14F-4D97-AF65-F5344CB8AC3E}">
        <p14:creationId xmlns:p14="http://schemas.microsoft.com/office/powerpoint/2010/main" val="455980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rPr>
              <a:t>Who, what &amp; why</a:t>
            </a:r>
            <a:endParaRPr lang="en-GB" b="1" dirty="0">
              <a:solidFill>
                <a:schemeClr val="bg1"/>
              </a:solidFill>
            </a:endParaRPr>
          </a:p>
        </p:txBody>
      </p:sp>
      <p:sp>
        <p:nvSpPr>
          <p:cNvPr id="9" name="Content Placeholder 4"/>
          <p:cNvSpPr>
            <a:spLocks noGrp="1"/>
          </p:cNvSpPr>
          <p:nvPr>
            <p:ph idx="1"/>
          </p:nvPr>
        </p:nvSpPr>
        <p:spPr>
          <a:xfrm>
            <a:off x="395536" y="1988840"/>
            <a:ext cx="8229600" cy="2520280"/>
          </a:xfrm>
        </p:spPr>
        <p:txBody>
          <a:bodyPr>
            <a:normAutofit fontScale="85000" lnSpcReduction="20000"/>
          </a:bodyPr>
          <a:lstStyle/>
          <a:p>
            <a:pPr marL="0" indent="0">
              <a:buNone/>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Who</a:t>
            </a:r>
            <a:r>
              <a:rPr lang="en-GB"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are you? </a:t>
            </a:r>
          </a:p>
          <a:p>
            <a:pPr marL="0" indent="0">
              <a:buNone/>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What </a:t>
            </a:r>
            <a:r>
              <a:rPr lang="en-GB"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do you do? (Student? staff member/ society member.)</a:t>
            </a:r>
          </a:p>
          <a:p>
            <a:pPr marL="0" indent="0">
              <a:buNone/>
            </a:pP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Why</a:t>
            </a:r>
            <a:r>
              <a:rPr lang="en-GB"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are you here today? </a:t>
            </a:r>
            <a:endPar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4" name="Picture 2" descr="M:\12. See Me Programmes\12.1 Education &amp; Young People\See Me Toolkit (WSA)\Launch\Design\Studio Something designs\Final Draft\SeeMe_SeeChange_2022_Final\ILLUSTRATIONS\TRANSPARENT PNG\FOR USE ON GREEN BACKGROUND\Asset 110@2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558385"/>
            <a:ext cx="2458028" cy="311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93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5536" y="1556792"/>
            <a:ext cx="8229600" cy="1143000"/>
          </a:xfrm>
        </p:spPr>
        <p:txBody>
          <a:bodyPr>
            <a:normAutofit/>
          </a:bodyPr>
          <a:lstStyle/>
          <a:p>
            <a:r>
              <a:rPr lang="en-GB" b="1" dirty="0" smtClean="0">
                <a:solidFill>
                  <a:schemeClr val="bg1"/>
                </a:solidFill>
                <a:latin typeface="Open Sans" panose="020B0606030504020204" pitchFamily="34" charset="0"/>
              </a:rPr>
              <a:t>Why challenge stigma?</a:t>
            </a:r>
            <a:endParaRPr lang="en-GB" dirty="0"/>
          </a:p>
        </p:txBody>
      </p:sp>
      <p:sp>
        <p:nvSpPr>
          <p:cNvPr id="9" name="Content Placeholder 4"/>
          <p:cNvSpPr>
            <a:spLocks noGrp="1"/>
          </p:cNvSpPr>
          <p:nvPr>
            <p:ph idx="1"/>
          </p:nvPr>
        </p:nvSpPr>
        <p:spPr>
          <a:xfrm>
            <a:off x="395536" y="1988840"/>
            <a:ext cx="8229600" cy="2520280"/>
          </a:xfrm>
        </p:spPr>
        <p:txBody>
          <a:bodyPr>
            <a:normAutofit/>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1068274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Stigma &amp; Discrimination </a:t>
            </a:r>
            <a:endParaRPr lang="en-GB" dirty="0"/>
          </a:p>
        </p:txBody>
      </p:sp>
      <p:sp>
        <p:nvSpPr>
          <p:cNvPr id="9" name="Content Placeholder 4"/>
          <p:cNvSpPr>
            <a:spLocks noGrp="1"/>
          </p:cNvSpPr>
          <p:nvPr>
            <p:ph idx="1"/>
          </p:nvPr>
        </p:nvSpPr>
        <p:spPr>
          <a:xfrm>
            <a:off x="395536" y="1988840"/>
            <a:ext cx="8229600" cy="2520280"/>
          </a:xfrm>
        </p:spPr>
        <p:txBody>
          <a:bodyPr>
            <a:normAutofit fontScale="85000" lnSpcReduction="10000"/>
          </a:bodyPr>
          <a:lstStyle/>
          <a:p>
            <a:pPr marL="0" lvl="0" indent="0">
              <a:buNone/>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How would you define mental health stigma?</a:t>
            </a:r>
          </a:p>
          <a:p>
            <a:pPr marL="0" lvl="0" indent="0">
              <a:buNone/>
            </a:pPr>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Stigma </a:t>
            </a:r>
            <a:r>
              <a:rPr lang="en-GB" dirty="0">
                <a:solidFill>
                  <a:schemeClr val="bg1"/>
                </a:solidFill>
                <a:latin typeface="Open Sans" panose="020B0606030504020204" pitchFamily="34" charset="0"/>
                <a:ea typeface="Open Sans" panose="020B0606030504020204" pitchFamily="34" charset="0"/>
                <a:cs typeface="Open Sans" panose="020B0606030504020204" pitchFamily="34" charset="0"/>
              </a:rPr>
              <a:t>around mental health is about the negative attitudes or beliefs based on a preconception, misunderstanding or fear of someone with a mental health problem. </a:t>
            </a:r>
          </a:p>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4484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GB"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Stigma &amp; Discrimination </a:t>
            </a:r>
            <a:endParaRPr lang="en-GB" dirty="0"/>
          </a:p>
        </p:txBody>
      </p:sp>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Rectangle 1"/>
          <p:cNvSpPr/>
          <p:nvPr/>
        </p:nvSpPr>
        <p:spPr>
          <a:xfrm>
            <a:off x="539552" y="1916832"/>
            <a:ext cx="8208912" cy="2677656"/>
          </a:xfrm>
          <a:prstGeom prst="rect">
            <a:avLst/>
          </a:prstGeom>
        </p:spPr>
        <p:txBody>
          <a:bodyPr wrap="square">
            <a:spAutoFit/>
          </a:bodyPr>
          <a:lstStyle/>
          <a:p>
            <a:pPr lvl="0"/>
            <a:r>
              <a:rPr lang="en-GB"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How would you define mental health discrimination?</a:t>
            </a:r>
          </a:p>
          <a:p>
            <a:pPr lvl="0"/>
            <a:endPar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lvl="0"/>
            <a:r>
              <a:rPr lang="en-GB"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Discrimination </a:t>
            </a:r>
            <a:r>
              <a:rPr lang="en-GB" sz="28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is when a person performs an action, whether intentional or unintentional, that creates barriers and inequality for people with lived experience of mental health problems.</a:t>
            </a:r>
            <a:endParaRPr lang="en-GB"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84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pic>
        <p:nvPicPr>
          <p:cNvPr id="5" name="Picture 4"/>
          <p:cNvPicPr/>
          <p:nvPr/>
        </p:nvPicPr>
        <p:blipFill rotWithShape="1">
          <a:blip r:embed="rId4"/>
          <a:srcRect l="10016" t="16741" r="29297" b="9649"/>
          <a:stretch/>
        </p:blipFill>
        <p:spPr bwMode="auto">
          <a:xfrm>
            <a:off x="251520" y="692696"/>
            <a:ext cx="8580700" cy="5744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8404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ontent Placeholder 4"/>
          <p:cNvSpPr>
            <a:spLocks noGrp="1"/>
          </p:cNvSpPr>
          <p:nvPr>
            <p:ph idx="1"/>
          </p:nvPr>
        </p:nvSpPr>
        <p:spPr>
          <a:xfrm>
            <a:off x="457200" y="2564904"/>
            <a:ext cx="8229600" cy="2520280"/>
          </a:xfrm>
        </p:spPr>
        <p:txBody>
          <a:bodyPr/>
          <a:lstStyle/>
          <a:p>
            <a:endParaRPr lang="en-GB"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2" name="Rectangle 1"/>
          <p:cNvSpPr/>
          <p:nvPr/>
        </p:nvSpPr>
        <p:spPr>
          <a:xfrm>
            <a:off x="457200" y="764704"/>
            <a:ext cx="8229600" cy="6093976"/>
          </a:xfrm>
          <a:prstGeom prst="rect">
            <a:avLst/>
          </a:prstGeom>
        </p:spPr>
        <p:txBody>
          <a:bodyPr wrap="square">
            <a:spAutoFit/>
          </a:bodyPr>
          <a:lstStyle/>
          <a:p>
            <a:pPr algn="ctr">
              <a:spcAft>
                <a:spcPts val="0"/>
              </a:spcAft>
            </a:pPr>
            <a:r>
              <a:rPr lang="en-GB" dirty="0">
                <a:solidFill>
                  <a:srgbClr val="FFFFFF"/>
                </a:solidFill>
                <a:latin typeface="Open Sans"/>
                <a:ea typeface="Times New Roman" panose="02020603050405020304" pitchFamily="18" charset="0"/>
              </a:rPr>
              <a:t>“No idea why anyone would believe that Amber Heard when she’s got loads of personality </a:t>
            </a:r>
            <a:r>
              <a:rPr lang="en-GB" dirty="0" smtClean="0">
                <a:solidFill>
                  <a:srgbClr val="FFFFFF"/>
                </a:solidFill>
                <a:latin typeface="Open Sans"/>
                <a:ea typeface="Times New Roman" panose="02020603050405020304" pitchFamily="18" charset="0"/>
              </a:rPr>
              <a:t>disorders.”</a:t>
            </a:r>
          </a:p>
          <a:p>
            <a:pPr algn="ctr">
              <a:spcAft>
                <a:spcPts val="0"/>
              </a:spcAft>
            </a:pPr>
            <a:endParaRPr lang="en-GB" sz="2000" dirty="0">
              <a:solidFill>
                <a:srgbClr val="FFFFFF"/>
              </a:solidFill>
              <a:latin typeface="Open Sans"/>
              <a:ea typeface="Times New Roman" panose="02020603050405020304" pitchFamily="18" charset="0"/>
            </a:endParaRPr>
          </a:p>
          <a:p>
            <a:pPr algn="ctr">
              <a:spcAft>
                <a:spcPts val="0"/>
              </a:spcAft>
            </a:pPr>
            <a:r>
              <a:rPr lang="en-GB" sz="2000" dirty="0" smtClean="0">
                <a:solidFill>
                  <a:srgbClr val="FFFFFF"/>
                </a:solidFill>
                <a:latin typeface="Open Sans"/>
                <a:ea typeface="Times New Roman" panose="02020603050405020304" pitchFamily="18" charset="0"/>
              </a:rPr>
              <a:t>Public stigma</a:t>
            </a:r>
            <a:endParaRPr lang="en-GB" sz="2000" dirty="0">
              <a:latin typeface="Open Sans"/>
              <a:ea typeface="Times New Roman" panose="02020603050405020304" pitchFamily="18" charset="0"/>
            </a:endParaRPr>
          </a:p>
          <a:p>
            <a:pPr>
              <a:spcAft>
                <a:spcPts val="0"/>
              </a:spcAft>
            </a:pPr>
            <a:r>
              <a:rPr lang="en-GB" sz="1600" dirty="0">
                <a:solidFill>
                  <a:srgbClr val="FFFFFF"/>
                </a:solidFill>
                <a:latin typeface="Open Sans"/>
                <a:ea typeface="Times New Roman" panose="02020603050405020304" pitchFamily="18" charset="0"/>
              </a:rPr>
              <a:t> </a:t>
            </a:r>
            <a:endParaRPr lang="en-GB" dirty="0" smtClean="0">
              <a:solidFill>
                <a:srgbClr val="FFFFFF"/>
              </a:solidFill>
              <a:latin typeface="Open Sans"/>
              <a:ea typeface="Times New Roman" panose="02020603050405020304" pitchFamily="18" charset="0"/>
            </a:endParaRPr>
          </a:p>
          <a:p>
            <a:pPr algn="ctr">
              <a:spcAft>
                <a:spcPts val="0"/>
              </a:spcAft>
            </a:pPr>
            <a:r>
              <a:rPr lang="en-GB" dirty="0" smtClean="0">
                <a:solidFill>
                  <a:srgbClr val="FFFFFF"/>
                </a:solidFill>
                <a:latin typeface="Open Sans"/>
                <a:ea typeface="Times New Roman" panose="02020603050405020304" pitchFamily="18" charset="0"/>
              </a:rPr>
              <a:t>“I don’t want to be a burden, not sure anyone would think I had a real problem anyway so I’d better just keep quiet.”</a:t>
            </a:r>
          </a:p>
          <a:p>
            <a:pPr algn="ctr">
              <a:spcAft>
                <a:spcPts val="0"/>
              </a:spcAft>
            </a:pPr>
            <a:endParaRPr lang="en-GB" sz="2000" dirty="0">
              <a:solidFill>
                <a:srgbClr val="FFFFFF"/>
              </a:solidFill>
              <a:latin typeface="Open Sans"/>
              <a:ea typeface="Times New Roman" panose="02020603050405020304" pitchFamily="18" charset="0"/>
            </a:endParaRPr>
          </a:p>
          <a:p>
            <a:pPr lvl="0" algn="ctr"/>
            <a:r>
              <a:rPr lang="en-GB" dirty="0">
                <a:solidFill>
                  <a:srgbClr val="FFFFFF"/>
                </a:solidFill>
                <a:latin typeface="Open Sans"/>
                <a:ea typeface="Times New Roman" panose="02020603050405020304" pitchFamily="18" charset="0"/>
              </a:rPr>
              <a:t>Self-Stigma</a:t>
            </a:r>
            <a:endParaRPr lang="en-GB" sz="2000" dirty="0">
              <a:solidFill>
                <a:prstClr val="black"/>
              </a:solidFill>
              <a:latin typeface="Open Sans"/>
              <a:ea typeface="Times New Roman" panose="02020603050405020304" pitchFamily="18" charset="0"/>
            </a:endParaRPr>
          </a:p>
          <a:p>
            <a:pPr algn="ctr">
              <a:spcAft>
                <a:spcPts val="0"/>
              </a:spcAft>
            </a:pPr>
            <a:r>
              <a:rPr lang="en-GB" sz="1600" dirty="0">
                <a:solidFill>
                  <a:srgbClr val="FFFFFF"/>
                </a:solidFill>
                <a:latin typeface="Open Sans"/>
                <a:ea typeface="Times New Roman" panose="02020603050405020304" pitchFamily="18" charset="0"/>
              </a:rPr>
              <a:t> </a:t>
            </a:r>
            <a:endParaRPr lang="en-GB" sz="2000" dirty="0">
              <a:latin typeface="Open Sans"/>
              <a:ea typeface="Times New Roman" panose="02020603050405020304" pitchFamily="18" charset="0"/>
            </a:endParaRPr>
          </a:p>
          <a:p>
            <a:pPr algn="ctr"/>
            <a:r>
              <a:rPr lang="en-GB" dirty="0" smtClean="0">
                <a:solidFill>
                  <a:srgbClr val="FFFFFF"/>
                </a:solidFill>
                <a:latin typeface="Open Sans"/>
                <a:ea typeface="Times New Roman" panose="02020603050405020304" pitchFamily="18" charset="0"/>
              </a:rPr>
              <a:t>“</a:t>
            </a:r>
            <a:r>
              <a:rPr lang="en-GB" dirty="0" smtClean="0">
                <a:solidFill>
                  <a:schemeClr val="bg1"/>
                </a:solidFill>
                <a:latin typeface="Open Sans"/>
              </a:rPr>
              <a:t>I </a:t>
            </a:r>
            <a:r>
              <a:rPr lang="en-GB" dirty="0">
                <a:solidFill>
                  <a:schemeClr val="bg1"/>
                </a:solidFill>
                <a:latin typeface="Open Sans"/>
              </a:rPr>
              <a:t>attempted to get life insurance and it was just after I had been diagnosed with complex PTSD and I was refused life insurance, no one would insure me.”</a:t>
            </a:r>
            <a:endParaRPr lang="en-GB" dirty="0">
              <a:solidFill>
                <a:schemeClr val="bg1"/>
              </a:solidFill>
              <a:latin typeface="Open Sans"/>
              <a:ea typeface="Times New Roman" panose="02020603050405020304" pitchFamily="18" charset="0"/>
            </a:endParaRPr>
          </a:p>
          <a:p>
            <a:pPr algn="ctr">
              <a:spcAft>
                <a:spcPts val="0"/>
              </a:spcAft>
            </a:pPr>
            <a:endParaRPr lang="en-GB" sz="2000" dirty="0">
              <a:solidFill>
                <a:srgbClr val="FFFFFF"/>
              </a:solidFill>
              <a:latin typeface="Open Sans"/>
              <a:ea typeface="Times New Roman" panose="02020603050405020304" pitchFamily="18" charset="0"/>
            </a:endParaRPr>
          </a:p>
          <a:p>
            <a:pPr algn="ctr"/>
            <a:r>
              <a:rPr lang="en-GB" sz="2000" dirty="0" smtClean="0">
                <a:solidFill>
                  <a:srgbClr val="FFFFFF"/>
                </a:solidFill>
                <a:latin typeface="Open Sans"/>
                <a:ea typeface="Times New Roman" panose="02020603050405020304" pitchFamily="18" charset="0"/>
              </a:rPr>
              <a:t>Structural stigma</a:t>
            </a:r>
            <a:endParaRPr lang="en-GB" sz="2400" dirty="0">
              <a:latin typeface="Open Sans"/>
              <a:ea typeface="Times New Roman" panose="02020603050405020304" pitchFamily="18" charset="0"/>
            </a:endParaRPr>
          </a:p>
          <a:p>
            <a:pPr>
              <a:spcAft>
                <a:spcPts val="0"/>
              </a:spcAft>
            </a:pPr>
            <a:endParaRPr lang="en-GB" sz="2000" dirty="0">
              <a:latin typeface="Open Sans"/>
              <a:ea typeface="Times New Roman" panose="02020603050405020304" pitchFamily="18" charset="0"/>
            </a:endParaRPr>
          </a:p>
          <a:p>
            <a:pPr algn="ctr">
              <a:spcAft>
                <a:spcPts val="0"/>
              </a:spcAft>
            </a:pPr>
            <a:r>
              <a:rPr lang="en-GB" sz="1600" dirty="0">
                <a:solidFill>
                  <a:srgbClr val="FFFFFF"/>
                </a:solidFill>
                <a:latin typeface="Open Sans"/>
                <a:ea typeface="Times New Roman" panose="02020603050405020304" pitchFamily="18" charset="0"/>
              </a:rPr>
              <a:t> </a:t>
            </a:r>
            <a:r>
              <a:rPr lang="en-GB" dirty="0" smtClean="0">
                <a:solidFill>
                  <a:srgbClr val="FFFFFF"/>
                </a:solidFill>
                <a:latin typeface="Open Sans"/>
                <a:ea typeface="Times New Roman" panose="02020603050405020304" pitchFamily="18" charset="0"/>
              </a:rPr>
              <a:t>“</a:t>
            </a:r>
            <a:r>
              <a:rPr lang="en-GB" dirty="0">
                <a:solidFill>
                  <a:srgbClr val="FFFFFF"/>
                </a:solidFill>
                <a:latin typeface="Open Sans"/>
                <a:ea typeface="Times New Roman" panose="02020603050405020304" pitchFamily="18" charset="0"/>
              </a:rPr>
              <a:t>They said I was unreliable because I had to care for my brother who is unwell at the </a:t>
            </a:r>
            <a:r>
              <a:rPr lang="en-GB" dirty="0" smtClean="0">
                <a:solidFill>
                  <a:srgbClr val="FFFFFF"/>
                </a:solidFill>
                <a:latin typeface="Open Sans"/>
                <a:ea typeface="Times New Roman" panose="02020603050405020304" pitchFamily="18" charset="0"/>
              </a:rPr>
              <a:t>minute.”</a:t>
            </a:r>
          </a:p>
          <a:p>
            <a:pPr algn="ctr">
              <a:spcAft>
                <a:spcPts val="0"/>
              </a:spcAft>
            </a:pPr>
            <a:endParaRPr lang="en-GB" dirty="0" smtClean="0">
              <a:solidFill>
                <a:srgbClr val="FFFFFF"/>
              </a:solidFill>
              <a:latin typeface="Open Sans"/>
              <a:ea typeface="Times New Roman" panose="02020603050405020304" pitchFamily="18" charset="0"/>
            </a:endParaRPr>
          </a:p>
          <a:p>
            <a:pPr algn="ctr"/>
            <a:r>
              <a:rPr lang="en-GB" sz="2000" dirty="0">
                <a:solidFill>
                  <a:srgbClr val="FFFFFF"/>
                </a:solidFill>
                <a:latin typeface="Open Sans"/>
                <a:ea typeface="Times New Roman" panose="02020603050405020304" pitchFamily="18" charset="0"/>
              </a:rPr>
              <a:t>Stigma by Association</a:t>
            </a:r>
            <a:endParaRPr lang="en-GB" sz="2400" dirty="0">
              <a:latin typeface="Open Sans"/>
              <a:ea typeface="Times New Roman" panose="02020603050405020304" pitchFamily="18" charset="0"/>
            </a:endParaRPr>
          </a:p>
          <a:p>
            <a:pPr>
              <a:spcAft>
                <a:spcPts val="0"/>
              </a:spcAft>
            </a:pPr>
            <a:endParaRPr lang="en-GB" sz="2000" dirty="0">
              <a:effectLst/>
              <a:latin typeface="Open Sans"/>
              <a:ea typeface="Times New Roman" panose="02020603050405020304" pitchFamily="18" charset="0"/>
            </a:endParaRPr>
          </a:p>
        </p:txBody>
      </p:sp>
    </p:spTree>
    <p:extLst>
      <p:ext uri="{BB962C8B-B14F-4D97-AF65-F5344CB8AC3E}">
        <p14:creationId xmlns:p14="http://schemas.microsoft.com/office/powerpoint/2010/main" val="31017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0dd7188-ba55-4155-847a-c864e817ab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6D4BFC98279F4FACA9F185B50EEC20" ma:contentTypeVersion="15" ma:contentTypeDescription="Create a new document." ma:contentTypeScope="" ma:versionID="b8e076d8d163dd4f05ee8e47b5f6c6c1">
  <xsd:schema xmlns:xsd="http://www.w3.org/2001/XMLSchema" xmlns:xs="http://www.w3.org/2001/XMLSchema" xmlns:p="http://schemas.microsoft.com/office/2006/metadata/properties" xmlns:ns3="e3a214e8-2181-4b6f-8141-4cc9ba58c1c1" xmlns:ns4="e0dd7188-ba55-4155-847a-c864e817ab19" targetNamespace="http://schemas.microsoft.com/office/2006/metadata/properties" ma:root="true" ma:fieldsID="951447211b78a2b933f90d8782d03a8d" ns3:_="" ns4:_="">
    <xsd:import namespace="e3a214e8-2181-4b6f-8141-4cc9ba58c1c1"/>
    <xsd:import namespace="e0dd7188-ba55-4155-847a-c864e817ab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DateTaken" minOccurs="0"/>
                <xsd:element ref="ns4:MediaLengthInSeconds" minOccurs="0"/>
                <xsd:element ref="ns4:MediaServiceLocation"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214e8-2181-4b6f-8141-4cc9ba58c1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dd7188-ba55-4155-847a-c864e817ab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C598C-0E29-438A-904C-DCF180E74C6E}">
  <ds:schemaRefs>
    <ds:schemaRef ds:uri="e3a214e8-2181-4b6f-8141-4cc9ba58c1c1"/>
    <ds:schemaRef ds:uri="http://schemas.microsoft.com/office/2006/documentManagement/types"/>
    <ds:schemaRef ds:uri="http://schemas.microsoft.com/office/infopath/2007/PartnerControls"/>
    <ds:schemaRef ds:uri="e0dd7188-ba55-4155-847a-c864e817ab19"/>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8850E21-969E-4E13-9692-16271A959185}">
  <ds:schemaRefs>
    <ds:schemaRef ds:uri="http://schemas.microsoft.com/sharepoint/v3/contenttype/forms"/>
  </ds:schemaRefs>
</ds:datastoreItem>
</file>

<file path=customXml/itemProps3.xml><?xml version="1.0" encoding="utf-8"?>
<ds:datastoreItem xmlns:ds="http://schemas.openxmlformats.org/officeDocument/2006/customXml" ds:itemID="{C27AF817-B352-45F2-AA8E-005CF0966C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a214e8-2181-4b6f-8141-4cc9ba58c1c1"/>
    <ds:schemaRef ds:uri="e0dd7188-ba55-4155-847a-c864e817ab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1248</TotalTime>
  <Words>1404</Words>
  <Application>Microsoft Office PowerPoint</Application>
  <PresentationFormat>On-screen Show (4:3)</PresentationFormat>
  <Paragraphs>223</Paragraphs>
  <Slides>36</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36</vt:i4>
      </vt:variant>
    </vt:vector>
  </HeadingPairs>
  <TitlesOfParts>
    <vt:vector size="43" baseType="lpstr">
      <vt:lpstr>Arial</vt:lpstr>
      <vt:lpstr>Calibri</vt:lpstr>
      <vt:lpstr>Open Sans</vt:lpstr>
      <vt:lpstr>Times New Roman</vt:lpstr>
      <vt:lpstr>1_Office Theme</vt:lpstr>
      <vt:lpstr>2_Office Theme</vt:lpstr>
      <vt:lpstr>3_Office Theme</vt:lpstr>
      <vt:lpstr>It’s Okay to Talk</vt:lpstr>
      <vt:lpstr>Session Objectives</vt:lpstr>
      <vt:lpstr>Safer space agreement</vt:lpstr>
      <vt:lpstr>Who, what &amp; why</vt:lpstr>
      <vt:lpstr>Why challenge stigma?</vt:lpstr>
      <vt:lpstr>Stigma &amp; Discrimination </vt:lpstr>
      <vt:lpstr>Stigma &amp; Discrimination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&amp; Signposting </vt:lpstr>
      <vt:lpstr>Support &amp; Signposting </vt:lpstr>
      <vt:lpstr>PowerPoint Presentation</vt:lpstr>
      <vt:lpstr>PowerPoint Presentation</vt:lpstr>
    </vt:vector>
  </TitlesOfParts>
  <Company>SAMH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Okay to Talk</dc:title>
  <dc:creator>"%username%"</dc:creator>
  <cp:lastModifiedBy>Ana Da Silva, Communications Officer - See Me</cp:lastModifiedBy>
  <cp:revision>64</cp:revision>
  <dcterms:created xsi:type="dcterms:W3CDTF">2022-03-07T11:57:47Z</dcterms:created>
  <dcterms:modified xsi:type="dcterms:W3CDTF">2023-10-26T09:16:38Z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0x0101003D6D4BFC98279F4FACA9F185B50EEC20</vt:lpwstr>
  </property>
</Properties>
</file>