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658" r:id="rId5"/>
    <p:sldId id="659" r:id="rId6"/>
    <p:sldId id="660" r:id="rId7"/>
    <p:sldId id="661" r:id="rId8"/>
    <p:sldId id="662" r:id="rId9"/>
    <p:sldId id="583" r:id="rId10"/>
    <p:sldId id="663" r:id="rId11"/>
    <p:sldId id="664" r:id="rId12"/>
    <p:sldId id="665" r:id="rId13"/>
    <p:sldId id="666" r:id="rId14"/>
    <p:sldId id="667" r:id="rId15"/>
    <p:sldId id="668" r:id="rId16"/>
    <p:sldId id="581" r:id="rId17"/>
    <p:sldId id="582" r:id="rId18"/>
    <p:sldId id="669" r:id="rId19"/>
    <p:sldId id="670" r:id="rId20"/>
    <p:sldId id="280" r:id="rId21"/>
    <p:sldId id="279" r:id="rId22"/>
    <p:sldId id="589" r:id="rId23"/>
    <p:sldId id="588" r:id="rId24"/>
    <p:sldId id="587" r:id="rId25"/>
    <p:sldId id="586" r:id="rId26"/>
    <p:sldId id="647" r:id="rId27"/>
    <p:sldId id="593" r:id="rId28"/>
    <p:sldId id="585" r:id="rId29"/>
    <p:sldId id="628" r:id="rId30"/>
    <p:sldId id="592" r:id="rId31"/>
    <p:sldId id="591" r:id="rId32"/>
    <p:sldId id="590" r:id="rId33"/>
    <p:sldId id="27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A0029-8B06-7E90-4E3A-1806E73CFF1B}" v="17" dt="2025-10-01T08:21:31.954"/>
    <p1510:client id="{3FF751F7-EF2E-C52F-DC05-30FCCE9D9C97}" v="80" dt="2025-10-02T15:43:41.268"/>
    <p1510:client id="{8E3310C2-B736-E41D-D532-1F625134DEFF}" v="272" dt="2025-10-02T15:42:12.337"/>
    <p1510:client id="{B854BFE1-5894-90B1-18D2-24CA94D2E422}" v="5" dt="2025-10-01T09:58:49.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Da Silva, Communications Officer - See Me" userId="S::ana.dasilva@samh.org.uk::5d1cbd3a-5e13-4045-b8b8-45c055070475" providerId="AD" clId="Web-{3FF751F7-EF2E-C52F-DC05-30FCCE9D9C97}"/>
    <pc:docChg chg="delSld">
      <pc:chgData name="Ana Da Silva, Communications Officer - See Me" userId="S::ana.dasilva@samh.org.uk::5d1cbd3a-5e13-4045-b8b8-45c055070475" providerId="AD" clId="Web-{3FF751F7-EF2E-C52F-DC05-30FCCE9D9C97}" dt="2025-10-02T15:43:41.268" v="79"/>
      <pc:docMkLst>
        <pc:docMk/>
      </pc:docMkLst>
      <pc:sldChg chg="del">
        <pc:chgData name="Ana Da Silva, Communications Officer - See Me" userId="S::ana.dasilva@samh.org.uk::5d1cbd3a-5e13-4045-b8b8-45c055070475" providerId="AD" clId="Web-{3FF751F7-EF2E-C52F-DC05-30FCCE9D9C97}" dt="2025-10-02T15:43:01.924" v="72"/>
        <pc:sldMkLst>
          <pc:docMk/>
          <pc:sldMk cId="149094931" sldId="256"/>
        </pc:sldMkLst>
      </pc:sldChg>
      <pc:sldChg chg="del">
        <pc:chgData name="Ana Da Silva, Communications Officer - See Me" userId="S::ana.dasilva@samh.org.uk::5d1cbd3a-5e13-4045-b8b8-45c055070475" providerId="AD" clId="Web-{3FF751F7-EF2E-C52F-DC05-30FCCE9D9C97}" dt="2025-10-02T15:43:01.690" v="14"/>
        <pc:sldMkLst>
          <pc:docMk/>
          <pc:sldMk cId="2485007854" sldId="257"/>
        </pc:sldMkLst>
      </pc:sldChg>
      <pc:sldChg chg="del">
        <pc:chgData name="Ana Da Silva, Communications Officer - See Me" userId="S::ana.dasilva@samh.org.uk::5d1cbd3a-5e13-4045-b8b8-45c055070475" providerId="AD" clId="Web-{3FF751F7-EF2E-C52F-DC05-30FCCE9D9C97}" dt="2025-10-02T15:43:01.690" v="13"/>
        <pc:sldMkLst>
          <pc:docMk/>
          <pc:sldMk cId="3145456846" sldId="258"/>
        </pc:sldMkLst>
      </pc:sldChg>
      <pc:sldChg chg="del">
        <pc:chgData name="Ana Da Silva, Communications Officer - See Me" userId="S::ana.dasilva@samh.org.uk::5d1cbd3a-5e13-4045-b8b8-45c055070475" providerId="AD" clId="Web-{3FF751F7-EF2E-C52F-DC05-30FCCE9D9C97}" dt="2025-10-02T15:43:01.674" v="12"/>
        <pc:sldMkLst>
          <pc:docMk/>
          <pc:sldMk cId="3695505608" sldId="259"/>
        </pc:sldMkLst>
      </pc:sldChg>
      <pc:sldChg chg="del">
        <pc:chgData name="Ana Da Silva, Communications Officer - See Me" userId="S::ana.dasilva@samh.org.uk::5d1cbd3a-5e13-4045-b8b8-45c055070475" providerId="AD" clId="Web-{3FF751F7-EF2E-C52F-DC05-30FCCE9D9C97}" dt="2025-10-02T15:43:01.658" v="11"/>
        <pc:sldMkLst>
          <pc:docMk/>
          <pc:sldMk cId="336029868" sldId="260"/>
        </pc:sldMkLst>
      </pc:sldChg>
      <pc:sldChg chg="del">
        <pc:chgData name="Ana Da Silva, Communications Officer - See Me" userId="S::ana.dasilva@samh.org.uk::5d1cbd3a-5e13-4045-b8b8-45c055070475" providerId="AD" clId="Web-{3FF751F7-EF2E-C52F-DC05-30FCCE9D9C97}" dt="2025-10-02T15:43:01.658" v="10"/>
        <pc:sldMkLst>
          <pc:docMk/>
          <pc:sldMk cId="2350375612" sldId="261"/>
        </pc:sldMkLst>
      </pc:sldChg>
      <pc:sldChg chg="del">
        <pc:chgData name="Ana Da Silva, Communications Officer - See Me" userId="S::ana.dasilva@samh.org.uk::5d1cbd3a-5e13-4045-b8b8-45c055070475" providerId="AD" clId="Web-{3FF751F7-EF2E-C52F-DC05-30FCCE9D9C97}" dt="2025-10-02T15:43:01.658" v="9"/>
        <pc:sldMkLst>
          <pc:docMk/>
          <pc:sldMk cId="380153999" sldId="262"/>
        </pc:sldMkLst>
      </pc:sldChg>
      <pc:sldChg chg="del">
        <pc:chgData name="Ana Da Silva, Communications Officer - See Me" userId="S::ana.dasilva@samh.org.uk::5d1cbd3a-5e13-4045-b8b8-45c055070475" providerId="AD" clId="Web-{3FF751F7-EF2E-C52F-DC05-30FCCE9D9C97}" dt="2025-10-02T15:43:01.643" v="7"/>
        <pc:sldMkLst>
          <pc:docMk/>
          <pc:sldMk cId="1381322502" sldId="263"/>
        </pc:sldMkLst>
      </pc:sldChg>
      <pc:sldChg chg="del">
        <pc:chgData name="Ana Da Silva, Communications Officer - See Me" userId="S::ana.dasilva@samh.org.uk::5d1cbd3a-5e13-4045-b8b8-45c055070475" providerId="AD" clId="Web-{3FF751F7-EF2E-C52F-DC05-30FCCE9D9C97}" dt="2025-10-02T15:43:01.643" v="8"/>
        <pc:sldMkLst>
          <pc:docMk/>
          <pc:sldMk cId="1266531274" sldId="264"/>
        </pc:sldMkLst>
      </pc:sldChg>
      <pc:sldChg chg="del">
        <pc:chgData name="Ana Da Silva, Communications Officer - See Me" userId="S::ana.dasilva@samh.org.uk::5d1cbd3a-5e13-4045-b8b8-45c055070475" providerId="AD" clId="Web-{3FF751F7-EF2E-C52F-DC05-30FCCE9D9C97}" dt="2025-10-02T15:43:01.643" v="6"/>
        <pc:sldMkLst>
          <pc:docMk/>
          <pc:sldMk cId="3847630020" sldId="265"/>
        </pc:sldMkLst>
      </pc:sldChg>
      <pc:sldChg chg="del">
        <pc:chgData name="Ana Da Silva, Communications Officer - See Me" userId="S::ana.dasilva@samh.org.uk::5d1cbd3a-5e13-4045-b8b8-45c055070475" providerId="AD" clId="Web-{3FF751F7-EF2E-C52F-DC05-30FCCE9D9C97}" dt="2025-10-02T15:43:01.924" v="71"/>
        <pc:sldMkLst>
          <pc:docMk/>
          <pc:sldMk cId="2114099892" sldId="266"/>
        </pc:sldMkLst>
      </pc:sldChg>
      <pc:sldChg chg="del">
        <pc:chgData name="Ana Da Silva, Communications Officer - See Me" userId="S::ana.dasilva@samh.org.uk::5d1cbd3a-5e13-4045-b8b8-45c055070475" providerId="AD" clId="Web-{3FF751F7-EF2E-C52F-DC05-30FCCE9D9C97}" dt="2025-10-02T15:43:01.924" v="70"/>
        <pc:sldMkLst>
          <pc:docMk/>
          <pc:sldMk cId="3472087241" sldId="267"/>
        </pc:sldMkLst>
      </pc:sldChg>
      <pc:sldChg chg="del">
        <pc:chgData name="Ana Da Silva, Communications Officer - See Me" userId="S::ana.dasilva@samh.org.uk::5d1cbd3a-5e13-4045-b8b8-45c055070475" providerId="AD" clId="Web-{3FF751F7-EF2E-C52F-DC05-30FCCE9D9C97}" dt="2025-10-02T15:43:01.924" v="69"/>
        <pc:sldMkLst>
          <pc:docMk/>
          <pc:sldMk cId="899098477" sldId="268"/>
        </pc:sldMkLst>
      </pc:sldChg>
      <pc:sldChg chg="del">
        <pc:chgData name="Ana Da Silva, Communications Officer - See Me" userId="S::ana.dasilva@samh.org.uk::5d1cbd3a-5e13-4045-b8b8-45c055070475" providerId="AD" clId="Web-{3FF751F7-EF2E-C52F-DC05-30FCCE9D9C97}" dt="2025-10-02T15:43:01.924" v="68"/>
        <pc:sldMkLst>
          <pc:docMk/>
          <pc:sldMk cId="1757636823" sldId="269"/>
        </pc:sldMkLst>
      </pc:sldChg>
      <pc:sldChg chg="del">
        <pc:chgData name="Ana Da Silva, Communications Officer - See Me" userId="S::ana.dasilva@samh.org.uk::5d1cbd3a-5e13-4045-b8b8-45c055070475" providerId="AD" clId="Web-{3FF751F7-EF2E-C52F-DC05-30FCCE9D9C97}" dt="2025-10-02T15:43:01.877" v="48"/>
        <pc:sldMkLst>
          <pc:docMk/>
          <pc:sldMk cId="1306655580" sldId="274"/>
        </pc:sldMkLst>
      </pc:sldChg>
      <pc:sldChg chg="del">
        <pc:chgData name="Ana Da Silva, Communications Officer - See Me" userId="S::ana.dasilva@samh.org.uk::5d1cbd3a-5e13-4045-b8b8-45c055070475" providerId="AD" clId="Web-{3FF751F7-EF2E-C52F-DC05-30FCCE9D9C97}" dt="2025-10-02T15:43:01.877" v="47"/>
        <pc:sldMkLst>
          <pc:docMk/>
          <pc:sldMk cId="2933781926" sldId="275"/>
        </pc:sldMkLst>
      </pc:sldChg>
      <pc:sldChg chg="del">
        <pc:chgData name="Ana Da Silva, Communications Officer - See Me" userId="S::ana.dasilva@samh.org.uk::5d1cbd3a-5e13-4045-b8b8-45c055070475" providerId="AD" clId="Web-{3FF751F7-EF2E-C52F-DC05-30FCCE9D9C97}" dt="2025-10-02T15:43:01.643" v="3"/>
        <pc:sldMkLst>
          <pc:docMk/>
          <pc:sldMk cId="55441907" sldId="276"/>
        </pc:sldMkLst>
      </pc:sldChg>
      <pc:sldChg chg="del">
        <pc:chgData name="Ana Da Silva, Communications Officer - See Me" userId="S::ana.dasilva@samh.org.uk::5d1cbd3a-5e13-4045-b8b8-45c055070475" providerId="AD" clId="Web-{3FF751F7-EF2E-C52F-DC05-30FCCE9D9C97}" dt="2025-10-02T15:43:01.643" v="2"/>
        <pc:sldMkLst>
          <pc:docMk/>
          <pc:sldMk cId="664153195" sldId="277"/>
        </pc:sldMkLst>
      </pc:sldChg>
      <pc:sldChg chg="del">
        <pc:chgData name="Ana Da Silva, Communications Officer - See Me" userId="S::ana.dasilva@samh.org.uk::5d1cbd3a-5e13-4045-b8b8-45c055070475" providerId="AD" clId="Web-{3FF751F7-EF2E-C52F-DC05-30FCCE9D9C97}" dt="2025-10-02T15:43:01.877" v="49"/>
        <pc:sldMkLst>
          <pc:docMk/>
          <pc:sldMk cId="916019557" sldId="281"/>
        </pc:sldMkLst>
      </pc:sldChg>
      <pc:sldChg chg="del">
        <pc:chgData name="Ana Da Silva, Communications Officer - See Me" userId="S::ana.dasilva@samh.org.uk::5d1cbd3a-5e13-4045-b8b8-45c055070475" providerId="AD" clId="Web-{3FF751F7-EF2E-C52F-DC05-30FCCE9D9C97}" dt="2025-10-02T15:43:01.877" v="50"/>
        <pc:sldMkLst>
          <pc:docMk/>
          <pc:sldMk cId="3890940233" sldId="282"/>
        </pc:sldMkLst>
      </pc:sldChg>
      <pc:sldChg chg="del">
        <pc:chgData name="Ana Da Silva, Communications Officer - See Me" userId="S::ana.dasilva@samh.org.uk::5d1cbd3a-5e13-4045-b8b8-45c055070475" providerId="AD" clId="Web-{3FF751F7-EF2E-C52F-DC05-30FCCE9D9C97}" dt="2025-10-02T15:43:41.268" v="73"/>
        <pc:sldMkLst>
          <pc:docMk/>
          <pc:sldMk cId="151623257" sldId="283"/>
        </pc:sldMkLst>
      </pc:sldChg>
      <pc:sldChg chg="del">
        <pc:chgData name="Ana Da Silva, Communications Officer - See Me" userId="S::ana.dasilva@samh.org.uk::5d1cbd3a-5e13-4045-b8b8-45c055070475" providerId="AD" clId="Web-{3FF751F7-EF2E-C52F-DC05-30FCCE9D9C97}" dt="2025-10-02T15:43:41.268" v="78"/>
        <pc:sldMkLst>
          <pc:docMk/>
          <pc:sldMk cId="886730237" sldId="284"/>
        </pc:sldMkLst>
      </pc:sldChg>
      <pc:sldChg chg="del">
        <pc:chgData name="Ana Da Silva, Communications Officer - See Me" userId="S::ana.dasilva@samh.org.uk::5d1cbd3a-5e13-4045-b8b8-45c055070475" providerId="AD" clId="Web-{3FF751F7-EF2E-C52F-DC05-30FCCE9D9C97}" dt="2025-10-02T15:43:41.268" v="79"/>
        <pc:sldMkLst>
          <pc:docMk/>
          <pc:sldMk cId="3797732360" sldId="285"/>
        </pc:sldMkLst>
      </pc:sldChg>
      <pc:sldChg chg="del">
        <pc:chgData name="Ana Da Silva, Communications Officer - See Me" userId="S::ana.dasilva@samh.org.uk::5d1cbd3a-5e13-4045-b8b8-45c055070475" providerId="AD" clId="Web-{3FF751F7-EF2E-C52F-DC05-30FCCE9D9C97}" dt="2025-10-02T15:43:01.643" v="1"/>
        <pc:sldMkLst>
          <pc:docMk/>
          <pc:sldMk cId="1514589457" sldId="286"/>
        </pc:sldMkLst>
      </pc:sldChg>
      <pc:sldChg chg="del">
        <pc:chgData name="Ana Da Silva, Communications Officer - See Me" userId="S::ana.dasilva@samh.org.uk::5d1cbd3a-5e13-4045-b8b8-45c055070475" providerId="AD" clId="Web-{3FF751F7-EF2E-C52F-DC05-30FCCE9D9C97}" dt="2025-10-02T15:43:01.862" v="46"/>
        <pc:sldMkLst>
          <pc:docMk/>
          <pc:sldMk cId="4126244327" sldId="287"/>
        </pc:sldMkLst>
      </pc:sldChg>
      <pc:sldChg chg="del">
        <pc:chgData name="Ana Da Silva, Communications Officer - See Me" userId="S::ana.dasilva@samh.org.uk::5d1cbd3a-5e13-4045-b8b8-45c055070475" providerId="AD" clId="Web-{3FF751F7-EF2E-C52F-DC05-30FCCE9D9C97}" dt="2025-10-02T15:43:01.799" v="27"/>
        <pc:sldMkLst>
          <pc:docMk/>
          <pc:sldMk cId="1027991229" sldId="288"/>
        </pc:sldMkLst>
      </pc:sldChg>
      <pc:sldChg chg="del">
        <pc:chgData name="Ana Da Silva, Communications Officer - See Me" userId="S::ana.dasilva@samh.org.uk::5d1cbd3a-5e13-4045-b8b8-45c055070475" providerId="AD" clId="Web-{3FF751F7-EF2E-C52F-DC05-30FCCE9D9C97}" dt="2025-10-02T15:43:01.721" v="19"/>
        <pc:sldMkLst>
          <pc:docMk/>
          <pc:sldMk cId="382518432" sldId="291"/>
        </pc:sldMkLst>
      </pc:sldChg>
      <pc:sldChg chg="del">
        <pc:chgData name="Ana Da Silva, Communications Officer - See Me" userId="S::ana.dasilva@samh.org.uk::5d1cbd3a-5e13-4045-b8b8-45c055070475" providerId="AD" clId="Web-{3FF751F7-EF2E-C52F-DC05-30FCCE9D9C97}" dt="2025-10-02T15:43:01.783" v="23"/>
        <pc:sldMkLst>
          <pc:docMk/>
          <pc:sldMk cId="1579979887" sldId="293"/>
        </pc:sldMkLst>
      </pc:sldChg>
      <pc:sldChg chg="del">
        <pc:chgData name="Ana Da Silva, Communications Officer - See Me" userId="S::ana.dasilva@samh.org.uk::5d1cbd3a-5e13-4045-b8b8-45c055070475" providerId="AD" clId="Web-{3FF751F7-EF2E-C52F-DC05-30FCCE9D9C97}" dt="2025-10-02T15:43:01.768" v="22"/>
        <pc:sldMkLst>
          <pc:docMk/>
          <pc:sldMk cId="1145209406" sldId="295"/>
        </pc:sldMkLst>
      </pc:sldChg>
      <pc:sldChg chg="del">
        <pc:chgData name="Ana Da Silva, Communications Officer - See Me" userId="S::ana.dasilva@samh.org.uk::5d1cbd3a-5e13-4045-b8b8-45c055070475" providerId="AD" clId="Web-{3FF751F7-EF2E-C52F-DC05-30FCCE9D9C97}" dt="2025-10-02T15:43:01.768" v="21"/>
        <pc:sldMkLst>
          <pc:docMk/>
          <pc:sldMk cId="2431400114" sldId="298"/>
        </pc:sldMkLst>
      </pc:sldChg>
      <pc:sldChg chg="del">
        <pc:chgData name="Ana Da Silva, Communications Officer - See Me" userId="S::ana.dasilva@samh.org.uk::5d1cbd3a-5e13-4045-b8b8-45c055070475" providerId="AD" clId="Web-{3FF751F7-EF2E-C52F-DC05-30FCCE9D9C97}" dt="2025-10-02T15:43:01.799" v="25"/>
        <pc:sldMkLst>
          <pc:docMk/>
          <pc:sldMk cId="2250428425" sldId="303"/>
        </pc:sldMkLst>
      </pc:sldChg>
      <pc:sldChg chg="del">
        <pc:chgData name="Ana Da Silva, Communications Officer - See Me" userId="S::ana.dasilva@samh.org.uk::5d1cbd3a-5e13-4045-b8b8-45c055070475" providerId="AD" clId="Web-{3FF751F7-EF2E-C52F-DC05-30FCCE9D9C97}" dt="2025-10-02T15:43:01.799" v="24"/>
        <pc:sldMkLst>
          <pc:docMk/>
          <pc:sldMk cId="431966715" sldId="304"/>
        </pc:sldMkLst>
      </pc:sldChg>
      <pc:sldChg chg="del">
        <pc:chgData name="Ana Da Silva, Communications Officer - See Me" userId="S::ana.dasilva@samh.org.uk::5d1cbd3a-5e13-4045-b8b8-45c055070475" providerId="AD" clId="Web-{3FF751F7-EF2E-C52F-DC05-30FCCE9D9C97}" dt="2025-10-02T15:43:01.721" v="18"/>
        <pc:sldMkLst>
          <pc:docMk/>
          <pc:sldMk cId="4025393708" sldId="306"/>
        </pc:sldMkLst>
      </pc:sldChg>
      <pc:sldChg chg="del">
        <pc:chgData name="Ana Da Silva, Communications Officer - See Me" userId="S::ana.dasilva@samh.org.uk::5d1cbd3a-5e13-4045-b8b8-45c055070475" providerId="AD" clId="Web-{3FF751F7-EF2E-C52F-DC05-30FCCE9D9C97}" dt="2025-10-02T15:43:01.768" v="20"/>
        <pc:sldMkLst>
          <pc:docMk/>
          <pc:sldMk cId="3733008178" sldId="307"/>
        </pc:sldMkLst>
      </pc:sldChg>
      <pc:sldChg chg="del">
        <pc:chgData name="Ana Da Silva, Communications Officer - See Me" userId="S::ana.dasilva@samh.org.uk::5d1cbd3a-5e13-4045-b8b8-45c055070475" providerId="AD" clId="Web-{3FF751F7-EF2E-C52F-DC05-30FCCE9D9C97}" dt="2025-10-02T15:43:41.268" v="75"/>
        <pc:sldMkLst>
          <pc:docMk/>
          <pc:sldMk cId="3916575915" sldId="373"/>
        </pc:sldMkLst>
      </pc:sldChg>
      <pc:sldChg chg="del">
        <pc:chgData name="Ana Da Silva, Communications Officer - See Me" userId="S::ana.dasilva@samh.org.uk::5d1cbd3a-5e13-4045-b8b8-45c055070475" providerId="AD" clId="Web-{3FF751F7-EF2E-C52F-DC05-30FCCE9D9C97}" dt="2025-10-02T15:43:41.268" v="76"/>
        <pc:sldMkLst>
          <pc:docMk/>
          <pc:sldMk cId="2572532765" sldId="386"/>
        </pc:sldMkLst>
      </pc:sldChg>
      <pc:sldChg chg="del">
        <pc:chgData name="Ana Da Silva, Communications Officer - See Me" userId="S::ana.dasilva@samh.org.uk::5d1cbd3a-5e13-4045-b8b8-45c055070475" providerId="AD" clId="Web-{3FF751F7-EF2E-C52F-DC05-30FCCE9D9C97}" dt="2025-10-02T15:43:41.268" v="77"/>
        <pc:sldMkLst>
          <pc:docMk/>
          <pc:sldMk cId="3501421476" sldId="387"/>
        </pc:sldMkLst>
      </pc:sldChg>
      <pc:sldChg chg="del">
        <pc:chgData name="Ana Da Silva, Communications Officer - See Me" userId="S::ana.dasilva@samh.org.uk::5d1cbd3a-5e13-4045-b8b8-45c055070475" providerId="AD" clId="Web-{3FF751F7-EF2E-C52F-DC05-30FCCE9D9C97}" dt="2025-10-02T15:43:01.908" v="64"/>
        <pc:sldMkLst>
          <pc:docMk/>
          <pc:sldMk cId="120464253" sldId="424"/>
        </pc:sldMkLst>
      </pc:sldChg>
      <pc:sldChg chg="del">
        <pc:chgData name="Ana Da Silva, Communications Officer - See Me" userId="S::ana.dasilva@samh.org.uk::5d1cbd3a-5e13-4045-b8b8-45c055070475" providerId="AD" clId="Web-{3FF751F7-EF2E-C52F-DC05-30FCCE9D9C97}" dt="2025-10-02T15:43:01.908" v="63"/>
        <pc:sldMkLst>
          <pc:docMk/>
          <pc:sldMk cId="2210052309" sldId="426"/>
        </pc:sldMkLst>
      </pc:sldChg>
      <pc:sldChg chg="del">
        <pc:chgData name="Ana Da Silva, Communications Officer - See Me" userId="S::ana.dasilva@samh.org.uk::5d1cbd3a-5e13-4045-b8b8-45c055070475" providerId="AD" clId="Web-{3FF751F7-EF2E-C52F-DC05-30FCCE9D9C97}" dt="2025-10-02T15:43:01.893" v="62"/>
        <pc:sldMkLst>
          <pc:docMk/>
          <pc:sldMk cId="2182787550" sldId="427"/>
        </pc:sldMkLst>
      </pc:sldChg>
      <pc:sldChg chg="del">
        <pc:chgData name="Ana Da Silva, Communications Officer - See Me" userId="S::ana.dasilva@samh.org.uk::5d1cbd3a-5e13-4045-b8b8-45c055070475" providerId="AD" clId="Web-{3FF751F7-EF2E-C52F-DC05-30FCCE9D9C97}" dt="2025-10-02T15:43:01.877" v="54"/>
        <pc:sldMkLst>
          <pc:docMk/>
          <pc:sldMk cId="526496775" sldId="452"/>
        </pc:sldMkLst>
      </pc:sldChg>
      <pc:sldChg chg="del">
        <pc:chgData name="Ana Da Silva, Communications Officer - See Me" userId="S::ana.dasilva@samh.org.uk::5d1cbd3a-5e13-4045-b8b8-45c055070475" providerId="AD" clId="Web-{3FF751F7-EF2E-C52F-DC05-30FCCE9D9C97}" dt="2025-10-02T15:43:01.877" v="53"/>
        <pc:sldMkLst>
          <pc:docMk/>
          <pc:sldMk cId="1528990006" sldId="481"/>
        </pc:sldMkLst>
      </pc:sldChg>
      <pc:sldChg chg="del">
        <pc:chgData name="Ana Da Silva, Communications Officer - See Me" userId="S::ana.dasilva@samh.org.uk::5d1cbd3a-5e13-4045-b8b8-45c055070475" providerId="AD" clId="Web-{3FF751F7-EF2E-C52F-DC05-30FCCE9D9C97}" dt="2025-10-02T15:43:01.893" v="61"/>
        <pc:sldMkLst>
          <pc:docMk/>
          <pc:sldMk cId="528924338" sldId="494"/>
        </pc:sldMkLst>
      </pc:sldChg>
      <pc:sldChg chg="del">
        <pc:chgData name="Ana Da Silva, Communications Officer - See Me" userId="S::ana.dasilva@samh.org.uk::5d1cbd3a-5e13-4045-b8b8-45c055070475" providerId="AD" clId="Web-{3FF751F7-EF2E-C52F-DC05-30FCCE9D9C97}" dt="2025-10-02T15:43:01.908" v="65"/>
        <pc:sldMkLst>
          <pc:docMk/>
          <pc:sldMk cId="3608120004" sldId="634"/>
        </pc:sldMkLst>
      </pc:sldChg>
      <pc:sldChg chg="del">
        <pc:chgData name="Ana Da Silva, Communications Officer - See Me" userId="S::ana.dasilva@samh.org.uk::5d1cbd3a-5e13-4045-b8b8-45c055070475" providerId="AD" clId="Web-{3FF751F7-EF2E-C52F-DC05-30FCCE9D9C97}" dt="2025-10-02T15:43:01.862" v="43"/>
        <pc:sldMkLst>
          <pc:docMk/>
          <pc:sldMk cId="1466699049" sldId="640"/>
        </pc:sldMkLst>
      </pc:sldChg>
      <pc:sldChg chg="del">
        <pc:chgData name="Ana Da Silva, Communications Officer - See Me" userId="S::ana.dasilva@samh.org.uk::5d1cbd3a-5e13-4045-b8b8-45c055070475" providerId="AD" clId="Web-{3FF751F7-EF2E-C52F-DC05-30FCCE9D9C97}" dt="2025-10-02T15:43:01.862" v="42"/>
        <pc:sldMkLst>
          <pc:docMk/>
          <pc:sldMk cId="2459383879" sldId="641"/>
        </pc:sldMkLst>
      </pc:sldChg>
      <pc:sldChg chg="del">
        <pc:chgData name="Ana Da Silva, Communications Officer - See Me" userId="S::ana.dasilva@samh.org.uk::5d1cbd3a-5e13-4045-b8b8-45c055070475" providerId="AD" clId="Web-{3FF751F7-EF2E-C52F-DC05-30FCCE9D9C97}" dt="2025-10-02T15:43:01.862" v="45"/>
        <pc:sldMkLst>
          <pc:docMk/>
          <pc:sldMk cId="3129645177" sldId="643"/>
        </pc:sldMkLst>
      </pc:sldChg>
      <pc:sldChg chg="del">
        <pc:chgData name="Ana Da Silva, Communications Officer - See Me" userId="S::ana.dasilva@samh.org.uk::5d1cbd3a-5e13-4045-b8b8-45c055070475" providerId="AD" clId="Web-{3FF751F7-EF2E-C52F-DC05-30FCCE9D9C97}" dt="2025-10-02T15:43:01.846" v="41"/>
        <pc:sldMkLst>
          <pc:docMk/>
          <pc:sldMk cId="898929378" sldId="644"/>
        </pc:sldMkLst>
      </pc:sldChg>
      <pc:sldChg chg="del">
        <pc:chgData name="Ana Da Silva, Communications Officer - See Me" userId="S::ana.dasilva@samh.org.uk::5d1cbd3a-5e13-4045-b8b8-45c055070475" providerId="AD" clId="Web-{3FF751F7-EF2E-C52F-DC05-30FCCE9D9C97}" dt="2025-10-02T15:43:01.846" v="40"/>
        <pc:sldMkLst>
          <pc:docMk/>
          <pc:sldMk cId="3451974996" sldId="645"/>
        </pc:sldMkLst>
      </pc:sldChg>
      <pc:sldChg chg="del">
        <pc:chgData name="Ana Da Silva, Communications Officer - See Me" userId="S::ana.dasilva@samh.org.uk::5d1cbd3a-5e13-4045-b8b8-45c055070475" providerId="AD" clId="Web-{3FF751F7-EF2E-C52F-DC05-30FCCE9D9C97}" dt="2025-10-02T15:43:01.846" v="39"/>
        <pc:sldMkLst>
          <pc:docMk/>
          <pc:sldMk cId="302972094" sldId="646"/>
        </pc:sldMkLst>
      </pc:sldChg>
      <pc:sldChg chg="del">
        <pc:chgData name="Ana Da Silva, Communications Officer - See Me" userId="S::ana.dasilva@samh.org.uk::5d1cbd3a-5e13-4045-b8b8-45c055070475" providerId="AD" clId="Web-{3FF751F7-EF2E-C52F-DC05-30FCCE9D9C97}" dt="2025-10-02T15:43:01.830" v="36"/>
        <pc:sldMkLst>
          <pc:docMk/>
          <pc:sldMk cId="4224785995" sldId="648"/>
        </pc:sldMkLst>
      </pc:sldChg>
      <pc:sldChg chg="del">
        <pc:chgData name="Ana Da Silva, Communications Officer - See Me" userId="S::ana.dasilva@samh.org.uk::5d1cbd3a-5e13-4045-b8b8-45c055070475" providerId="AD" clId="Web-{3FF751F7-EF2E-C52F-DC05-30FCCE9D9C97}" dt="2025-10-02T15:43:01.862" v="44"/>
        <pc:sldMkLst>
          <pc:docMk/>
          <pc:sldMk cId="3824334749" sldId="649"/>
        </pc:sldMkLst>
      </pc:sldChg>
      <pc:sldChg chg="del">
        <pc:chgData name="Ana Da Silva, Communications Officer - See Me" userId="S::ana.dasilva@samh.org.uk::5d1cbd3a-5e13-4045-b8b8-45c055070475" providerId="AD" clId="Web-{3FF751F7-EF2E-C52F-DC05-30FCCE9D9C97}" dt="2025-10-02T15:43:01.830" v="35"/>
        <pc:sldMkLst>
          <pc:docMk/>
          <pc:sldMk cId="679928339" sldId="650"/>
        </pc:sldMkLst>
      </pc:sldChg>
      <pc:sldChg chg="del">
        <pc:chgData name="Ana Da Silva, Communications Officer - See Me" userId="S::ana.dasilva@samh.org.uk::5d1cbd3a-5e13-4045-b8b8-45c055070475" providerId="AD" clId="Web-{3FF751F7-EF2E-C52F-DC05-30FCCE9D9C97}" dt="2025-10-02T15:43:01.846" v="38"/>
        <pc:sldMkLst>
          <pc:docMk/>
          <pc:sldMk cId="3170547019" sldId="651"/>
        </pc:sldMkLst>
      </pc:sldChg>
      <pc:sldChg chg="del">
        <pc:chgData name="Ana Da Silva, Communications Officer - See Me" userId="S::ana.dasilva@samh.org.uk::5d1cbd3a-5e13-4045-b8b8-45c055070475" providerId="AD" clId="Web-{3FF751F7-EF2E-C52F-DC05-30FCCE9D9C97}" dt="2025-10-02T15:43:01.846" v="37"/>
        <pc:sldMkLst>
          <pc:docMk/>
          <pc:sldMk cId="2038343148" sldId="652"/>
        </pc:sldMkLst>
      </pc:sldChg>
      <pc:sldChg chg="del">
        <pc:chgData name="Ana Da Silva, Communications Officer - See Me" userId="S::ana.dasilva@samh.org.uk::5d1cbd3a-5e13-4045-b8b8-45c055070475" providerId="AD" clId="Web-{3FF751F7-EF2E-C52F-DC05-30FCCE9D9C97}" dt="2025-10-02T15:43:01.830" v="33"/>
        <pc:sldMkLst>
          <pc:docMk/>
          <pc:sldMk cId="1045450867" sldId="655"/>
        </pc:sldMkLst>
      </pc:sldChg>
      <pc:sldChg chg="del">
        <pc:chgData name="Ana Da Silva, Communications Officer - See Me" userId="S::ana.dasilva@samh.org.uk::5d1cbd3a-5e13-4045-b8b8-45c055070475" providerId="AD" clId="Web-{3FF751F7-EF2E-C52F-DC05-30FCCE9D9C97}" dt="2025-10-02T15:43:01.690" v="16"/>
        <pc:sldMkLst>
          <pc:docMk/>
          <pc:sldMk cId="1095878528" sldId="656"/>
        </pc:sldMkLst>
      </pc:sldChg>
      <pc:sldChg chg="del">
        <pc:chgData name="Ana Da Silva, Communications Officer - See Me" userId="S::ana.dasilva@samh.org.uk::5d1cbd3a-5e13-4045-b8b8-45c055070475" providerId="AD" clId="Web-{3FF751F7-EF2E-C52F-DC05-30FCCE9D9C97}" dt="2025-10-02T15:43:01.830" v="34"/>
        <pc:sldMkLst>
          <pc:docMk/>
          <pc:sldMk cId="1604083076" sldId="657"/>
        </pc:sldMkLst>
      </pc:sldChg>
      <pc:sldChg chg="del">
        <pc:chgData name="Ana Da Silva, Communications Officer - See Me" userId="S::ana.dasilva@samh.org.uk::5d1cbd3a-5e13-4045-b8b8-45c055070475" providerId="AD" clId="Web-{3FF751F7-EF2E-C52F-DC05-30FCCE9D9C97}" dt="2025-10-02T15:43:01.643" v="0"/>
        <pc:sldMkLst>
          <pc:docMk/>
          <pc:sldMk cId="1190543615" sldId="671"/>
        </pc:sldMkLst>
      </pc:sldChg>
      <pc:sldChg chg="del">
        <pc:chgData name="Ana Da Silva, Communications Officer - See Me" userId="S::ana.dasilva@samh.org.uk::5d1cbd3a-5e13-4045-b8b8-45c055070475" providerId="AD" clId="Web-{3FF751F7-EF2E-C52F-DC05-30FCCE9D9C97}" dt="2025-10-02T15:43:01.690" v="15"/>
        <pc:sldMkLst>
          <pc:docMk/>
          <pc:sldMk cId="109857222" sldId="672"/>
        </pc:sldMkLst>
      </pc:sldChg>
      <pc:sldChg chg="del">
        <pc:chgData name="Ana Da Silva, Communications Officer - See Me" userId="S::ana.dasilva@samh.org.uk::5d1cbd3a-5e13-4045-b8b8-45c055070475" providerId="AD" clId="Web-{3FF751F7-EF2E-C52F-DC05-30FCCE9D9C97}" dt="2025-10-02T15:43:01.643" v="5"/>
        <pc:sldMkLst>
          <pc:docMk/>
          <pc:sldMk cId="1160120261" sldId="673"/>
        </pc:sldMkLst>
      </pc:sldChg>
      <pc:sldChg chg="del">
        <pc:chgData name="Ana Da Silva, Communications Officer - See Me" userId="S::ana.dasilva@samh.org.uk::5d1cbd3a-5e13-4045-b8b8-45c055070475" providerId="AD" clId="Web-{3FF751F7-EF2E-C52F-DC05-30FCCE9D9C97}" dt="2025-10-02T15:43:01.643" v="4"/>
        <pc:sldMkLst>
          <pc:docMk/>
          <pc:sldMk cId="2415922300" sldId="674"/>
        </pc:sldMkLst>
      </pc:sldChg>
      <pc:sldChg chg="del">
        <pc:chgData name="Ana Da Silva, Communications Officer - See Me" userId="S::ana.dasilva@samh.org.uk::5d1cbd3a-5e13-4045-b8b8-45c055070475" providerId="AD" clId="Web-{3FF751F7-EF2E-C52F-DC05-30FCCE9D9C97}" dt="2025-10-02T15:43:41.268" v="74"/>
        <pc:sldMkLst>
          <pc:docMk/>
          <pc:sldMk cId="584063214" sldId="675"/>
        </pc:sldMkLst>
      </pc:sldChg>
      <pc:sldChg chg="del">
        <pc:chgData name="Ana Da Silva, Communications Officer - See Me" userId="S::ana.dasilva@samh.org.uk::5d1cbd3a-5e13-4045-b8b8-45c055070475" providerId="AD" clId="Web-{3FF751F7-EF2E-C52F-DC05-30FCCE9D9C97}" dt="2025-10-02T15:43:01.830" v="32"/>
        <pc:sldMkLst>
          <pc:docMk/>
          <pc:sldMk cId="3537405033" sldId="676"/>
        </pc:sldMkLst>
      </pc:sldChg>
      <pc:sldChg chg="del">
        <pc:chgData name="Ana Da Silva, Communications Officer - See Me" userId="S::ana.dasilva@samh.org.uk::5d1cbd3a-5e13-4045-b8b8-45c055070475" providerId="AD" clId="Web-{3FF751F7-EF2E-C52F-DC05-30FCCE9D9C97}" dt="2025-10-02T15:43:01.830" v="31"/>
        <pc:sldMkLst>
          <pc:docMk/>
          <pc:sldMk cId="987844022" sldId="677"/>
        </pc:sldMkLst>
      </pc:sldChg>
      <pc:sldChg chg="del">
        <pc:chgData name="Ana Da Silva, Communications Officer - See Me" userId="S::ana.dasilva@samh.org.uk::5d1cbd3a-5e13-4045-b8b8-45c055070475" providerId="AD" clId="Web-{3FF751F7-EF2E-C52F-DC05-30FCCE9D9C97}" dt="2025-10-02T15:43:01.830" v="30"/>
        <pc:sldMkLst>
          <pc:docMk/>
          <pc:sldMk cId="3913665289" sldId="678"/>
        </pc:sldMkLst>
      </pc:sldChg>
      <pc:sldChg chg="del">
        <pc:chgData name="Ana Da Silva, Communications Officer - See Me" userId="S::ana.dasilva@samh.org.uk::5d1cbd3a-5e13-4045-b8b8-45c055070475" providerId="AD" clId="Web-{3FF751F7-EF2E-C52F-DC05-30FCCE9D9C97}" dt="2025-10-02T15:43:01.830" v="29"/>
        <pc:sldMkLst>
          <pc:docMk/>
          <pc:sldMk cId="3930858397" sldId="679"/>
        </pc:sldMkLst>
      </pc:sldChg>
      <pc:sldChg chg="del">
        <pc:chgData name="Ana Da Silva, Communications Officer - See Me" userId="S::ana.dasilva@samh.org.uk::5d1cbd3a-5e13-4045-b8b8-45c055070475" providerId="AD" clId="Web-{3FF751F7-EF2E-C52F-DC05-30FCCE9D9C97}" dt="2025-10-02T15:43:01.799" v="28"/>
        <pc:sldMkLst>
          <pc:docMk/>
          <pc:sldMk cId="1873107927" sldId="680"/>
        </pc:sldMkLst>
      </pc:sldChg>
      <pc:sldChg chg="del">
        <pc:chgData name="Ana Da Silva, Communications Officer - See Me" userId="S::ana.dasilva@samh.org.uk::5d1cbd3a-5e13-4045-b8b8-45c055070475" providerId="AD" clId="Web-{3FF751F7-EF2E-C52F-DC05-30FCCE9D9C97}" dt="2025-10-02T15:43:01.799" v="26"/>
        <pc:sldMkLst>
          <pc:docMk/>
          <pc:sldMk cId="1578528073" sldId="681"/>
        </pc:sldMkLst>
      </pc:sldChg>
      <pc:sldChg chg="del">
        <pc:chgData name="Ana Da Silva, Communications Officer - See Me" userId="S::ana.dasilva@samh.org.uk::5d1cbd3a-5e13-4045-b8b8-45c055070475" providerId="AD" clId="Web-{3FF751F7-EF2E-C52F-DC05-30FCCE9D9C97}" dt="2025-10-02T15:43:01.705" v="17"/>
        <pc:sldMkLst>
          <pc:docMk/>
          <pc:sldMk cId="2304007855" sldId="682"/>
        </pc:sldMkLst>
      </pc:sldChg>
      <pc:sldChg chg="del">
        <pc:chgData name="Ana Da Silva, Communications Officer - See Me" userId="S::ana.dasilva@samh.org.uk::5d1cbd3a-5e13-4045-b8b8-45c055070475" providerId="AD" clId="Web-{3FF751F7-EF2E-C52F-DC05-30FCCE9D9C97}" dt="2025-10-02T15:43:01.924" v="67"/>
        <pc:sldMkLst>
          <pc:docMk/>
          <pc:sldMk cId="1043032567" sldId="683"/>
        </pc:sldMkLst>
      </pc:sldChg>
      <pc:sldChg chg="del">
        <pc:chgData name="Ana Da Silva, Communications Officer - See Me" userId="S::ana.dasilva@samh.org.uk::5d1cbd3a-5e13-4045-b8b8-45c055070475" providerId="AD" clId="Web-{3FF751F7-EF2E-C52F-DC05-30FCCE9D9C97}" dt="2025-10-02T15:43:01.924" v="66"/>
        <pc:sldMkLst>
          <pc:docMk/>
          <pc:sldMk cId="3797194985" sldId="684"/>
        </pc:sldMkLst>
      </pc:sldChg>
      <pc:sldChg chg="del">
        <pc:chgData name="Ana Da Silva, Communications Officer - See Me" userId="S::ana.dasilva@samh.org.uk::5d1cbd3a-5e13-4045-b8b8-45c055070475" providerId="AD" clId="Web-{3FF751F7-EF2E-C52F-DC05-30FCCE9D9C97}" dt="2025-10-02T15:43:01.893" v="60"/>
        <pc:sldMkLst>
          <pc:docMk/>
          <pc:sldMk cId="4278802717" sldId="685"/>
        </pc:sldMkLst>
      </pc:sldChg>
      <pc:sldChg chg="del">
        <pc:chgData name="Ana Da Silva, Communications Officer - See Me" userId="S::ana.dasilva@samh.org.uk::5d1cbd3a-5e13-4045-b8b8-45c055070475" providerId="AD" clId="Web-{3FF751F7-EF2E-C52F-DC05-30FCCE9D9C97}" dt="2025-10-02T15:43:01.893" v="57"/>
        <pc:sldMkLst>
          <pc:docMk/>
          <pc:sldMk cId="3039382196" sldId="720"/>
        </pc:sldMkLst>
      </pc:sldChg>
      <pc:sldChg chg="del">
        <pc:chgData name="Ana Da Silva, Communications Officer - See Me" userId="S::ana.dasilva@samh.org.uk::5d1cbd3a-5e13-4045-b8b8-45c055070475" providerId="AD" clId="Web-{3FF751F7-EF2E-C52F-DC05-30FCCE9D9C97}" dt="2025-10-02T15:43:01.893" v="59"/>
        <pc:sldMkLst>
          <pc:docMk/>
          <pc:sldMk cId="628575929" sldId="721"/>
        </pc:sldMkLst>
      </pc:sldChg>
      <pc:sldChg chg="del">
        <pc:chgData name="Ana Da Silva, Communications Officer - See Me" userId="S::ana.dasilva@samh.org.uk::5d1cbd3a-5e13-4045-b8b8-45c055070475" providerId="AD" clId="Web-{3FF751F7-EF2E-C52F-DC05-30FCCE9D9C97}" dt="2025-10-02T15:43:01.893" v="58"/>
        <pc:sldMkLst>
          <pc:docMk/>
          <pc:sldMk cId="3015311697" sldId="722"/>
        </pc:sldMkLst>
      </pc:sldChg>
      <pc:sldChg chg="del">
        <pc:chgData name="Ana Da Silva, Communications Officer - See Me" userId="S::ana.dasilva@samh.org.uk::5d1cbd3a-5e13-4045-b8b8-45c055070475" providerId="AD" clId="Web-{3FF751F7-EF2E-C52F-DC05-30FCCE9D9C97}" dt="2025-10-02T15:43:01.893" v="56"/>
        <pc:sldMkLst>
          <pc:docMk/>
          <pc:sldMk cId="1636609483" sldId="723"/>
        </pc:sldMkLst>
      </pc:sldChg>
      <pc:sldChg chg="del">
        <pc:chgData name="Ana Da Silva, Communications Officer - See Me" userId="S::ana.dasilva@samh.org.uk::5d1cbd3a-5e13-4045-b8b8-45c055070475" providerId="AD" clId="Web-{3FF751F7-EF2E-C52F-DC05-30FCCE9D9C97}" dt="2025-10-02T15:43:01.877" v="55"/>
        <pc:sldMkLst>
          <pc:docMk/>
          <pc:sldMk cId="2604238637" sldId="724"/>
        </pc:sldMkLst>
      </pc:sldChg>
      <pc:sldChg chg="del">
        <pc:chgData name="Ana Da Silva, Communications Officer - See Me" userId="S::ana.dasilva@samh.org.uk::5d1cbd3a-5e13-4045-b8b8-45c055070475" providerId="AD" clId="Web-{3FF751F7-EF2E-C52F-DC05-30FCCE9D9C97}" dt="2025-10-02T15:43:01.877" v="52"/>
        <pc:sldMkLst>
          <pc:docMk/>
          <pc:sldMk cId="4215036107" sldId="725"/>
        </pc:sldMkLst>
      </pc:sldChg>
      <pc:sldChg chg="del">
        <pc:chgData name="Ana Da Silva, Communications Officer - See Me" userId="S::ana.dasilva@samh.org.uk::5d1cbd3a-5e13-4045-b8b8-45c055070475" providerId="AD" clId="Web-{3FF751F7-EF2E-C52F-DC05-30FCCE9D9C97}" dt="2025-10-02T15:43:01.877" v="51"/>
        <pc:sldMkLst>
          <pc:docMk/>
          <pc:sldMk cId="3901862326" sldId="7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8F0AC-46E9-431B-B87D-AE0EDF5B9D7C}" type="datetimeFigureOut">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F6C9C-2516-42B8-9BB7-8B91D58C8219}" type="slidenum">
              <a:t>‹#›</a:t>
            </a:fld>
            <a:endParaRPr lang="en-US"/>
          </a:p>
        </p:txBody>
      </p:sp>
    </p:spTree>
    <p:extLst>
      <p:ext uri="{BB962C8B-B14F-4D97-AF65-F5344CB8AC3E}">
        <p14:creationId xmlns:p14="http://schemas.microsoft.com/office/powerpoint/2010/main" val="297451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wcscot.org.uk/sites/default/files/2021-09/Racial-Inequality-Scotland_Report_Sep2021.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lgbtyouth.org.uk/wp-content/uploads/2023/12/life-in-scotland-for-lgbt-young-people-2022-e-use.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wcscot.org.uk/sites/default/files/2021-09/Racial-Inequality-Scotland_Report_Sep2021.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lgbtyouth.org.uk/wp-content/uploads/2023/12/life-in-scotland-for-lgbt-young-people-2022-e-use.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i.org/10.1177/0092055X040320020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O1islM0ytk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Tackling intersectional stigma in mental health </a:t>
            </a:r>
            <a:endParaRPr lang="en-GB"/>
          </a:p>
          <a:p>
            <a:pPr>
              <a:lnSpc>
                <a:spcPct val="90000"/>
              </a:lnSpc>
              <a:spcBef>
                <a:spcPts val="1000"/>
              </a:spcBef>
            </a:pPr>
            <a:r>
              <a:rPr lang="en-US"/>
              <a:t>We are Sahaj Kamra, Rachel Gray and Mahasin Ahmed (Founder of Exhale)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46FB8BB-AF10-4B55-A4CF-E7594B4A510D}" type="slidenum">
              <a:rPr lang="en-US"/>
              <a:t>74</a:t>
            </a:fld>
            <a:endParaRPr lang="en-US"/>
          </a:p>
        </p:txBody>
      </p:sp>
    </p:spTree>
    <p:extLst>
      <p:ext uri="{BB962C8B-B14F-4D97-AF65-F5344CB8AC3E}">
        <p14:creationId xmlns:p14="http://schemas.microsoft.com/office/powerpoint/2010/main" val="384898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Multiple forms of stigma mutually shape the lived experiences and opportunities of groups who are </a:t>
            </a:r>
            <a:r>
              <a:rPr lang="en-US" err="1"/>
              <a:t>marginalised</a:t>
            </a:r>
            <a:r>
              <a:rPr lang="en-US"/>
              <a:t>, and create distinct disadvantages, which cannot be understood in isolation from one another (</a:t>
            </a:r>
            <a:r>
              <a:rPr lang="en-GB" err="1"/>
              <a:t>Sievwright</a:t>
            </a:r>
            <a:r>
              <a:rPr lang="en-GB"/>
              <a:t> </a:t>
            </a:r>
            <a:r>
              <a:rPr lang="en-GB" i="1"/>
              <a:t>et al</a:t>
            </a:r>
            <a:r>
              <a:rPr lang="en-GB"/>
              <a:t>., 2022).</a:t>
            </a:r>
            <a:endParaRPr lang="en-US">
              <a:ea typeface="Calibri"/>
              <a:cs typeface="Calibri"/>
            </a:endParaRPr>
          </a:p>
          <a:p>
            <a:endParaRPr lang="en-US"/>
          </a:p>
          <a:p>
            <a:pPr marL="171450" indent="-171450">
              <a:buFont typeface="Arial"/>
              <a:buChar char="•"/>
            </a:pPr>
            <a:r>
              <a:rPr lang="en-US"/>
              <a:t>Mental health stigma and discrimination is not experienced equally by all people. </a:t>
            </a:r>
            <a:endParaRPr lang="en-US">
              <a:solidFill>
                <a:srgbClr val="444444"/>
              </a:solidFill>
              <a:ea typeface="Calibri" panose="020F0502020204030204"/>
              <a:cs typeface="Calibri" panose="020F0502020204030204"/>
            </a:endParaRPr>
          </a:p>
          <a:p>
            <a:pPr marL="171450" indent="-171450">
              <a:buFont typeface="Arial"/>
              <a:buChar char="•"/>
            </a:pPr>
            <a:r>
              <a:rPr lang="en-US"/>
              <a:t>Mental health stigma and discrimination intersects with identity-based prejudice across people's race, gender, ethnicity, disability, wealth, and sexuality. </a:t>
            </a:r>
            <a:endParaRPr lang="en-US">
              <a:solidFill>
                <a:srgbClr val="444444"/>
              </a:solidFill>
              <a:ea typeface="Calibri" panose="020F0502020204030204"/>
              <a:cs typeface="Calibri" panose="020F0502020204030204"/>
            </a:endParaRPr>
          </a:p>
          <a:p>
            <a:pPr marL="171450" indent="-171450">
              <a:buFont typeface="Arial"/>
              <a:buChar char="•"/>
            </a:pPr>
            <a:r>
              <a:rPr lang="en-US"/>
              <a:t>It intersects with racism, misogyny, ableism, classism, heteronormativity, and anti-immigration. </a:t>
            </a:r>
            <a:endParaRPr lang="en-US">
              <a:solidFill>
                <a:srgbClr val="444444"/>
              </a:solidFill>
              <a:ea typeface="Calibri" panose="020F0502020204030204"/>
              <a:cs typeface="Calibri" panose="020F050202020403020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rPr lang="en-US"/>
              <a:t>83</a:t>
            </a:fld>
            <a:endParaRPr lang="en-US"/>
          </a:p>
        </p:txBody>
      </p:sp>
    </p:spTree>
    <p:extLst>
      <p:ext uri="{BB962C8B-B14F-4D97-AF65-F5344CB8AC3E}">
        <p14:creationId xmlns:p14="http://schemas.microsoft.com/office/powerpoint/2010/main" val="341856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a:buChar char="•"/>
            </a:pPr>
            <a:r>
              <a:rPr lang="en-US"/>
              <a:t>Stigma intersects with identity-based prejudice.</a:t>
            </a:r>
          </a:p>
          <a:p>
            <a:pPr marL="342900" indent="-342900">
              <a:buFont typeface="Arial"/>
              <a:buChar char="•"/>
            </a:pPr>
            <a:r>
              <a:rPr lang="en-US"/>
              <a:t>It intersects with </a:t>
            </a:r>
            <a:r>
              <a:rPr lang="en-US" err="1">
                <a:solidFill>
                  <a:srgbClr val="2E2E2E"/>
                </a:solidFill>
              </a:rPr>
              <a:t>stigmatised</a:t>
            </a:r>
            <a:r>
              <a:rPr lang="en-US">
                <a:solidFill>
                  <a:srgbClr val="2E2E2E"/>
                </a:solidFill>
              </a:rPr>
              <a:t> health and living conditions. </a:t>
            </a:r>
            <a:endParaRPr lang="en-US"/>
          </a:p>
          <a:p>
            <a:pPr marL="342900" indent="-342900">
              <a:buFont typeface="Arial"/>
              <a:buChar char="•"/>
            </a:pPr>
            <a:r>
              <a:rPr lang="en-GB"/>
              <a:t>Deeply stigmatised mental health conditions are </a:t>
            </a:r>
            <a:r>
              <a:rPr lang="en-GB" err="1"/>
              <a:t>oftenlinked</a:t>
            </a:r>
            <a:r>
              <a:rPr lang="en-GB"/>
              <a:t> to discrimination against people with </a:t>
            </a:r>
            <a:r>
              <a:rPr lang="en-GB" err="1"/>
              <a:t>othermarginalised</a:t>
            </a:r>
            <a:r>
              <a:rPr lang="en-GB"/>
              <a:t> identities.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46FB8BB-AF10-4B55-A4CF-E7594B4A510D}" type="slidenum">
              <a:rPr lang="en-US"/>
              <a:t>84</a:t>
            </a:fld>
            <a:endParaRPr lang="en-US"/>
          </a:p>
        </p:txBody>
      </p:sp>
    </p:spTree>
    <p:extLst>
      <p:ext uri="{BB962C8B-B14F-4D97-AF65-F5344CB8AC3E}">
        <p14:creationId xmlns:p14="http://schemas.microsoft.com/office/powerpoint/2010/main" val="354635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Activity 2: Assumptions and support</a:t>
            </a:r>
            <a:endParaRPr lang="en-US">
              <a:solidFill>
                <a:srgbClr val="444444"/>
              </a:solidFill>
            </a:endParaRPr>
          </a:p>
          <a:p>
            <a:r>
              <a:rPr lang="en-US" b="1"/>
              <a:t>15 minutes</a:t>
            </a:r>
            <a:endParaRPr lang="en-US">
              <a:solidFill>
                <a:srgbClr val="444444"/>
              </a:solidFill>
            </a:endParaRPr>
          </a:p>
          <a:p>
            <a:endParaRPr lang="en-US">
              <a:solidFill>
                <a:srgbClr val="444444"/>
              </a:solidFill>
            </a:endParaRPr>
          </a:p>
          <a:p>
            <a:r>
              <a:rPr lang="en-US" b="1"/>
              <a:t>Small group discussion [5 minutes]</a:t>
            </a:r>
            <a:endParaRPr lang="en-US">
              <a:solidFill>
                <a:srgbClr val="444444"/>
              </a:solidFill>
            </a:endParaRPr>
          </a:p>
          <a:p>
            <a:r>
              <a:rPr lang="en-GB" i="1"/>
              <a:t>Choose one of the case studies and reflect on these questions:</a:t>
            </a:r>
            <a:endParaRPr lang="en-US">
              <a:solidFill>
                <a:srgbClr val="444444"/>
              </a:solidFill>
            </a:endParaRPr>
          </a:p>
          <a:p>
            <a:r>
              <a:rPr lang="en-GB" i="1"/>
              <a:t>What assumptions have been made about the people in the case studies?</a:t>
            </a:r>
            <a:endParaRPr lang="en-US">
              <a:solidFill>
                <a:srgbClr val="444444"/>
              </a:solidFill>
            </a:endParaRPr>
          </a:p>
          <a:p>
            <a:r>
              <a:rPr lang="en-GB" i="1"/>
              <a:t>How might these assumptions impact someone's access to support?</a:t>
            </a:r>
            <a:endParaRPr lang="en-US">
              <a:solidFill>
                <a:srgbClr val="444444"/>
              </a:solidFill>
            </a:endParaRPr>
          </a:p>
          <a:p>
            <a:endParaRPr lang="en-GB">
              <a:solidFill>
                <a:srgbClr val="444444"/>
              </a:solidFill>
            </a:endParaRPr>
          </a:p>
          <a:p>
            <a:r>
              <a:rPr lang="en-GB" b="1"/>
              <a:t>Group feedback [10 minutes]</a:t>
            </a:r>
            <a:endParaRPr lang="en-GB">
              <a:solidFill>
                <a:srgbClr val="444444"/>
              </a:solidFill>
            </a:endParaRPr>
          </a:p>
          <a:p>
            <a:r>
              <a:rPr lang="en-GB"/>
              <a:t>Facilitate the discussion using the suggested prompts:</a:t>
            </a:r>
            <a:endParaRPr lang="en-US">
              <a:solidFill>
                <a:srgbClr val="444444"/>
              </a:solidFill>
            </a:endParaRPr>
          </a:p>
          <a:p>
            <a:r>
              <a:rPr lang="en-GB" b="1"/>
              <a:t>Racial Inequality Case Study</a:t>
            </a:r>
            <a:endParaRPr lang="en-US">
              <a:solidFill>
                <a:srgbClr val="444444"/>
              </a:solidFill>
            </a:endParaRPr>
          </a:p>
          <a:p>
            <a:r>
              <a:rPr lang="en-GB"/>
              <a:t>Assumptions</a:t>
            </a:r>
            <a:endParaRPr lang="en-US">
              <a:solidFill>
                <a:srgbClr val="444444"/>
              </a:solidFill>
            </a:endParaRPr>
          </a:p>
          <a:p>
            <a:pPr marL="171450" indent="-171450">
              <a:buFont typeface="Arial,Sans-Serif"/>
              <a:buChar char="•"/>
            </a:pPr>
            <a:r>
              <a:rPr lang="en-GB" i="1"/>
              <a:t>The counsellor made assumptions about family/cultural attitudes to mental health issues</a:t>
            </a:r>
            <a:endParaRPr lang="en-US">
              <a:solidFill>
                <a:srgbClr val="444444"/>
              </a:solidFill>
            </a:endParaRPr>
          </a:p>
          <a:p>
            <a:pPr marL="171450" indent="-171450">
              <a:buFont typeface="Arial,Sans-Serif"/>
              <a:buChar char="•"/>
            </a:pPr>
            <a:r>
              <a:rPr lang="en-GB" i="1"/>
              <a:t>The counsellor didn't explore the person's individual perspective – only an assumed family/cultural perspective</a:t>
            </a:r>
            <a:endParaRPr lang="en-GB">
              <a:solidFill>
                <a:srgbClr val="444444"/>
              </a:solidFill>
            </a:endParaRPr>
          </a:p>
          <a:p>
            <a:pPr marL="171450" indent="-171450">
              <a:buFont typeface="Arial,Sans-Serif"/>
              <a:buChar char="•"/>
            </a:pPr>
            <a:r>
              <a:rPr lang="en-GB" i="1"/>
              <a:t>There was a lack of recognition of racism, micro-</a:t>
            </a:r>
            <a:r>
              <a:rPr lang="en-GB" i="1" err="1"/>
              <a:t>agressions</a:t>
            </a:r>
            <a:r>
              <a:rPr lang="en-GB" i="1"/>
              <a:t>, and cultural identity shape mental health</a:t>
            </a:r>
            <a:endParaRPr lang="en-US">
              <a:solidFill>
                <a:srgbClr val="444444"/>
              </a:solidFill>
            </a:endParaRPr>
          </a:p>
          <a:p>
            <a:pPr marL="171450" indent="-171450">
              <a:buFont typeface="Arial,Sans-Serif"/>
              <a:buChar char="•"/>
            </a:pPr>
            <a:r>
              <a:rPr lang="en-GB" i="1"/>
              <a:t>The counsellor used the assumption of a 'universal' mental health experience rather than acknowledging racialised experiences </a:t>
            </a:r>
            <a:endParaRPr lang="en-US">
              <a:solidFill>
                <a:srgbClr val="444444"/>
              </a:solidFill>
            </a:endParaRPr>
          </a:p>
          <a:p>
            <a:r>
              <a:rPr lang="en-GB" i="1"/>
              <a:t>This may impact the person by:</a:t>
            </a:r>
            <a:endParaRPr lang="en-US">
              <a:solidFill>
                <a:srgbClr val="444444"/>
              </a:solidFill>
            </a:endParaRPr>
          </a:p>
          <a:p>
            <a:pPr marL="171450" indent="-171450">
              <a:buFont typeface="Arial,Sans-Serif"/>
              <a:buChar char="•"/>
            </a:pPr>
            <a:r>
              <a:rPr lang="en-GB" i="1"/>
              <a:t>Eroding their trust in the service</a:t>
            </a:r>
            <a:endParaRPr lang="en-US">
              <a:solidFill>
                <a:srgbClr val="444444"/>
              </a:solidFill>
            </a:endParaRPr>
          </a:p>
          <a:p>
            <a:pPr marL="171450" indent="-171450">
              <a:buFont typeface="Arial,Sans-Serif"/>
              <a:buChar char="•"/>
            </a:pPr>
            <a:r>
              <a:rPr lang="en-GB" i="1"/>
              <a:t>Miss the root cause of mental distress</a:t>
            </a:r>
            <a:endParaRPr lang="en-US">
              <a:solidFill>
                <a:srgbClr val="444444"/>
              </a:solidFill>
            </a:endParaRPr>
          </a:p>
          <a:p>
            <a:pPr marL="171450" indent="-171450">
              <a:buFont typeface="Arial,Sans-Serif"/>
              <a:buChar char="•"/>
            </a:pPr>
            <a:r>
              <a:rPr lang="en-GB" i="1"/>
              <a:t>Reduce the effectiveness of the therapeutic treatment</a:t>
            </a:r>
            <a:endParaRPr lang="en-US">
              <a:solidFill>
                <a:srgbClr val="444444"/>
              </a:solidFill>
            </a:endParaRPr>
          </a:p>
          <a:p>
            <a:pPr marL="171450" indent="-171450">
              <a:buFont typeface="Arial,Sans-Serif"/>
              <a:buChar char="•"/>
            </a:pPr>
            <a:r>
              <a:rPr lang="en-GB" i="1"/>
              <a:t>Reinforce racialised mental health inequalities</a:t>
            </a:r>
            <a:endParaRPr lang="en-US">
              <a:solidFill>
                <a:srgbClr val="444444"/>
              </a:solidFill>
            </a:endParaRPr>
          </a:p>
          <a:p>
            <a:pPr marL="171450" indent="-171450">
              <a:buFont typeface="Arial,Sans-Serif"/>
              <a:buChar char="•"/>
            </a:pPr>
            <a:endParaRPr lang="en-GB">
              <a:solidFill>
                <a:srgbClr val="444444"/>
              </a:solidFill>
            </a:endParaRPr>
          </a:p>
          <a:p>
            <a:r>
              <a:rPr lang="en-GB" b="1"/>
              <a:t>LGBT Youth Case Study</a:t>
            </a:r>
            <a:endParaRPr lang="en-US">
              <a:solidFill>
                <a:srgbClr val="444444"/>
              </a:solidFill>
            </a:endParaRPr>
          </a:p>
          <a:p>
            <a:r>
              <a:rPr lang="en-GB"/>
              <a:t>Assumptions</a:t>
            </a:r>
            <a:endParaRPr lang="en-GB">
              <a:solidFill>
                <a:srgbClr val="444444"/>
              </a:solidFill>
            </a:endParaRPr>
          </a:p>
          <a:p>
            <a:pPr marL="171450" indent="-171450">
              <a:buFont typeface="Arial,Sans-Serif"/>
              <a:buChar char="•"/>
            </a:pPr>
            <a:r>
              <a:rPr lang="en-GB" i="1"/>
              <a:t>Rather than seeing them as a whole person their trans identity is assumed as the </a:t>
            </a:r>
            <a:r>
              <a:rPr lang="en-GB" i="1" u="sng"/>
              <a:t>only </a:t>
            </a:r>
            <a:r>
              <a:rPr lang="en-GB" i="1"/>
              <a:t>source of their distress</a:t>
            </a:r>
            <a:endParaRPr lang="en-US">
              <a:solidFill>
                <a:srgbClr val="444444"/>
              </a:solidFill>
            </a:endParaRPr>
          </a:p>
          <a:p>
            <a:pPr marL="171450" indent="-171450">
              <a:buFont typeface="Arial,Sans-Serif"/>
              <a:buChar char="•"/>
            </a:pPr>
            <a:r>
              <a:rPr lang="en-GB" i="1"/>
              <a:t>Ignoring other contributing factors to the person's mental health issues</a:t>
            </a:r>
            <a:endParaRPr lang="en-GB">
              <a:solidFill>
                <a:srgbClr val="444444"/>
              </a:solidFill>
            </a:endParaRPr>
          </a:p>
          <a:p>
            <a:pPr marL="171450" indent="-171450">
              <a:buFont typeface="Arial,Sans-Serif"/>
              <a:buChar char="•"/>
            </a:pPr>
            <a:r>
              <a:rPr lang="en-GB" i="1"/>
              <a:t>Making the assumption that transitioning will resolve their health concerns</a:t>
            </a:r>
            <a:endParaRPr lang="en-US">
              <a:solidFill>
                <a:srgbClr val="444444"/>
              </a:solidFill>
            </a:endParaRPr>
          </a:p>
          <a:p>
            <a:pPr marL="171450" indent="-171450">
              <a:buFont typeface="Arial,Sans-Serif"/>
              <a:buChar char="•"/>
            </a:pPr>
            <a:endParaRPr lang="en-GB">
              <a:solidFill>
                <a:srgbClr val="444444"/>
              </a:solidFill>
            </a:endParaRPr>
          </a:p>
          <a:p>
            <a:r>
              <a:rPr lang="en-GB" i="1"/>
              <a:t>This may impact the person by:</a:t>
            </a:r>
            <a:endParaRPr lang="en-GB">
              <a:solidFill>
                <a:srgbClr val="444444"/>
              </a:solidFill>
            </a:endParaRPr>
          </a:p>
          <a:p>
            <a:pPr marL="171450" indent="-171450">
              <a:buFont typeface="Arial,Sans-Serif"/>
              <a:buChar char="•"/>
            </a:pPr>
            <a:r>
              <a:rPr lang="en-GB" i="1"/>
              <a:t>Creating barriers to adequate care</a:t>
            </a:r>
            <a:endParaRPr lang="en-US">
              <a:solidFill>
                <a:srgbClr val="444444"/>
              </a:solidFill>
            </a:endParaRPr>
          </a:p>
          <a:p>
            <a:pPr marL="171450" indent="-171450">
              <a:buFont typeface="Arial,Sans-Serif"/>
              <a:buChar char="•"/>
            </a:pPr>
            <a:r>
              <a:rPr lang="en-GB" i="1"/>
              <a:t>Create feelings of invalidation and frustration with the service</a:t>
            </a:r>
            <a:endParaRPr lang="en-US">
              <a:solidFill>
                <a:srgbClr val="444444"/>
              </a:solidFill>
            </a:endParaRPr>
          </a:p>
          <a:p>
            <a:pPr marL="171450" indent="-171450">
              <a:buFont typeface="Arial,Sans-Serif"/>
              <a:buChar char="•"/>
            </a:pPr>
            <a:r>
              <a:rPr lang="en-GB" i="1"/>
              <a:t>Cause them to anticipate poor treatment in the future</a:t>
            </a:r>
            <a:endParaRPr lang="en-US">
              <a:solidFill>
                <a:srgbClr val="444444"/>
              </a:solidFill>
            </a:endParaRPr>
          </a:p>
          <a:p>
            <a:pPr marL="171450" indent="-171450">
              <a:buFont typeface="Arial,Sans-Serif"/>
              <a:buChar char="•"/>
            </a:pPr>
            <a:r>
              <a:rPr lang="en-GB" i="1"/>
              <a:t>Reinforce stigma by placing the blame on the person's trans identity </a:t>
            </a:r>
            <a:endParaRPr lang="en-US">
              <a:solidFill>
                <a:srgbClr val="444444"/>
              </a:solidFill>
            </a:endParaRPr>
          </a:p>
          <a:p>
            <a:endParaRPr lang="en-GB">
              <a:solidFill>
                <a:srgbClr val="444444"/>
              </a:solidFill>
            </a:endParaRPr>
          </a:p>
          <a:p>
            <a:r>
              <a:rPr lang="en-US"/>
              <a:t>Mental Welfare Commission, </a:t>
            </a:r>
            <a:r>
              <a:rPr lang="en-US">
                <a:solidFill>
                  <a:srgbClr val="444444"/>
                </a:solidFill>
                <a:hlinkClick r:id="rId3"/>
              </a:rPr>
              <a:t>Racial Inequality and Mental Health in Scotland A call to action</a:t>
            </a:r>
            <a:r>
              <a:rPr lang="en-US"/>
              <a:t>, September 2021 </a:t>
            </a:r>
            <a:endParaRPr lang="en-US">
              <a:solidFill>
                <a:srgbClr val="444444"/>
              </a:solidFill>
            </a:endParaRPr>
          </a:p>
          <a:p>
            <a:r>
              <a:rPr lang="en-GB"/>
              <a:t>LGBT Youth Scotland (2022) </a:t>
            </a:r>
            <a:r>
              <a:rPr lang="en-GB">
                <a:solidFill>
                  <a:srgbClr val="444444"/>
                </a:solidFill>
                <a:hlinkClick r:id="rId4"/>
              </a:rPr>
              <a:t>Life in Scotland for LGBT young people</a:t>
            </a:r>
            <a:endParaRPr lang="en-GB">
              <a:solidFill>
                <a:srgbClr val="444444"/>
              </a:solidFill>
            </a:endParaRPr>
          </a:p>
          <a:p>
            <a:endParaRPr lang="en-US">
              <a:solidFill>
                <a:srgbClr val="444444"/>
              </a:solidFill>
            </a:endParaRPr>
          </a:p>
          <a:p>
            <a:endParaRPr lang="en-US">
              <a:solidFill>
                <a:srgbClr val="444444"/>
              </a:solidFill>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rPr lang="en-US"/>
              <a:t>85</a:t>
            </a:fld>
            <a:endParaRPr lang="en-US"/>
          </a:p>
        </p:txBody>
      </p:sp>
    </p:spTree>
    <p:extLst>
      <p:ext uri="{BB962C8B-B14F-4D97-AF65-F5344CB8AC3E}">
        <p14:creationId xmlns:p14="http://schemas.microsoft.com/office/powerpoint/2010/main" val="339494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EB09-B887-4FA1-4883-4BC72F87F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2BD60-7F63-E42E-B8AD-A7C385966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C4A16-B876-2C10-8C5F-00265D1CE5BE}"/>
              </a:ext>
            </a:extLst>
          </p:cNvPr>
          <p:cNvSpPr>
            <a:spLocks noGrp="1"/>
          </p:cNvSpPr>
          <p:nvPr>
            <p:ph type="body" idx="1"/>
          </p:nvPr>
        </p:nvSpPr>
        <p:spPr/>
        <p:txBody>
          <a:bodyPr/>
          <a:lstStyle/>
          <a:p>
            <a:r>
              <a:rPr lang="en-GB" b="1"/>
              <a:t>Activity: Assumptions and support</a:t>
            </a:r>
            <a:endParaRPr lang="en-US"/>
          </a:p>
          <a:p>
            <a:r>
              <a:rPr lang="en-US" b="1"/>
              <a:t>15 minutes</a:t>
            </a:r>
            <a:endParaRPr lang="en-US">
              <a:ea typeface="Calibri"/>
              <a:cs typeface="Calibri"/>
            </a:endParaRPr>
          </a:p>
          <a:p>
            <a:endParaRPr lang="en-US"/>
          </a:p>
          <a:p>
            <a:r>
              <a:rPr lang="en-US" b="1">
                <a:ea typeface="Calibri"/>
                <a:cs typeface="Calibri"/>
              </a:rPr>
              <a:t>Small group discussion [5 minutes]</a:t>
            </a:r>
          </a:p>
          <a:p>
            <a:r>
              <a:rPr lang="en-GB" i="1">
                <a:ea typeface="Calibri"/>
                <a:cs typeface="Calibri"/>
              </a:rPr>
              <a:t>Choose one of the case studies and reflect on these questions:</a:t>
            </a:r>
          </a:p>
          <a:p>
            <a:r>
              <a:rPr lang="en-GB" i="1">
                <a:ea typeface="Calibri"/>
                <a:cs typeface="Calibri"/>
              </a:rPr>
              <a:t>What assumptions have been made about the people in the case studies?</a:t>
            </a:r>
          </a:p>
          <a:p>
            <a:r>
              <a:rPr lang="en-GB" i="1">
                <a:ea typeface="Calibri"/>
                <a:cs typeface="Calibri"/>
              </a:rPr>
              <a:t>How might these assumptions impact someone's access to support?</a:t>
            </a:r>
          </a:p>
          <a:p>
            <a:endParaRPr lang="en-GB" i="1">
              <a:ea typeface="Calibri"/>
              <a:cs typeface="Calibri"/>
            </a:endParaRPr>
          </a:p>
          <a:p>
            <a:r>
              <a:rPr lang="en-GB" b="1">
                <a:ea typeface="Calibri"/>
                <a:cs typeface="Calibri"/>
              </a:rPr>
              <a:t>Group feedback [10 minutes]</a:t>
            </a:r>
            <a:endParaRPr lang="en-GB" b="1" i="1">
              <a:ea typeface="Calibri"/>
              <a:cs typeface="Calibri"/>
            </a:endParaRPr>
          </a:p>
          <a:p>
            <a:r>
              <a:rPr lang="en-GB">
                <a:ea typeface="Calibri"/>
                <a:cs typeface="Calibri"/>
              </a:rPr>
              <a:t>Facilitate the discussion using the suggested prompts:</a:t>
            </a:r>
          </a:p>
          <a:p>
            <a:r>
              <a:rPr lang="en-GB" b="1">
                <a:ea typeface="Calibri"/>
                <a:cs typeface="Calibri"/>
              </a:rPr>
              <a:t>Racial Inequality Case Study</a:t>
            </a:r>
          </a:p>
          <a:p>
            <a:r>
              <a:rPr lang="en-GB">
                <a:ea typeface="Calibri"/>
                <a:cs typeface="Calibri"/>
              </a:rPr>
              <a:t>Assumptions</a:t>
            </a:r>
          </a:p>
          <a:p>
            <a:pPr marL="171450" indent="-171450">
              <a:buFont typeface="Arial"/>
              <a:buChar char="•"/>
            </a:pPr>
            <a:r>
              <a:rPr lang="en-GB" i="1">
                <a:ea typeface="Calibri"/>
                <a:cs typeface="Calibri"/>
              </a:rPr>
              <a:t>The counsellor made assumptions about family/cultural attitudes to mental health issues</a:t>
            </a:r>
          </a:p>
          <a:p>
            <a:pPr marL="171450" indent="-171450">
              <a:buFont typeface="Arial"/>
              <a:buChar char="•"/>
            </a:pPr>
            <a:r>
              <a:rPr lang="en-GB" i="1">
                <a:ea typeface="Calibri"/>
                <a:cs typeface="Calibri"/>
              </a:rPr>
              <a:t>The counsellor didn't explore the person's individual perspective – only an assumed family/cultural perspective</a:t>
            </a:r>
            <a:endParaRPr lang="en-GB"/>
          </a:p>
          <a:p>
            <a:pPr marL="171450" indent="-171450">
              <a:buFont typeface="Arial"/>
              <a:buChar char="•"/>
            </a:pPr>
            <a:r>
              <a:rPr lang="en-GB" i="1">
                <a:ea typeface="Calibri"/>
                <a:cs typeface="Calibri"/>
              </a:rPr>
              <a:t>There was a lack of recognition of racism, micro-</a:t>
            </a:r>
            <a:r>
              <a:rPr lang="en-GB" i="1" err="1">
                <a:ea typeface="Calibri"/>
                <a:cs typeface="Calibri"/>
              </a:rPr>
              <a:t>agressions</a:t>
            </a:r>
            <a:r>
              <a:rPr lang="en-GB" i="1">
                <a:ea typeface="Calibri"/>
                <a:cs typeface="Calibri"/>
              </a:rPr>
              <a:t>, and cultural identity shape mental health</a:t>
            </a:r>
          </a:p>
          <a:p>
            <a:pPr marL="171450" indent="-171450">
              <a:buFont typeface="Arial"/>
              <a:buChar char="•"/>
            </a:pPr>
            <a:r>
              <a:rPr lang="en-GB" i="1">
                <a:ea typeface="Calibri"/>
                <a:cs typeface="Calibri"/>
              </a:rPr>
              <a:t>The counsellor used the assumption of a 'universal' mental health experience rather than acknowledging racialised experiences </a:t>
            </a:r>
          </a:p>
          <a:p>
            <a:r>
              <a:rPr lang="en-GB" i="1">
                <a:ea typeface="Calibri"/>
                <a:cs typeface="Calibri"/>
              </a:rPr>
              <a:t>This may impact the person by:</a:t>
            </a:r>
          </a:p>
          <a:p>
            <a:pPr marL="171450" indent="-171450">
              <a:buFont typeface="Arial"/>
              <a:buChar char="•"/>
            </a:pPr>
            <a:r>
              <a:rPr lang="en-GB" i="1">
                <a:ea typeface="Calibri"/>
                <a:cs typeface="Calibri"/>
              </a:rPr>
              <a:t>Eroding their trust in the service</a:t>
            </a:r>
          </a:p>
          <a:p>
            <a:pPr marL="171450" indent="-171450">
              <a:buFont typeface="Arial"/>
              <a:buChar char="•"/>
            </a:pPr>
            <a:r>
              <a:rPr lang="en-GB" i="1">
                <a:ea typeface="Calibri"/>
                <a:cs typeface="Calibri"/>
              </a:rPr>
              <a:t>Miss the root cause of mental distress</a:t>
            </a:r>
          </a:p>
          <a:p>
            <a:pPr marL="171450" indent="-171450">
              <a:buFont typeface="Arial"/>
              <a:buChar char="•"/>
            </a:pPr>
            <a:r>
              <a:rPr lang="en-GB" i="1">
                <a:ea typeface="Calibri"/>
                <a:cs typeface="Calibri"/>
              </a:rPr>
              <a:t>Reduce the effectiveness of the therapeutic treatment</a:t>
            </a:r>
          </a:p>
          <a:p>
            <a:pPr marL="171450" indent="-171450">
              <a:buFont typeface="Arial"/>
              <a:buChar char="•"/>
            </a:pPr>
            <a:r>
              <a:rPr lang="en-GB" i="1">
                <a:ea typeface="Calibri"/>
                <a:cs typeface="Calibri"/>
              </a:rPr>
              <a:t>Reinforce racialised mental health inequalities</a:t>
            </a:r>
          </a:p>
          <a:p>
            <a:pPr marL="171450" indent="-171450">
              <a:buFont typeface="Arial"/>
              <a:buChar char="•"/>
            </a:pPr>
            <a:endParaRPr lang="en-GB">
              <a:ea typeface="Calibri"/>
              <a:cs typeface="Calibri"/>
            </a:endParaRPr>
          </a:p>
          <a:p>
            <a:r>
              <a:rPr lang="en-GB" b="1">
                <a:ea typeface="Calibri"/>
                <a:cs typeface="Calibri"/>
              </a:rPr>
              <a:t>LGBT Youth Case Study</a:t>
            </a:r>
          </a:p>
          <a:p>
            <a:r>
              <a:rPr lang="en-GB"/>
              <a:t>Assumptions</a:t>
            </a:r>
            <a:endParaRPr lang="en-GB">
              <a:ea typeface="Calibri"/>
              <a:cs typeface="Calibri"/>
            </a:endParaRPr>
          </a:p>
          <a:p>
            <a:pPr marL="171450" indent="-171450">
              <a:buFont typeface="Arial"/>
              <a:buChar char="•"/>
            </a:pPr>
            <a:r>
              <a:rPr lang="en-GB" i="1">
                <a:ea typeface="Calibri"/>
                <a:cs typeface="Calibri"/>
              </a:rPr>
              <a:t>Rather than seeing them as a whole person their trans identity is assumed as the </a:t>
            </a:r>
            <a:r>
              <a:rPr lang="en-GB" i="1" u="sng">
                <a:ea typeface="Calibri"/>
                <a:cs typeface="Calibri"/>
              </a:rPr>
              <a:t>only </a:t>
            </a:r>
            <a:r>
              <a:rPr lang="en-GB" i="1">
                <a:ea typeface="Calibri"/>
                <a:cs typeface="Calibri"/>
              </a:rPr>
              <a:t>source of their distress</a:t>
            </a:r>
          </a:p>
          <a:p>
            <a:pPr marL="171450" indent="-171450">
              <a:buFont typeface="Arial"/>
              <a:buChar char="•"/>
            </a:pPr>
            <a:r>
              <a:rPr lang="en-GB" i="1"/>
              <a:t>Ignoring other contributing factors to the person's mental health issues</a:t>
            </a:r>
            <a:endParaRPr lang="en-GB" i="1">
              <a:ea typeface="Calibri"/>
              <a:cs typeface="Calibri"/>
            </a:endParaRPr>
          </a:p>
          <a:p>
            <a:pPr marL="171450" indent="-171450">
              <a:buFont typeface="Arial"/>
              <a:buChar char="•"/>
            </a:pPr>
            <a:r>
              <a:rPr lang="en-GB" i="1">
                <a:ea typeface="Calibri"/>
                <a:cs typeface="Calibri"/>
              </a:rPr>
              <a:t>Making the assumption that transitioning will resolve their health concerns</a:t>
            </a:r>
          </a:p>
          <a:p>
            <a:pPr marL="171450" indent="-171450">
              <a:buFont typeface="Arial"/>
              <a:buChar char="•"/>
            </a:pPr>
            <a:endParaRPr lang="en-GB" i="1">
              <a:ea typeface="Calibri"/>
              <a:cs typeface="Calibri"/>
            </a:endParaRPr>
          </a:p>
          <a:p>
            <a:r>
              <a:rPr lang="en-GB" i="1"/>
              <a:t>This may impact the person by:</a:t>
            </a:r>
            <a:endParaRPr lang="en-GB"/>
          </a:p>
          <a:p>
            <a:pPr marL="171450" indent="-171450">
              <a:buFont typeface="Arial"/>
              <a:buChar char="•"/>
            </a:pPr>
            <a:r>
              <a:rPr lang="en-GB" i="1">
                <a:ea typeface="Calibri"/>
                <a:cs typeface="Calibri"/>
              </a:rPr>
              <a:t>Creating barriers to adequate care</a:t>
            </a:r>
          </a:p>
          <a:p>
            <a:pPr marL="171450" indent="-171450">
              <a:buFont typeface="Arial"/>
              <a:buChar char="•"/>
            </a:pPr>
            <a:r>
              <a:rPr lang="en-GB" i="1">
                <a:ea typeface="Calibri"/>
                <a:cs typeface="Calibri"/>
              </a:rPr>
              <a:t>Create feelings of invalidation and frustration with the service</a:t>
            </a:r>
          </a:p>
          <a:p>
            <a:pPr marL="171450" indent="-171450">
              <a:buFont typeface="Arial"/>
              <a:buChar char="•"/>
            </a:pPr>
            <a:r>
              <a:rPr lang="en-GB" i="1">
                <a:ea typeface="Calibri"/>
                <a:cs typeface="Calibri"/>
              </a:rPr>
              <a:t>Cause them to anticipate poor treatment in the future</a:t>
            </a:r>
          </a:p>
          <a:p>
            <a:pPr marL="171450" indent="-171450">
              <a:buFont typeface="Arial"/>
              <a:buChar char="•"/>
            </a:pPr>
            <a:r>
              <a:rPr lang="en-GB" i="1">
                <a:ea typeface="Calibri"/>
                <a:cs typeface="Calibri"/>
              </a:rPr>
              <a:t>Reinforce stigma by placing the blame on the person's trans identity </a:t>
            </a:r>
          </a:p>
          <a:p>
            <a:endParaRPr lang="en-GB" i="1"/>
          </a:p>
          <a:p>
            <a:r>
              <a:rPr lang="en-US"/>
              <a:t>Mental Welfare Commission, </a:t>
            </a:r>
            <a:r>
              <a:rPr lang="en-US">
                <a:hlinkClick r:id="rId3"/>
              </a:rPr>
              <a:t>Racial Inequality and Mental Health in Scotland A call to action</a:t>
            </a:r>
            <a:r>
              <a:rPr lang="en-US"/>
              <a:t>, September 2021 </a:t>
            </a:r>
            <a:endParaRPr lang="en-US">
              <a:ea typeface="Calibri"/>
              <a:cs typeface="Calibri"/>
            </a:endParaRPr>
          </a:p>
          <a:p>
            <a:r>
              <a:rPr lang="en-GB"/>
              <a:t>LGBT Youth Scotland (2022) </a:t>
            </a:r>
            <a:r>
              <a:rPr lang="en-GB">
                <a:hlinkClick r:id="rId4"/>
              </a:rPr>
              <a:t>Life in Scotland for LGBT young people</a:t>
            </a:r>
            <a:endParaRPr lang="en-GB">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4527D45B-7A50-56E0-FD88-8B4D818EEC08}"/>
              </a:ext>
            </a:extLst>
          </p:cNvPr>
          <p:cNvSpPr>
            <a:spLocks noGrp="1"/>
          </p:cNvSpPr>
          <p:nvPr>
            <p:ph type="sldNum" sz="quarter" idx="5"/>
          </p:nvPr>
        </p:nvSpPr>
        <p:spPr/>
        <p:txBody>
          <a:bodyPr/>
          <a:lstStyle/>
          <a:p>
            <a:fld id="{0F5C98E8-33B1-4156-9EB0-7ED6D25CFEFA}" type="slidenum">
              <a:t>85</a:t>
            </a:fld>
            <a:endParaRPr lang="en-US"/>
          </a:p>
        </p:txBody>
      </p:sp>
    </p:spTree>
    <p:extLst>
      <p:ext uri="{BB962C8B-B14F-4D97-AF65-F5344CB8AC3E}">
        <p14:creationId xmlns:p14="http://schemas.microsoft.com/office/powerpoint/2010/main" val="2065790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buFont typeface="Arial,Sans-Serif"/>
              <a:buChar char="•"/>
            </a:pPr>
            <a:r>
              <a:rPr lang="en-GB" b="1"/>
              <a:t>'Hysteria'</a:t>
            </a:r>
            <a:r>
              <a:rPr lang="en-GB"/>
              <a:t> diagnosis has </a:t>
            </a:r>
            <a:r>
              <a:rPr lang="en-GB" err="1"/>
              <a:t>pathologised</a:t>
            </a:r>
            <a:r>
              <a:rPr lang="en-GB"/>
              <a:t> </a:t>
            </a:r>
            <a:r>
              <a:rPr lang="en-GB" err="1"/>
              <a:t>womenresisting</a:t>
            </a:r>
            <a:r>
              <a:rPr lang="en-GB"/>
              <a:t> patriarchal inequality since 2nd century BC(Carta et al., 2012).</a:t>
            </a:r>
            <a:endParaRPr lang="en-US"/>
          </a:p>
          <a:p>
            <a:pPr marL="342900" indent="-342900">
              <a:lnSpc>
                <a:spcPct val="90000"/>
              </a:lnSpc>
              <a:buFont typeface="Arial,Sans-Serif"/>
              <a:buChar char="•"/>
            </a:pPr>
            <a:endParaRPr lang="en-GB"/>
          </a:p>
          <a:p>
            <a:pPr marL="342900" indent="-342900">
              <a:lnSpc>
                <a:spcPct val="90000"/>
              </a:lnSpc>
              <a:buFont typeface="Arial,Sans-Serif"/>
              <a:buChar char="•"/>
            </a:pPr>
            <a:r>
              <a:rPr lang="en-GB" b="1"/>
              <a:t>Homosexuality</a:t>
            </a:r>
            <a:r>
              <a:rPr lang="en-GB"/>
              <a:t> cited as mental illness in the </a:t>
            </a:r>
            <a:r>
              <a:rPr lang="en-GB" err="1"/>
              <a:t>DSMuntil</a:t>
            </a:r>
            <a:r>
              <a:rPr lang="en-GB"/>
              <a:t> APA declassification in 1973.</a:t>
            </a:r>
            <a:endParaRPr lang="en-US"/>
          </a:p>
          <a:p>
            <a:pPr marL="342900" indent="-342900">
              <a:lnSpc>
                <a:spcPct val="90000"/>
              </a:lnSpc>
              <a:buFont typeface="Arial,Sans-Serif"/>
              <a:buChar char="•"/>
            </a:pPr>
            <a:endParaRPr lang="en-GB"/>
          </a:p>
          <a:p>
            <a:pPr marL="342900" indent="-342900">
              <a:lnSpc>
                <a:spcPct val="90000"/>
              </a:lnSpc>
              <a:buFont typeface="Arial,Sans-Serif"/>
              <a:buChar char="•"/>
            </a:pPr>
            <a:r>
              <a:rPr lang="en-GB"/>
              <a:t>World Health Organisation re-categorised </a:t>
            </a:r>
            <a:r>
              <a:rPr lang="en-GB" err="1"/>
              <a:t>being</a:t>
            </a:r>
            <a:r>
              <a:rPr lang="en-GB" b="1" err="1"/>
              <a:t>transgender</a:t>
            </a:r>
            <a:r>
              <a:rPr lang="en-GB" b="1"/>
              <a:t> </a:t>
            </a:r>
            <a:r>
              <a:rPr lang="en-GB"/>
              <a:t>in the International Classification </a:t>
            </a:r>
            <a:r>
              <a:rPr lang="en-GB" err="1"/>
              <a:t>ofDiseases</a:t>
            </a:r>
            <a:r>
              <a:rPr lang="en-GB"/>
              <a:t> (ICD-11) in 2019.</a:t>
            </a:r>
            <a:endParaRPr lang="en-US"/>
          </a:p>
          <a:p>
            <a:pPr marL="342900" indent="-342900">
              <a:lnSpc>
                <a:spcPct val="90000"/>
              </a:lnSpc>
              <a:buFont typeface="Arial,Sans-Serif"/>
              <a:buChar char="•"/>
            </a:pPr>
            <a:endParaRPr lang="en-GB"/>
          </a:p>
          <a:p>
            <a:pPr marL="342900" indent="-342900">
              <a:lnSpc>
                <a:spcPct val="90000"/>
              </a:lnSpc>
              <a:buFont typeface="Arial,Sans-Serif"/>
              <a:buChar char="•"/>
            </a:pPr>
            <a:r>
              <a:rPr lang="en-US"/>
              <a:t>Non-consensual </a:t>
            </a:r>
            <a:r>
              <a:rPr lang="en-US" err="1"/>
              <a:t>sterilisation</a:t>
            </a:r>
            <a:r>
              <a:rPr lang="en-US"/>
              <a:t> of people with</a:t>
            </a:r>
            <a:r>
              <a:rPr lang="en-US" b="1"/>
              <a:t> </a:t>
            </a:r>
            <a:r>
              <a:rPr lang="en-US" b="1" err="1"/>
              <a:t>learningdisabilities</a:t>
            </a:r>
            <a:r>
              <a:rPr lang="en-US" b="1"/>
              <a:t> and mental ill health</a:t>
            </a:r>
            <a:r>
              <a:rPr lang="en-US"/>
              <a:t> into the</a:t>
            </a:r>
            <a:r>
              <a:rPr lang="en-GB"/>
              <a:t> latter </a:t>
            </a:r>
            <a:r>
              <a:rPr lang="en-GB" err="1"/>
              <a:t>halfof</a:t>
            </a:r>
            <a:r>
              <a:rPr lang="en-GB"/>
              <a:t> the 20th-century. </a:t>
            </a:r>
            <a:endParaRPr lang="en-US"/>
          </a:p>
          <a:p>
            <a:pPr marL="342900" indent="-342900">
              <a:lnSpc>
                <a:spcPct val="90000"/>
              </a:lnSpc>
              <a:buFont typeface="Arial,Sans-Serif"/>
              <a:buChar char="•"/>
            </a:pPr>
            <a:endParaRPr lang="en-GB"/>
          </a:p>
          <a:p>
            <a:r>
              <a:rPr lang="en-GB" b="1">
                <a:solidFill>
                  <a:srgbClr val="0E2841"/>
                </a:solidFill>
              </a:rPr>
              <a:t>Intersectional nature of stigma throughout history</a:t>
            </a:r>
            <a:endParaRPr lang="en-US"/>
          </a:p>
          <a:p>
            <a:pPr marL="342900" indent="-342900">
              <a:lnSpc>
                <a:spcPct val="90000"/>
              </a:lnSpc>
              <a:buFont typeface="Arial,Sans-Serif"/>
              <a:buChar char="•"/>
            </a:pPr>
            <a:r>
              <a:rPr lang="en-US"/>
              <a:t>The 'Great Confinement' conflated </a:t>
            </a:r>
            <a:r>
              <a:rPr lang="en-US" b="1"/>
              <a:t>poverty </a:t>
            </a:r>
            <a:r>
              <a:rPr lang="en-US" b="1" err="1"/>
              <a:t>andmental</a:t>
            </a:r>
            <a:r>
              <a:rPr lang="en-US" b="1"/>
              <a:t> ill health</a:t>
            </a:r>
            <a:r>
              <a:rPr lang="en-US"/>
              <a:t> and positioned people as </a:t>
            </a:r>
            <a:r>
              <a:rPr lang="en-US" err="1"/>
              <a:t>moralfailures</a:t>
            </a:r>
            <a:r>
              <a:rPr lang="en-US"/>
              <a:t> with degenerate </a:t>
            </a:r>
            <a:r>
              <a:rPr lang="en-US" err="1"/>
              <a:t>behaviour</a:t>
            </a:r>
            <a:r>
              <a:rPr lang="en-US"/>
              <a:t>. </a:t>
            </a:r>
          </a:p>
        </p:txBody>
      </p:sp>
      <p:sp>
        <p:nvSpPr>
          <p:cNvPr id="4" name="Slide Number Placeholder 3"/>
          <p:cNvSpPr>
            <a:spLocks noGrp="1"/>
          </p:cNvSpPr>
          <p:nvPr>
            <p:ph type="sldNum" sz="quarter" idx="5"/>
          </p:nvPr>
        </p:nvSpPr>
        <p:spPr/>
        <p:txBody>
          <a:bodyPr/>
          <a:lstStyle/>
          <a:p>
            <a:fld id="{346FB8BB-AF10-4B55-A4CF-E7594B4A510D}" type="slidenum">
              <a:rPr lang="en-US"/>
              <a:t>87</a:t>
            </a:fld>
            <a:endParaRPr lang="en-US"/>
          </a:p>
        </p:txBody>
      </p:sp>
    </p:spTree>
    <p:extLst>
      <p:ext uri="{BB962C8B-B14F-4D97-AF65-F5344CB8AC3E}">
        <p14:creationId xmlns:p14="http://schemas.microsoft.com/office/powerpoint/2010/main" val="319676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b="1"/>
              <a:t>Social movements, resistance and change</a:t>
            </a:r>
            <a:endParaRPr lang="en-US"/>
          </a:p>
          <a:p>
            <a:pPr marL="213995" indent="-213995">
              <a:lnSpc>
                <a:spcPct val="90000"/>
              </a:lnSpc>
              <a:buFont typeface="Arial"/>
              <a:buChar char="•"/>
            </a:pPr>
            <a:r>
              <a:rPr lang="en-GB"/>
              <a:t>Scottish Union of Mental Patients 1971-72Hartwood Hospital North Lanarkshire </a:t>
            </a:r>
            <a:endParaRPr lang="en-US"/>
          </a:p>
          <a:p>
            <a:pPr marL="213995" indent="-213995">
              <a:lnSpc>
                <a:spcPct val="90000"/>
              </a:lnSpc>
              <a:buFont typeface="Arial"/>
              <a:buChar char="•"/>
            </a:pPr>
            <a:r>
              <a:rPr lang="en-GB">
                <a:solidFill>
                  <a:srgbClr val="2A2A2A"/>
                </a:solidFill>
              </a:rPr>
              <a:t>Dr. John Fryer's</a:t>
            </a:r>
            <a:r>
              <a:rPr lang="en-GB"/>
              <a:t> 1972 Speech/community social action agitated for change to remove homosexuality from the DSM</a:t>
            </a:r>
            <a:endParaRPr lang="en-US"/>
          </a:p>
          <a:p>
            <a:pPr marL="213995" indent="-213995">
              <a:lnSpc>
                <a:spcPct val="90000"/>
              </a:lnSpc>
              <a:buFont typeface="Arial"/>
              <a:buChar char="•"/>
            </a:pPr>
            <a:r>
              <a:rPr lang="en-US"/>
              <a:t>Mental Health Act 1983: Amendments to the Act, influenced by advocacy from the disability justice movement, have aimed to improve patient rights, ensure better safeguards, and promote more humane treatment practices</a:t>
            </a:r>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rPr lang="en-US"/>
              <a:t>89</a:t>
            </a:fld>
            <a:endParaRPr lang="en-US"/>
          </a:p>
        </p:txBody>
      </p:sp>
    </p:spTree>
    <p:extLst>
      <p:ext uri="{BB962C8B-B14F-4D97-AF65-F5344CB8AC3E}">
        <p14:creationId xmlns:p14="http://schemas.microsoft.com/office/powerpoint/2010/main" val="256498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b="1"/>
              <a:t>Social </a:t>
            </a:r>
            <a:r>
              <a:rPr lang="en-GB" b="1" err="1"/>
              <a:t>movements,resistance</a:t>
            </a:r>
            <a:r>
              <a:rPr lang="en-GB" b="1"/>
              <a:t> and change</a:t>
            </a:r>
            <a:endParaRPr lang="en-US"/>
          </a:p>
          <a:p>
            <a:pPr marL="213995" indent="-213995">
              <a:lnSpc>
                <a:spcPct val="90000"/>
              </a:lnSpc>
              <a:buFont typeface="Arial"/>
              <a:buChar char="•"/>
            </a:pPr>
            <a:r>
              <a:rPr lang="en-GB"/>
              <a:t>2019 - Trans advocacy </a:t>
            </a:r>
            <a:r>
              <a:rPr lang="en-GB" err="1"/>
              <a:t>groupspressured</a:t>
            </a:r>
            <a:r>
              <a:rPr lang="en-GB"/>
              <a:t> WHO to re-</a:t>
            </a:r>
            <a:r>
              <a:rPr lang="en-GB" err="1"/>
              <a:t>categorisebeing</a:t>
            </a:r>
            <a:r>
              <a:rPr lang="en-GB"/>
              <a:t> transgender in </a:t>
            </a:r>
            <a:r>
              <a:rPr lang="en-GB" err="1"/>
              <a:t>theInternational</a:t>
            </a:r>
            <a:r>
              <a:rPr lang="en-GB"/>
              <a:t> Classification </a:t>
            </a:r>
            <a:r>
              <a:rPr lang="en-GB" err="1"/>
              <a:t>ofDiseases</a:t>
            </a:r>
            <a:r>
              <a:rPr lang="en-GB"/>
              <a:t> (ICD-11) as no longer </a:t>
            </a:r>
            <a:r>
              <a:rPr lang="en-GB" err="1"/>
              <a:t>a‘disorder</a:t>
            </a:r>
            <a:r>
              <a:rPr lang="en-GB"/>
              <a:t>’’ (WHO, n.d.)</a:t>
            </a:r>
            <a:endParaRPr lang="en-US"/>
          </a:p>
          <a:p>
            <a:pPr marL="213995" indent="-213995">
              <a:lnSpc>
                <a:spcPct val="90000"/>
              </a:lnSpc>
              <a:buFont typeface="Arial"/>
              <a:buChar char="•"/>
            </a:pPr>
            <a:endParaRPr lang="en-GB"/>
          </a:p>
          <a:p>
            <a:pPr marL="213995" indent="-213995">
              <a:lnSpc>
                <a:spcPct val="90000"/>
              </a:lnSpc>
              <a:buFont typeface="Arial"/>
              <a:buChar char="•"/>
            </a:pPr>
            <a:r>
              <a:rPr lang="en-GB"/>
              <a:t>2021 &amp; 2022 - Black Lives </a:t>
            </a:r>
            <a:r>
              <a:rPr lang="en-GB" err="1"/>
              <a:t>Mattermovement</a:t>
            </a:r>
            <a:r>
              <a:rPr lang="en-GB"/>
              <a:t> pressured </a:t>
            </a:r>
            <a:r>
              <a:rPr lang="en-GB" err="1"/>
              <a:t>AmericanPsychiatric</a:t>
            </a:r>
            <a:r>
              <a:rPr lang="en-GB"/>
              <a:t> Association and </a:t>
            </a:r>
            <a:r>
              <a:rPr lang="en-GB" err="1"/>
              <a:t>RoyalCollege</a:t>
            </a:r>
            <a:r>
              <a:rPr lang="en-GB"/>
              <a:t> of Psychiatrists to </a:t>
            </a:r>
            <a:r>
              <a:rPr lang="en-GB" err="1"/>
              <a:t>apologisefor</a:t>
            </a:r>
            <a:r>
              <a:rPr lang="en-GB"/>
              <a:t> institutional racism</a:t>
            </a:r>
            <a:endParaRPr lang="en-US"/>
          </a:p>
        </p:txBody>
      </p:sp>
      <p:sp>
        <p:nvSpPr>
          <p:cNvPr id="4" name="Slide Number Placeholder 3"/>
          <p:cNvSpPr>
            <a:spLocks noGrp="1"/>
          </p:cNvSpPr>
          <p:nvPr>
            <p:ph type="sldNum" sz="quarter" idx="5"/>
          </p:nvPr>
        </p:nvSpPr>
        <p:spPr/>
        <p:txBody>
          <a:bodyPr/>
          <a:lstStyle/>
          <a:p>
            <a:fld id="{346FB8BB-AF10-4B55-A4CF-E7594B4A510D}" type="slidenum">
              <a:rPr lang="en-US"/>
              <a:t>90</a:t>
            </a:fld>
            <a:endParaRPr lang="en-US"/>
          </a:p>
        </p:txBody>
      </p:sp>
    </p:spTree>
    <p:extLst>
      <p:ext uri="{BB962C8B-B14F-4D97-AF65-F5344CB8AC3E}">
        <p14:creationId xmlns:p14="http://schemas.microsoft.com/office/powerpoint/2010/main" val="409184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63441-D9FF-B34C-33AF-8CB78840F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C8B64-4EE6-8212-BACF-D1454B6FB6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876EB-95C9-42EB-19AB-ECE0ADD62C39}"/>
              </a:ext>
            </a:extLst>
          </p:cNvPr>
          <p:cNvSpPr>
            <a:spLocks noGrp="1"/>
          </p:cNvSpPr>
          <p:nvPr>
            <p:ph type="body" idx="1"/>
          </p:nvPr>
        </p:nvSpPr>
        <p:spPr/>
        <p:txBody>
          <a:bodyPr/>
          <a:lstStyle/>
          <a:p>
            <a:pPr marL="171450" indent="-171450">
              <a:lnSpc>
                <a:spcPct val="90000"/>
              </a:lnSpc>
              <a:spcBef>
                <a:spcPts val="1000"/>
              </a:spcBef>
              <a:buFont typeface="Arial"/>
              <a:buChar char="•"/>
            </a:pPr>
            <a:r>
              <a:rPr lang="en-GB"/>
              <a:t>Exhale works with LGBT+ people from racialised backgrounds – a group that experiences intersectional and 'double' discrimination based on both race and sexuality/gender identity.</a:t>
            </a:r>
            <a:endParaRPr lang="en-US"/>
          </a:p>
          <a:p>
            <a:pPr marL="171450" indent="-171450">
              <a:lnSpc>
                <a:spcPct val="90000"/>
              </a:lnSpc>
              <a:spcBef>
                <a:spcPts val="1000"/>
              </a:spcBef>
              <a:buFont typeface="Arial"/>
              <a:buChar char="•"/>
            </a:pPr>
            <a:r>
              <a:rPr lang="en-GB"/>
              <a:t>These experiences can cause a lack of sense of belonging, poorer wellbeing and self-esteem and isolation.</a:t>
            </a:r>
            <a:endParaRPr lang="en-US"/>
          </a:p>
          <a:p>
            <a:pPr marL="171450" indent="-171450">
              <a:lnSpc>
                <a:spcPct val="90000"/>
              </a:lnSpc>
              <a:spcBef>
                <a:spcPts val="1000"/>
              </a:spcBef>
              <a:buFont typeface="Arial"/>
              <a:buChar char="•"/>
            </a:pPr>
            <a:r>
              <a:rPr lang="en-GB"/>
              <a:t>Exhale provides an 'exclusive' inclusive space for LGBT+ </a:t>
            </a:r>
            <a:r>
              <a:rPr lang="en-GB" err="1"/>
              <a:t>BPoC</a:t>
            </a:r>
            <a:r>
              <a:rPr lang="en-GB"/>
              <a:t> to be with one another and explore issues and experiences in a safe and supported environment.</a:t>
            </a:r>
            <a:endParaRPr lang="en-US"/>
          </a:p>
          <a:p>
            <a:pPr marL="171450" indent="-171450">
              <a:lnSpc>
                <a:spcPct val="90000"/>
              </a:lnSpc>
              <a:spcBef>
                <a:spcPts val="1000"/>
              </a:spcBef>
              <a:buFont typeface="Arial"/>
              <a:buChar char="•"/>
            </a:pPr>
            <a:r>
              <a:rPr lang="en-GB"/>
              <a:t>Sometimes using creative practices, movement and fun activities as a catalyst to allow people to open </a:t>
            </a:r>
            <a:r>
              <a:rPr lang="en-GB" err="1"/>
              <a:t>upand</a:t>
            </a:r>
            <a:r>
              <a:rPr lang="en-GB"/>
              <a:t> explore their emotions.</a:t>
            </a:r>
            <a:endParaRPr lang="en-US"/>
          </a:p>
        </p:txBody>
      </p:sp>
      <p:sp>
        <p:nvSpPr>
          <p:cNvPr id="4" name="Slide Number Placeholder 3">
            <a:extLst>
              <a:ext uri="{FF2B5EF4-FFF2-40B4-BE49-F238E27FC236}">
                <a16:creationId xmlns:a16="http://schemas.microsoft.com/office/drawing/2014/main" id="{97B481AD-6718-F266-9E22-760AAA8B1251}"/>
              </a:ext>
            </a:extLst>
          </p:cNvPr>
          <p:cNvSpPr>
            <a:spLocks noGrp="1"/>
          </p:cNvSpPr>
          <p:nvPr>
            <p:ph type="sldNum" sz="quarter" idx="5"/>
          </p:nvPr>
        </p:nvSpPr>
        <p:spPr/>
        <p:txBody>
          <a:bodyPr/>
          <a:lstStyle/>
          <a:p>
            <a:fld id="{346FB8BB-AF10-4B55-A4CF-E7594B4A510D}" type="slidenum">
              <a:rPr lang="en-US"/>
              <a:t>91</a:t>
            </a:fld>
            <a:endParaRPr lang="en-US"/>
          </a:p>
        </p:txBody>
      </p:sp>
    </p:spTree>
    <p:extLst>
      <p:ext uri="{BB962C8B-B14F-4D97-AF65-F5344CB8AC3E}">
        <p14:creationId xmlns:p14="http://schemas.microsoft.com/office/powerpoint/2010/main" val="173458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D712-7AA1-8D6B-9BB6-7975A72C8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EE791A-613A-1208-56AF-A61D7BEFB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D80ED-C949-65A5-5672-0615EB2EBD88}"/>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66E64701-861F-06E2-93E6-B1F26970E0F6}"/>
              </a:ext>
            </a:extLst>
          </p:cNvPr>
          <p:cNvSpPr>
            <a:spLocks noGrp="1"/>
          </p:cNvSpPr>
          <p:nvPr>
            <p:ph type="sldNum" sz="quarter" idx="5"/>
          </p:nvPr>
        </p:nvSpPr>
        <p:spPr/>
        <p:txBody>
          <a:bodyPr/>
          <a:lstStyle/>
          <a:p>
            <a:fld id="{346FB8BB-AF10-4B55-A4CF-E7594B4A510D}" type="slidenum">
              <a:t>93</a:t>
            </a:fld>
            <a:endParaRPr lang="en-US"/>
          </a:p>
        </p:txBody>
      </p:sp>
    </p:spTree>
    <p:extLst>
      <p:ext uri="{BB962C8B-B14F-4D97-AF65-F5344CB8AC3E}">
        <p14:creationId xmlns:p14="http://schemas.microsoft.com/office/powerpoint/2010/main" val="3007304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FB164-A9B5-BAED-8803-730F3AADD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EE9E6-C76E-50DC-377B-F714424F6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DD22F-DAA8-58B2-18B5-C2B2AEDA064A}"/>
              </a:ext>
            </a:extLst>
          </p:cNvPr>
          <p:cNvSpPr>
            <a:spLocks noGrp="1"/>
          </p:cNvSpPr>
          <p:nvPr>
            <p:ph type="body" idx="1"/>
          </p:nvPr>
        </p:nvSpPr>
        <p:spPr/>
        <p:txBody>
          <a:bodyPr/>
          <a:lstStyle/>
          <a:p>
            <a:endParaRPr lang="en-GB" b="1">
              <a:ea typeface="Calibri"/>
              <a:cs typeface="Calibri"/>
            </a:endParaRPr>
          </a:p>
        </p:txBody>
      </p:sp>
      <p:sp>
        <p:nvSpPr>
          <p:cNvPr id="4" name="Slide Number Placeholder 3">
            <a:extLst>
              <a:ext uri="{FF2B5EF4-FFF2-40B4-BE49-F238E27FC236}">
                <a16:creationId xmlns:a16="http://schemas.microsoft.com/office/drawing/2014/main" id="{EC561BCD-E758-BE2F-82B9-43B11A043868}"/>
              </a:ext>
            </a:extLst>
          </p:cNvPr>
          <p:cNvSpPr>
            <a:spLocks noGrp="1"/>
          </p:cNvSpPr>
          <p:nvPr>
            <p:ph type="sldNum" sz="quarter" idx="5"/>
          </p:nvPr>
        </p:nvSpPr>
        <p:spPr/>
        <p:txBody>
          <a:bodyPr/>
          <a:lstStyle/>
          <a:p>
            <a:fld id="{346FB8BB-AF10-4B55-A4CF-E7594B4A510D}" type="slidenum">
              <a:t>94</a:t>
            </a:fld>
            <a:endParaRPr lang="en-US"/>
          </a:p>
        </p:txBody>
      </p:sp>
    </p:spTree>
    <p:extLst>
      <p:ext uri="{BB962C8B-B14F-4D97-AF65-F5344CB8AC3E}">
        <p14:creationId xmlns:p14="http://schemas.microsoft.com/office/powerpoint/2010/main" val="1461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a:t>Introduce </a:t>
            </a:r>
            <a:r>
              <a:rPr lang="en-GB" b="1"/>
              <a:t>intersectional stigma and anti-stigma</a:t>
            </a:r>
            <a:r>
              <a:rPr lang="en-GB"/>
              <a:t> </a:t>
            </a:r>
            <a:r>
              <a:rPr lang="en-GB" b="1"/>
              <a:t>interventions</a:t>
            </a:r>
            <a:r>
              <a:rPr lang="en-GB"/>
              <a:t> essential for reducing stark inequities in mental health. </a:t>
            </a:r>
            <a:endParaRPr lang="en-US"/>
          </a:p>
          <a:p>
            <a:pPr marL="457200" indent="-457200">
              <a:buAutoNum type="arabicPeriod"/>
            </a:pPr>
            <a:r>
              <a:rPr lang="en-GB"/>
              <a:t>Raise awareness of the legacy of the </a:t>
            </a:r>
            <a:r>
              <a:rPr lang="en-GB" b="1"/>
              <a:t>historic roots of intersectional stigma and discrimination</a:t>
            </a:r>
            <a:r>
              <a:rPr lang="en-GB"/>
              <a:t> and how these manifests in Scotland today, deepening inequalities. </a:t>
            </a:r>
            <a:endParaRPr lang="en-US"/>
          </a:p>
          <a:p>
            <a:pPr marL="457200" indent="-457200">
              <a:buAutoNum type="arabicPeriod"/>
            </a:pPr>
            <a:r>
              <a:rPr lang="en-GB"/>
              <a:t>Pilot our new </a:t>
            </a:r>
            <a:r>
              <a:rPr lang="en-GB" b="1"/>
              <a:t>'The service will see you now' boardgame </a:t>
            </a:r>
            <a:r>
              <a:rPr lang="en-GB"/>
              <a:t>on navigating the mental healthcare services. You will see this set up on the tables in front of you. </a:t>
            </a:r>
            <a:endParaRPr lang="en-US"/>
          </a:p>
          <a:p>
            <a:pPr marL="457200" indent="-457200">
              <a:buAutoNum type="arabicPeriod"/>
            </a:pPr>
            <a:r>
              <a:rPr lang="en-GB"/>
              <a:t>Explore </a:t>
            </a:r>
            <a:r>
              <a:rPr lang="en-GB" b="1"/>
              <a:t>frameworks and community-led action at different levels</a:t>
            </a:r>
            <a:r>
              <a:rPr lang="en-GB"/>
              <a:t> to counter intersectional stigma and discrimination.</a:t>
            </a:r>
            <a:endParaRPr lang="en-US"/>
          </a:p>
        </p:txBody>
      </p:sp>
      <p:sp>
        <p:nvSpPr>
          <p:cNvPr id="4" name="Slide Number Placeholder 3"/>
          <p:cNvSpPr>
            <a:spLocks noGrp="1"/>
          </p:cNvSpPr>
          <p:nvPr>
            <p:ph type="sldNum" sz="quarter" idx="5"/>
          </p:nvPr>
        </p:nvSpPr>
        <p:spPr/>
        <p:txBody>
          <a:bodyPr/>
          <a:lstStyle/>
          <a:p>
            <a:fld id="{346FB8BB-AF10-4B55-A4CF-E7594B4A510D}" type="slidenum">
              <a:rPr lang="en-US"/>
              <a:t>75</a:t>
            </a:fld>
            <a:endParaRPr lang="en-US"/>
          </a:p>
        </p:txBody>
      </p:sp>
    </p:spTree>
    <p:extLst>
      <p:ext uri="{BB962C8B-B14F-4D97-AF65-F5344CB8AC3E}">
        <p14:creationId xmlns:p14="http://schemas.microsoft.com/office/powerpoint/2010/main" val="1778511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891E0-7340-B6CF-7DE0-E9710DB8E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254853-A3B1-6385-E6C9-4931284DB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2CAD64-4E1E-78D7-ADDD-E15C8D9286DF}"/>
              </a:ext>
            </a:extLst>
          </p:cNvPr>
          <p:cNvSpPr>
            <a:spLocks noGrp="1"/>
          </p:cNvSpPr>
          <p:nvPr>
            <p:ph type="body" idx="1"/>
          </p:nvPr>
        </p:nvSpPr>
        <p:spPr/>
        <p:txBody>
          <a:bodyPr/>
          <a:lstStyle/>
          <a:p>
            <a:r>
              <a:rPr lang="en-US" b="1"/>
              <a:t>And so now we are going to play our new </a:t>
            </a:r>
            <a:r>
              <a:rPr lang="en-US" i="1"/>
              <a:t>systems-thinking game exploring stigma, access, and equity in mental health services</a:t>
            </a:r>
            <a:endParaRPr lang="en-US">
              <a:ea typeface="Calibri"/>
              <a:cs typeface="Calibri"/>
            </a:endParaRPr>
          </a:p>
          <a:p>
            <a:pPr marL="171450" indent="-171450">
              <a:buFont typeface="Calibri"/>
              <a:buChar char="-"/>
            </a:pPr>
            <a:r>
              <a:rPr lang="en-US" b="1"/>
              <a:t>The System Will See You Now</a:t>
            </a:r>
            <a:endParaRPr lang="en-US">
              <a:ea typeface="Calibri" panose="020F0502020204030204"/>
              <a:cs typeface="Calibri" panose="020F0502020204030204"/>
            </a:endParaRPr>
          </a:p>
          <a:p>
            <a:pPr marL="457200" indent="-457200">
              <a:buFont typeface="Calibri"/>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68DA40F-6586-EAA7-E6FF-F949AB622335}"/>
              </a:ext>
            </a:extLst>
          </p:cNvPr>
          <p:cNvSpPr>
            <a:spLocks noGrp="1"/>
          </p:cNvSpPr>
          <p:nvPr>
            <p:ph type="sldNum" sz="quarter" idx="5"/>
          </p:nvPr>
        </p:nvSpPr>
        <p:spPr/>
        <p:txBody>
          <a:bodyPr/>
          <a:lstStyle/>
          <a:p>
            <a:fld id="{346FB8BB-AF10-4B55-A4CF-E7594B4A510D}" type="slidenum">
              <a:t>95</a:t>
            </a:fld>
            <a:endParaRPr lang="en-US"/>
          </a:p>
        </p:txBody>
      </p:sp>
    </p:spTree>
    <p:extLst>
      <p:ext uri="{BB962C8B-B14F-4D97-AF65-F5344CB8AC3E}">
        <p14:creationId xmlns:p14="http://schemas.microsoft.com/office/powerpoint/2010/main" val="1790345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A social stratification game - Social stratification is the way a society </a:t>
            </a:r>
            <a:r>
              <a:rPr lang="en-US" err="1"/>
              <a:t>organises</a:t>
            </a:r>
            <a:r>
              <a:rPr lang="en-US"/>
              <a:t> people into ranked layers based on factors like wealth, power, education, and social status. </a:t>
            </a:r>
          </a:p>
          <a:p>
            <a:pPr marL="285750" indent="-285750">
              <a:buFont typeface="Arial,Sans-Serif"/>
              <a:buChar char="•"/>
            </a:pPr>
            <a:r>
              <a:rPr lang="en-US"/>
              <a:t>An interactive learning exercise, using a modified version of the game Monopoly, intended to stress the structural nature of social inequality and to stimulate reflection and discussion</a:t>
            </a:r>
          </a:p>
          <a:p>
            <a:pPr marL="285750" indent="-285750">
              <a:buFont typeface="Arial,Sans-Serif"/>
              <a:buChar char="•"/>
            </a:pPr>
            <a:r>
              <a:rPr lang="en-US"/>
              <a:t>The primary focus of this game is to help you experience different levels of social stratification (inequity) with mental health services</a:t>
            </a:r>
          </a:p>
          <a:p>
            <a:pPr marL="285750" indent="-285750">
              <a:buFont typeface="Arial,Sans-Serif"/>
              <a:buChar char="•"/>
            </a:pPr>
            <a:r>
              <a:rPr lang="en-US"/>
              <a:t>We don't focus on individuals and their characteristics – People are not hard to reach -the system is </a:t>
            </a:r>
            <a:r>
              <a:rPr lang="en-US" b="1"/>
              <a:t>hard to reach</a:t>
            </a:r>
            <a:r>
              <a:rPr lang="en-US"/>
              <a:t> (hard to access and hard to receive quality of care).</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US"/>
              <a:t>Further info at:</a:t>
            </a:r>
            <a:endParaRPr lang="en-US">
              <a:ea typeface="Calibri" panose="020F0502020204030204"/>
              <a:cs typeface="Calibri" panose="020F0502020204030204"/>
            </a:endParaRPr>
          </a:p>
          <a:p>
            <a:r>
              <a:rPr lang="en-US"/>
              <a:t>Coghlan, C. L., &amp; Huggins, D. W. (2004). “That’s Not Fair!”: A Simulation Exercise in Social Stratification and Structural Inequality. </a:t>
            </a:r>
            <a:r>
              <a:rPr lang="en-US" i="1"/>
              <a:t>Teaching Sociology</a:t>
            </a:r>
            <a:r>
              <a:rPr lang="en-US"/>
              <a:t>, </a:t>
            </a:r>
            <a:r>
              <a:rPr lang="en-US" i="1"/>
              <a:t>32</a:t>
            </a:r>
            <a:r>
              <a:rPr lang="en-US"/>
              <a:t>(2), 177-187. </a:t>
            </a:r>
            <a:r>
              <a:rPr lang="en-US">
                <a:hlinkClick r:id="rId3"/>
              </a:rPr>
              <a:t>https://doi.org/10.1177/0092055X0403200203</a:t>
            </a:r>
            <a:r>
              <a:rPr lang="en-US"/>
              <a:t> (Original work published 2004)</a:t>
            </a:r>
          </a:p>
        </p:txBody>
      </p:sp>
      <p:sp>
        <p:nvSpPr>
          <p:cNvPr id="4" name="Slide Number Placeholder 3"/>
          <p:cNvSpPr>
            <a:spLocks noGrp="1"/>
          </p:cNvSpPr>
          <p:nvPr>
            <p:ph type="sldNum" sz="quarter" idx="5"/>
          </p:nvPr>
        </p:nvSpPr>
        <p:spPr/>
        <p:txBody>
          <a:bodyPr/>
          <a:lstStyle/>
          <a:p>
            <a:fld id="{346FB8BB-AF10-4B55-A4CF-E7594B4A510D}" type="slidenum">
              <a:rPr lang="en-US"/>
              <a:t>96</a:t>
            </a:fld>
            <a:endParaRPr lang="en-US"/>
          </a:p>
        </p:txBody>
      </p:sp>
    </p:spTree>
    <p:extLst>
      <p:ext uri="{BB962C8B-B14F-4D97-AF65-F5344CB8AC3E}">
        <p14:creationId xmlns:p14="http://schemas.microsoft.com/office/powerpoint/2010/main" val="244347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09FF0-5B04-75DB-BE8B-6608C0596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C30DF2-5BC2-A945-73AE-02C40D967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5C56E-61AF-C18E-74C8-00519D76108A}"/>
              </a:ext>
            </a:extLst>
          </p:cNvPr>
          <p:cNvSpPr>
            <a:spLocks noGrp="1"/>
          </p:cNvSpPr>
          <p:nvPr>
            <p:ph type="body" idx="1"/>
          </p:nvPr>
        </p:nvSpPr>
        <p:spPr/>
        <p:txBody>
          <a:bodyPr/>
          <a:lstStyle/>
          <a:p>
            <a:r>
              <a:rPr lang="en-US" b="1"/>
              <a:t>And so now we are going to play our new </a:t>
            </a:r>
            <a:r>
              <a:rPr lang="en-US" i="1"/>
              <a:t>systems-thinking game exploring stigma, access, and equity in mental health services</a:t>
            </a:r>
            <a:endParaRPr lang="en-US">
              <a:ea typeface="Calibri"/>
              <a:cs typeface="Calibri"/>
            </a:endParaRPr>
          </a:p>
          <a:p>
            <a:pPr marL="171450" indent="-171450">
              <a:buFont typeface="Calibri"/>
              <a:buChar char="-"/>
            </a:pPr>
            <a:r>
              <a:rPr lang="en-US" b="1"/>
              <a:t>The System Will See You Now</a:t>
            </a:r>
            <a:endParaRPr lang="en-US">
              <a:ea typeface="Calibri" panose="020F0502020204030204"/>
              <a:cs typeface="Calibri" panose="020F0502020204030204"/>
            </a:endParaRPr>
          </a:p>
          <a:p>
            <a:endParaRPr lang="en-US" b="1"/>
          </a:p>
          <a:p>
            <a:r>
              <a:rPr lang="en-US" b="1"/>
              <a:t>The game is embedded in recent research informed by:</a:t>
            </a:r>
            <a:endParaRPr lang="en-US">
              <a:ea typeface="Calibri"/>
              <a:cs typeface="Calibri"/>
            </a:endParaRPr>
          </a:p>
          <a:p>
            <a:pPr marL="457200" indent="-457200">
              <a:buFont typeface="Calibri"/>
              <a:buChar char="-"/>
            </a:pPr>
            <a:r>
              <a:rPr lang="en-US"/>
              <a:t>Community evidence</a:t>
            </a:r>
            <a:endParaRPr lang="en-US">
              <a:ea typeface="Calibri" panose="020F0502020204030204"/>
              <a:cs typeface="Calibri" panose="020F0502020204030204"/>
            </a:endParaRPr>
          </a:p>
          <a:p>
            <a:pPr marL="457200" indent="-457200">
              <a:buFont typeface="Calibri"/>
              <a:buChar char="-"/>
            </a:pPr>
            <a:r>
              <a:rPr lang="en-US"/>
              <a:t>MHS Practitioner evidence</a:t>
            </a:r>
            <a:endParaRPr lang="en-US">
              <a:ea typeface="Calibri" panose="020F0502020204030204"/>
              <a:cs typeface="Calibri" panose="020F0502020204030204"/>
            </a:endParaRPr>
          </a:p>
          <a:p>
            <a:pPr marL="457200" indent="-457200">
              <a:buFont typeface="Calibri"/>
              <a:buChar char="-"/>
            </a:pPr>
            <a:r>
              <a:rPr lang="en-US"/>
              <a:t>Regulator evidence</a:t>
            </a:r>
            <a:endParaRPr lang="en-US">
              <a:ea typeface="Calibri" panose="020F0502020204030204"/>
              <a:cs typeface="Calibri" panose="020F0502020204030204"/>
            </a:endParaRPr>
          </a:p>
          <a:p>
            <a:pPr marL="457200" indent="-457200">
              <a:buFont typeface="Calibri"/>
              <a:buChar char="-"/>
            </a:pPr>
            <a:r>
              <a:rPr lang="en-US"/>
              <a:t>Academic evidence</a:t>
            </a:r>
            <a:endParaRPr lang="en-US">
              <a:ea typeface="Calibri" panose="020F0502020204030204"/>
              <a:cs typeface="Calibri" panose="020F0502020204030204"/>
            </a:endParaRPr>
          </a:p>
          <a:p>
            <a:pPr marL="457200" indent="-457200">
              <a:buFont typeface="Calibri"/>
              <a:buChar char="-"/>
            </a:pPr>
            <a:r>
              <a:rPr lang="en-US"/>
              <a:t>Government and institutional frameworks and guidance</a:t>
            </a:r>
          </a:p>
          <a:p>
            <a:endParaRPr lang="en-US">
              <a:ea typeface="Calibri" panose="020F0502020204030204"/>
              <a:cs typeface="Calibri" panose="020F0502020204030204"/>
            </a:endParaRPr>
          </a:p>
          <a:p>
            <a:r>
              <a:rPr lang="en-US" b="1"/>
              <a:t>Access to services/care</a:t>
            </a:r>
            <a:r>
              <a:rPr lang="en-US"/>
              <a:t> </a:t>
            </a:r>
            <a:endParaRPr lang="en-US">
              <a:ea typeface="Calibri"/>
              <a:cs typeface="Calibri"/>
            </a:endParaRPr>
          </a:p>
          <a:p>
            <a:r>
              <a:rPr lang="en-US"/>
              <a:t>Is the service physically, culturally, linguistically, and financially reachable by </a:t>
            </a:r>
            <a:r>
              <a:rPr lang="en-US" err="1"/>
              <a:t>allpeople</a:t>
            </a:r>
            <a:r>
              <a:rPr lang="en-US"/>
              <a:t>?</a:t>
            </a:r>
          </a:p>
          <a:p>
            <a:r>
              <a:rPr lang="en-US"/>
              <a:t> </a:t>
            </a:r>
            <a:endParaRPr lang="en-US">
              <a:ea typeface="Calibri"/>
              <a:cs typeface="Calibri"/>
            </a:endParaRPr>
          </a:p>
          <a:p>
            <a:r>
              <a:rPr lang="en-US" b="1"/>
              <a:t>Quality of service/care</a:t>
            </a:r>
            <a:r>
              <a:rPr lang="en-US"/>
              <a:t> </a:t>
            </a:r>
            <a:endParaRPr lang="en-US">
              <a:ea typeface="Calibri"/>
              <a:cs typeface="Calibri"/>
            </a:endParaRPr>
          </a:p>
          <a:p>
            <a:r>
              <a:rPr lang="en-US"/>
              <a:t>How do intersectional communities themselves define clinical care that is </a:t>
            </a:r>
            <a:r>
              <a:rPr lang="en-US" err="1"/>
              <a:t>safe,effective</a:t>
            </a:r>
            <a:r>
              <a:rPr lang="en-US"/>
              <a:t> and respectful?</a:t>
            </a:r>
          </a:p>
        </p:txBody>
      </p:sp>
      <p:sp>
        <p:nvSpPr>
          <p:cNvPr id="4" name="Slide Number Placeholder 3">
            <a:extLst>
              <a:ext uri="{FF2B5EF4-FFF2-40B4-BE49-F238E27FC236}">
                <a16:creationId xmlns:a16="http://schemas.microsoft.com/office/drawing/2014/main" id="{D968E75D-FD60-7F07-8EC6-0B53BD5FBC29}"/>
              </a:ext>
            </a:extLst>
          </p:cNvPr>
          <p:cNvSpPr>
            <a:spLocks noGrp="1"/>
          </p:cNvSpPr>
          <p:nvPr>
            <p:ph type="sldNum" sz="quarter" idx="5"/>
          </p:nvPr>
        </p:nvSpPr>
        <p:spPr/>
        <p:txBody>
          <a:bodyPr/>
          <a:lstStyle/>
          <a:p>
            <a:fld id="{346FB8BB-AF10-4B55-A4CF-E7594B4A510D}" type="slidenum">
              <a:t>97</a:t>
            </a:fld>
            <a:endParaRPr lang="en-US"/>
          </a:p>
        </p:txBody>
      </p:sp>
    </p:spTree>
    <p:extLst>
      <p:ext uri="{BB962C8B-B14F-4D97-AF65-F5344CB8AC3E}">
        <p14:creationId xmlns:p14="http://schemas.microsoft.com/office/powerpoint/2010/main" val="2844380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8 Core Good Anti-Stigma Practice Principles align with Intersectional </a:t>
            </a:r>
            <a:r>
              <a:rPr lang="en-US" b="1" err="1"/>
              <a:t>stigmareduction</a:t>
            </a:r>
            <a:r>
              <a:rPr lang="en-US" b="1"/>
              <a:t> intervention principles</a:t>
            </a:r>
            <a:r>
              <a:rPr lang="en-US" b="1">
                <a:solidFill>
                  <a:srgbClr val="0070C0"/>
                </a:solidFill>
              </a:rPr>
              <a:t> </a:t>
            </a:r>
            <a:r>
              <a:rPr lang="en-GB" err="1"/>
              <a:t>Sievwright</a:t>
            </a:r>
            <a:r>
              <a:rPr lang="en-GB"/>
              <a:t> </a:t>
            </a:r>
            <a:r>
              <a:rPr lang="en-GB" i="1"/>
              <a:t>et al.</a:t>
            </a:r>
            <a:r>
              <a:rPr lang="en-GB"/>
              <a:t>, 2022</a:t>
            </a:r>
            <a:endParaRPr lang="en-US"/>
          </a:p>
          <a:p>
            <a:endParaRPr lang="en-GB">
              <a:ea typeface="Calibri" panose="020F0502020204030204"/>
              <a:cs typeface="Calibri" panose="020F0502020204030204"/>
            </a:endParaRPr>
          </a:p>
          <a:p>
            <a:r>
              <a:rPr lang="en-GB">
                <a:ea typeface="Calibri" panose="020F0502020204030204"/>
                <a:cs typeface="Calibri" panose="020F0502020204030204"/>
              </a:rPr>
              <a:t>Let's play - </a:t>
            </a:r>
            <a:endParaRPr lang="en-GB"/>
          </a:p>
          <a:p>
            <a:r>
              <a:rPr lang="en-US"/>
              <a:t>The set-up:</a:t>
            </a:r>
            <a:endParaRPr lang="en-US">
              <a:solidFill>
                <a:srgbClr val="444444"/>
              </a:solidFill>
            </a:endParaRPr>
          </a:p>
          <a:p>
            <a:pPr marL="285750" indent="-285750">
              <a:buFont typeface="Arial,Sans-Serif"/>
              <a:buChar char="•"/>
            </a:pPr>
            <a:r>
              <a:rPr lang="en-US"/>
              <a:t>4 teams at each table (1 main player and 3 supporters)</a:t>
            </a:r>
            <a:endParaRPr lang="en-US">
              <a:solidFill>
                <a:srgbClr val="444444"/>
              </a:solidFill>
            </a:endParaRPr>
          </a:p>
          <a:p>
            <a:pPr marL="285750" indent="-285750">
              <a:buFont typeface="Arial,Sans-Serif"/>
              <a:buChar char="•"/>
            </a:pPr>
            <a:r>
              <a:rPr lang="en-US"/>
              <a:t>We will do 1 full 'round' of the board</a:t>
            </a:r>
            <a:endParaRPr lang="en-US">
              <a:solidFill>
                <a:srgbClr val="444444"/>
              </a:solidFill>
            </a:endParaRPr>
          </a:p>
          <a:p>
            <a:pPr marL="285750" indent="-285750">
              <a:buFont typeface="Arial,Sans-Serif"/>
              <a:buChar char="•"/>
            </a:pPr>
            <a:r>
              <a:rPr lang="en-US"/>
              <a:t>Each board has a banker and facilitator – Rachel lead this team's game and Sahaj and Mahasin will lead team 2's game.</a:t>
            </a:r>
            <a:endParaRPr lang="en-GB"/>
          </a:p>
          <a:p>
            <a:pPr marL="171450" indent="-171450">
              <a:buFont typeface="Arial"/>
              <a:buChar char="•"/>
            </a:pPr>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983D827-E641-41A4-AE3B-500F03349DB0}" type="slidenum">
              <a:rPr lang="en-US"/>
              <a:t>98</a:t>
            </a:fld>
            <a:endParaRPr lang="en-US"/>
          </a:p>
        </p:txBody>
      </p:sp>
    </p:spTree>
    <p:extLst>
      <p:ext uri="{BB962C8B-B14F-4D97-AF65-F5344CB8AC3E}">
        <p14:creationId xmlns:p14="http://schemas.microsoft.com/office/powerpoint/2010/main" val="3562823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8EBE2-E3A4-F9A9-02C6-42B88A2EB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C2D28-0C38-73ED-714E-917C6B72E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275B5-8E8E-BB41-F10F-C0B15DE9CC8D}"/>
              </a:ext>
            </a:extLst>
          </p:cNvPr>
          <p:cNvSpPr>
            <a:spLocks noGrp="1"/>
          </p:cNvSpPr>
          <p:nvPr>
            <p:ph type="body" idx="1"/>
          </p:nvPr>
        </p:nvSpPr>
        <p:spPr/>
        <p:txBody>
          <a:bodyPr/>
          <a:lstStyle/>
          <a:p>
            <a:pPr>
              <a:lnSpc>
                <a:spcPct val="90000"/>
              </a:lnSpc>
            </a:pPr>
            <a:endParaRPr lang="en-US">
              <a:ea typeface="Calibri"/>
              <a:cs typeface="Calibri"/>
            </a:endParaRPr>
          </a:p>
        </p:txBody>
      </p:sp>
      <p:sp>
        <p:nvSpPr>
          <p:cNvPr id="4" name="Slide Number Placeholder 3">
            <a:extLst>
              <a:ext uri="{FF2B5EF4-FFF2-40B4-BE49-F238E27FC236}">
                <a16:creationId xmlns:a16="http://schemas.microsoft.com/office/drawing/2014/main" id="{D5F2AD2C-887F-584C-ACEB-211FB6E288D4}"/>
              </a:ext>
            </a:extLst>
          </p:cNvPr>
          <p:cNvSpPr>
            <a:spLocks noGrp="1"/>
          </p:cNvSpPr>
          <p:nvPr>
            <p:ph type="sldNum" sz="quarter" idx="5"/>
          </p:nvPr>
        </p:nvSpPr>
        <p:spPr/>
        <p:txBody>
          <a:bodyPr/>
          <a:lstStyle/>
          <a:p>
            <a:fld id="{346FB8BB-AF10-4B55-A4CF-E7594B4A510D}" type="slidenum">
              <a:rPr lang="en-US"/>
              <a:t>100</a:t>
            </a:fld>
            <a:endParaRPr lang="en-US"/>
          </a:p>
        </p:txBody>
      </p:sp>
    </p:spTree>
    <p:extLst>
      <p:ext uri="{BB962C8B-B14F-4D97-AF65-F5344CB8AC3E}">
        <p14:creationId xmlns:p14="http://schemas.microsoft.com/office/powerpoint/2010/main" val="187701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Safer space agreement and content warning</a:t>
            </a:r>
            <a:endParaRPr lang="en-US">
              <a:solidFill>
                <a:srgbClr val="444444"/>
              </a:solidFill>
            </a:endParaRPr>
          </a:p>
          <a:p>
            <a:r>
              <a:rPr lang="en-GB" b="1"/>
              <a:t>2MINS</a:t>
            </a:r>
            <a:endParaRPr lang="en-US">
              <a:solidFill>
                <a:srgbClr val="444444"/>
              </a:solidFill>
            </a:endParaRPr>
          </a:p>
          <a:p>
            <a:endParaRPr lang="en-US">
              <a:solidFill>
                <a:srgbClr val="444444"/>
              </a:solidFill>
            </a:endParaRPr>
          </a:p>
          <a:p>
            <a:r>
              <a:rPr lang="en-US" i="1"/>
              <a:t>Due to the content of the workshop, we start by agreeing a Safer Space Agreement and Content Warning Notice.</a:t>
            </a:r>
            <a:endParaRPr lang="en-US">
              <a:solidFill>
                <a:srgbClr val="444444"/>
              </a:solidFill>
            </a:endParaRPr>
          </a:p>
          <a:p>
            <a:r>
              <a:rPr lang="en-US" i="1"/>
              <a:t>The session will include descriptions of stigma and discrimination including </a:t>
            </a:r>
            <a:r>
              <a:rPr lang="en-US" i="1" err="1"/>
              <a:t>stigmatising</a:t>
            </a:r>
            <a:r>
              <a:rPr lang="en-US" i="1"/>
              <a:t> language and discriminatory practices across gender, race, sexuality, disability, and socio-economic deprivation. </a:t>
            </a:r>
            <a:endParaRPr lang="en-US">
              <a:solidFill>
                <a:srgbClr val="444444"/>
              </a:solidFill>
            </a:endParaRPr>
          </a:p>
          <a:p>
            <a:r>
              <a:rPr lang="en-US" i="1"/>
              <a:t>We agree to keep ourselves safe during this session - We will share only information that is ours to share – and please do take time out if you need to. </a:t>
            </a:r>
            <a:endParaRPr lang="en-US">
              <a:solidFill>
                <a:srgbClr val="444444"/>
              </a:solidFill>
            </a:endParaRPr>
          </a:p>
          <a:p>
            <a:r>
              <a:rPr lang="en-US" i="1"/>
              <a:t>We will show respect for the fact that everyone has different views and experiences. And we'll treat people in the way that we would like to be treated.</a:t>
            </a:r>
            <a:endParaRPr lang="en-US">
              <a:solidFill>
                <a:srgbClr val="444444"/>
              </a:solidFill>
            </a:endParaRPr>
          </a:p>
          <a:p>
            <a:r>
              <a:rPr lang="en-US" i="1"/>
              <a:t>We agree to respect confidentiality with the understanding that what is shared here by people shouldn’t be discussed outside of this session.</a:t>
            </a:r>
            <a:endParaRPr lang="en-US">
              <a:solidFill>
                <a:srgbClr val="444444"/>
              </a:solidFill>
            </a:endParaRPr>
          </a:p>
          <a:p>
            <a:r>
              <a:rPr lang="en-US" i="1"/>
              <a:t>And finally, We a</a:t>
            </a:r>
            <a:r>
              <a:rPr lang="en-GB" err="1"/>
              <a:t>cknowledge</a:t>
            </a:r>
            <a:r>
              <a:rPr lang="en-GB"/>
              <a:t> that there are different power dynamics in the room and we are mindful of what we are all bringing with us into the session and impact on others.</a:t>
            </a:r>
            <a:endParaRPr lang="en-US">
              <a:ea typeface="Calibri"/>
              <a:cs typeface="Calibri"/>
            </a:endParaRPr>
          </a:p>
          <a:p>
            <a:endParaRPr lang="en-US" i="1"/>
          </a:p>
          <a:p>
            <a:r>
              <a:rPr lang="en-US" i="1"/>
              <a:t>Is everyone happy to agree to this?</a:t>
            </a:r>
            <a:endParaRPr lang="en-US">
              <a:solidFill>
                <a:srgbClr val="444444"/>
              </a:solidFill>
              <a:ea typeface="Calibri"/>
              <a:cs typeface="Calibri"/>
            </a:endParaRPr>
          </a:p>
          <a:p>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t>76</a:t>
            </a:fld>
            <a:endParaRPr lang="en-US"/>
          </a:p>
        </p:txBody>
      </p:sp>
    </p:spTree>
    <p:extLst>
      <p:ext uri="{BB962C8B-B14F-4D97-AF65-F5344CB8AC3E}">
        <p14:creationId xmlns:p14="http://schemas.microsoft.com/office/powerpoint/2010/main" val="179330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Language and terminology</a:t>
            </a:r>
            <a:endParaRPr lang="en-US">
              <a:solidFill>
                <a:srgbClr val="444444"/>
              </a:solidFill>
            </a:endParaRPr>
          </a:p>
          <a:p>
            <a:r>
              <a:rPr lang="en-GB" b="1"/>
              <a:t>1 MINS</a:t>
            </a:r>
            <a:endParaRPr lang="en-US">
              <a:solidFill>
                <a:srgbClr val="444444"/>
              </a:solidFill>
            </a:endParaRPr>
          </a:p>
          <a:p>
            <a:endParaRPr lang="en-GB">
              <a:solidFill>
                <a:srgbClr val="444444"/>
              </a:solidFill>
            </a:endParaRPr>
          </a:p>
          <a:p>
            <a:r>
              <a:rPr lang="en-GB" i="1"/>
              <a:t>Our language and terminology use are part of creating and supporting safer spaces.   </a:t>
            </a:r>
            <a:endParaRPr lang="en-US">
              <a:solidFill>
                <a:srgbClr val="444444"/>
              </a:solidFill>
            </a:endParaRPr>
          </a:p>
          <a:p>
            <a:r>
              <a:rPr lang="en-GB" i="1"/>
              <a:t> </a:t>
            </a:r>
            <a:endParaRPr lang="en-US">
              <a:solidFill>
                <a:srgbClr val="444444"/>
              </a:solidFill>
            </a:endParaRPr>
          </a:p>
          <a:p>
            <a:r>
              <a:rPr lang="en-GB" i="1"/>
              <a:t>Language is a key aspect in the perpetuation of mental health stigma and it has a powerful role in shaping perceptions.  </a:t>
            </a:r>
            <a:endParaRPr lang="en-US">
              <a:solidFill>
                <a:srgbClr val="444444"/>
              </a:solidFill>
            </a:endParaRPr>
          </a:p>
          <a:p>
            <a:r>
              <a:rPr lang="en-GB" i="1"/>
              <a:t>When particular groups are described in negative or demeaning ways, it reinforces stereotypes, biases, and social inequalities.   </a:t>
            </a:r>
            <a:endParaRPr lang="en-US">
              <a:solidFill>
                <a:srgbClr val="444444"/>
              </a:solidFill>
            </a:endParaRPr>
          </a:p>
          <a:p>
            <a:r>
              <a:rPr lang="en-GB" i="1"/>
              <a:t> </a:t>
            </a:r>
            <a:endParaRPr lang="en-US">
              <a:solidFill>
                <a:srgbClr val="444444"/>
              </a:solidFill>
            </a:endParaRPr>
          </a:p>
          <a:p>
            <a:r>
              <a:rPr lang="en-GB" i="1"/>
              <a:t>Marginalised communities have actively reclaimed and redefined language that has been used to stigmatise or oppress them. </a:t>
            </a:r>
            <a:endParaRPr lang="en-US">
              <a:solidFill>
                <a:srgbClr val="444444"/>
              </a:solidFill>
            </a:endParaRPr>
          </a:p>
          <a:p>
            <a:r>
              <a:rPr lang="en-GB" i="1"/>
              <a:t> </a:t>
            </a:r>
            <a:endParaRPr lang="en-US">
              <a:solidFill>
                <a:srgbClr val="444444"/>
              </a:solidFill>
            </a:endParaRPr>
          </a:p>
          <a:p>
            <a:r>
              <a:rPr lang="en-GB" i="1"/>
              <a:t>In this session we will use terminology and language that communities of people use themselves. </a:t>
            </a:r>
            <a:endParaRPr lang="en-US"/>
          </a:p>
        </p:txBody>
      </p:sp>
      <p:sp>
        <p:nvSpPr>
          <p:cNvPr id="4" name="Slide Number Placeholder 3"/>
          <p:cNvSpPr>
            <a:spLocks noGrp="1"/>
          </p:cNvSpPr>
          <p:nvPr>
            <p:ph type="sldNum" sz="quarter" idx="5"/>
          </p:nvPr>
        </p:nvSpPr>
        <p:spPr/>
        <p:txBody>
          <a:bodyPr/>
          <a:lstStyle/>
          <a:p>
            <a:fld id="{346FB8BB-AF10-4B55-A4CF-E7594B4A510D}" type="slidenum">
              <a:t>77</a:t>
            </a:fld>
            <a:endParaRPr lang="en-US"/>
          </a:p>
        </p:txBody>
      </p:sp>
    </p:spTree>
    <p:extLst>
      <p:ext uri="{BB962C8B-B14F-4D97-AF65-F5344CB8AC3E}">
        <p14:creationId xmlns:p14="http://schemas.microsoft.com/office/powerpoint/2010/main" val="51641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GB"/>
              <a:t>Your name and your role (if you'd like to)</a:t>
            </a:r>
            <a:endParaRPr lang="en-US"/>
          </a:p>
          <a:p>
            <a:pPr marL="285750" indent="-285750">
              <a:buFont typeface="Arial,Sans-Serif"/>
              <a:buChar char="•"/>
            </a:pPr>
            <a:r>
              <a:rPr lang="en-GB"/>
              <a:t>One word to say how you are feeling</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t>78</a:t>
            </a:fld>
            <a:endParaRPr lang="en-US"/>
          </a:p>
        </p:txBody>
      </p:sp>
    </p:spTree>
    <p:extLst>
      <p:ext uri="{BB962C8B-B14F-4D97-AF65-F5344CB8AC3E}">
        <p14:creationId xmlns:p14="http://schemas.microsoft.com/office/powerpoint/2010/main" val="201264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E000B-E341-CD5E-8460-EB8406F09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89836-72D2-4A81-04D8-D45BC1873E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D7D2E9-EA1E-F7B8-73FD-2DAE82393915}"/>
              </a:ext>
            </a:extLst>
          </p:cNvPr>
          <p:cNvSpPr>
            <a:spLocks noGrp="1"/>
          </p:cNvSpPr>
          <p:nvPr>
            <p:ph type="body" idx="1"/>
          </p:nvPr>
        </p:nvSpPr>
        <p:spPr/>
        <p:txBody>
          <a:bodyPr/>
          <a:lstStyle/>
          <a:p>
            <a:r>
              <a:rPr lang="en-US" b="1"/>
              <a:t>'Common Ground, Different Ground’</a:t>
            </a:r>
            <a:endParaRPr lang="en-US">
              <a:solidFill>
                <a:srgbClr val="444444"/>
              </a:solidFill>
              <a:ea typeface="Calibri" panose="020F0502020204030204"/>
              <a:cs typeface="Calibri" panose="020F0502020204030204"/>
            </a:endParaRPr>
          </a:p>
          <a:p>
            <a:pPr marL="171450" indent="-171450">
              <a:lnSpc>
                <a:spcPct val="90000"/>
              </a:lnSpc>
              <a:spcBef>
                <a:spcPts val="1000"/>
              </a:spcBef>
              <a:buFont typeface="Arial"/>
              <a:buChar char="•"/>
            </a:pPr>
            <a:r>
              <a:rPr lang="en-US"/>
              <a:t>Raise a hand if these statements apply to you</a:t>
            </a:r>
            <a:endParaRPr lang="en-GB"/>
          </a:p>
          <a:p>
            <a:endParaRPr lang="en-US">
              <a:ea typeface="Calibri"/>
              <a:cs typeface="Calibri"/>
            </a:endParaRPr>
          </a:p>
        </p:txBody>
      </p:sp>
      <p:sp>
        <p:nvSpPr>
          <p:cNvPr id="4" name="Slide Number Placeholder 3">
            <a:extLst>
              <a:ext uri="{FF2B5EF4-FFF2-40B4-BE49-F238E27FC236}">
                <a16:creationId xmlns:a16="http://schemas.microsoft.com/office/drawing/2014/main" id="{8AA099DD-D64B-55B1-FE02-FEB59AEBCB30}"/>
              </a:ext>
            </a:extLst>
          </p:cNvPr>
          <p:cNvSpPr>
            <a:spLocks noGrp="1"/>
          </p:cNvSpPr>
          <p:nvPr>
            <p:ph type="sldNum" sz="quarter" idx="5"/>
          </p:nvPr>
        </p:nvSpPr>
        <p:spPr/>
        <p:txBody>
          <a:bodyPr/>
          <a:lstStyle/>
          <a:p>
            <a:fld id="{346FB8BB-AF10-4B55-A4CF-E7594B4A510D}" type="slidenum">
              <a:t>79</a:t>
            </a:fld>
            <a:endParaRPr lang="en-US"/>
          </a:p>
        </p:txBody>
      </p:sp>
    </p:spTree>
    <p:extLst>
      <p:ext uri="{BB962C8B-B14F-4D97-AF65-F5344CB8AC3E}">
        <p14:creationId xmlns:p14="http://schemas.microsoft.com/office/powerpoint/2010/main" val="305005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When we talk about mental health stigma and discrimination – what exactly do we mean? </a:t>
            </a:r>
            <a:endParaRPr lang="en-US">
              <a:solidFill>
                <a:srgbClr val="444444"/>
              </a:solidFill>
            </a:endParaRPr>
          </a:p>
          <a:p>
            <a:r>
              <a:rPr lang="en-US" b="1" i="1"/>
              <a:t>We define Stigma</a:t>
            </a:r>
            <a:r>
              <a:rPr lang="en-US" i="1"/>
              <a:t> as a </a:t>
            </a:r>
            <a:r>
              <a:rPr lang="en-US" b="1" i="1"/>
              <a:t>social process </a:t>
            </a:r>
            <a:r>
              <a:rPr lang="en-US" i="1"/>
              <a:t>that involves labelling, stereotyping, and the exclusion of individuals or groups based on perceived differences that deviate from dominant social norms across gender, race, sexuality, ethnicity, disability, class, and wealth.</a:t>
            </a:r>
            <a:endParaRPr lang="en-US">
              <a:solidFill>
                <a:srgbClr val="444444"/>
              </a:solidFill>
            </a:endParaRPr>
          </a:p>
          <a:p>
            <a:endParaRPr lang="en-US">
              <a:solidFill>
                <a:srgbClr val="444444"/>
              </a:solidFill>
            </a:endParaRPr>
          </a:p>
          <a:p>
            <a:r>
              <a:rPr lang="en-US" i="1"/>
              <a:t>Dominant social norms are the standards and reinforced rules, expectations, and </a:t>
            </a:r>
            <a:r>
              <a:rPr lang="en-US" i="1" err="1"/>
              <a:t>behaviours</a:t>
            </a:r>
            <a:r>
              <a:rPr lang="en-US" i="1"/>
              <a:t> that define what is considered "normal," appropriate, or desirable within a given society or group. </a:t>
            </a:r>
            <a:endParaRPr lang="en-GB">
              <a:solidFill>
                <a:srgbClr val="444444"/>
              </a:solidFill>
            </a:endParaRPr>
          </a:p>
          <a:p>
            <a:endParaRPr lang="en-US">
              <a:solidFill>
                <a:srgbClr val="444444"/>
              </a:solidFill>
            </a:endParaRPr>
          </a:p>
          <a:p>
            <a:r>
              <a:rPr lang="en-US" b="1" i="1"/>
              <a:t>We define Discrimination</a:t>
            </a:r>
            <a:r>
              <a:rPr lang="en-US" i="1"/>
              <a:t> as a key part of stigma.</a:t>
            </a:r>
            <a:endParaRPr lang="en-US">
              <a:solidFill>
                <a:srgbClr val="444444"/>
              </a:solidFill>
            </a:endParaRPr>
          </a:p>
          <a:p>
            <a:r>
              <a:rPr lang="en-US" i="1"/>
              <a:t>Discrimination can be </a:t>
            </a:r>
            <a:r>
              <a:rPr lang="en-GB" i="1"/>
              <a:t>intentional (explicit prejudice) and unintentional (underlying in organisations and systems).</a:t>
            </a:r>
            <a:endParaRPr lang="en-US">
              <a:solidFill>
                <a:srgbClr val="444444"/>
              </a:solidFill>
            </a:endParaRPr>
          </a:p>
          <a:p>
            <a:r>
              <a:rPr lang="en-US" i="1"/>
              <a:t>It can be defined as the inequitable or prejudicial treatment of people or groups based on their </a:t>
            </a:r>
            <a:r>
              <a:rPr lang="en-US" i="1" err="1"/>
              <a:t>stigmatised</a:t>
            </a:r>
            <a:r>
              <a:rPr lang="en-US" i="1"/>
              <a:t> identities.</a:t>
            </a:r>
            <a:endParaRPr lang="en-US">
              <a:solidFill>
                <a:srgbClr val="444444"/>
              </a:solidFill>
            </a:endParaRPr>
          </a:p>
          <a:p>
            <a:endParaRPr lang="en-GB">
              <a:solidFill>
                <a:srgbClr val="444444"/>
              </a:solidFill>
            </a:endParaRPr>
          </a:p>
          <a:p>
            <a:r>
              <a:rPr lang="en-US" i="1"/>
              <a:t>Discrimination can be named as: </a:t>
            </a:r>
            <a:endParaRPr lang="en-US">
              <a:solidFill>
                <a:srgbClr val="444444"/>
              </a:solidFill>
            </a:endParaRPr>
          </a:p>
          <a:p>
            <a:pPr marL="171450" indent="-171450">
              <a:buFont typeface="Symbol,Sans-Serif"/>
              <a:buChar char="•"/>
            </a:pPr>
            <a:r>
              <a:rPr lang="en-US" i="1"/>
              <a:t>Sexism &amp; Misogyny </a:t>
            </a:r>
            <a:endParaRPr lang="en-US">
              <a:solidFill>
                <a:srgbClr val="444444"/>
              </a:solidFill>
            </a:endParaRPr>
          </a:p>
          <a:p>
            <a:pPr marL="171450" indent="-171450">
              <a:buFont typeface="Symbol,Sans-Serif"/>
              <a:buChar char="•"/>
            </a:pPr>
            <a:r>
              <a:rPr lang="en-US" i="1"/>
              <a:t>Transphobia </a:t>
            </a:r>
            <a:endParaRPr lang="en-US">
              <a:solidFill>
                <a:srgbClr val="444444"/>
              </a:solidFill>
            </a:endParaRPr>
          </a:p>
          <a:p>
            <a:pPr marL="171450" indent="-171450">
              <a:buFont typeface="Symbol,Sans-Serif"/>
              <a:buChar char="•"/>
            </a:pPr>
            <a:r>
              <a:rPr lang="en-US" i="1"/>
              <a:t>Racism </a:t>
            </a:r>
            <a:endParaRPr lang="en-US">
              <a:solidFill>
                <a:srgbClr val="444444"/>
              </a:solidFill>
            </a:endParaRPr>
          </a:p>
          <a:p>
            <a:pPr marL="171450" indent="-171450">
              <a:buFont typeface="Symbol,Sans-Serif"/>
              <a:buChar char="•"/>
            </a:pPr>
            <a:r>
              <a:rPr lang="en-US" i="1"/>
              <a:t>Xenophobia </a:t>
            </a:r>
            <a:endParaRPr lang="en-US">
              <a:solidFill>
                <a:srgbClr val="444444"/>
              </a:solidFill>
            </a:endParaRPr>
          </a:p>
          <a:p>
            <a:pPr marL="171450" indent="-171450">
              <a:buFont typeface="Symbol,Sans-Serif"/>
              <a:buChar char="•"/>
            </a:pPr>
            <a:r>
              <a:rPr lang="en-US" i="1"/>
              <a:t>Homophobia </a:t>
            </a:r>
            <a:endParaRPr lang="en-US">
              <a:solidFill>
                <a:srgbClr val="444444"/>
              </a:solidFill>
            </a:endParaRPr>
          </a:p>
          <a:p>
            <a:pPr marL="171450" indent="-171450">
              <a:buFont typeface="Symbol,Sans-Serif"/>
              <a:buChar char="•"/>
            </a:pPr>
            <a:r>
              <a:rPr lang="en-US" i="1"/>
              <a:t>Ableism </a:t>
            </a:r>
            <a:endParaRPr lang="en-US">
              <a:solidFill>
                <a:srgbClr val="444444"/>
              </a:solidFill>
            </a:endParaRPr>
          </a:p>
          <a:p>
            <a:r>
              <a:rPr lang="en-US" i="1"/>
              <a:t>and</a:t>
            </a:r>
            <a:endParaRPr lang="en-US">
              <a:solidFill>
                <a:srgbClr val="444444"/>
              </a:solidFill>
            </a:endParaRPr>
          </a:p>
          <a:p>
            <a:pPr marL="171450" indent="-171450">
              <a:buFont typeface="Symbol,Sans-Serif"/>
              <a:buChar char="•"/>
            </a:pPr>
            <a:r>
              <a:rPr lang="en-US" i="1"/>
              <a:t>Classism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t>80</a:t>
            </a:fld>
            <a:endParaRPr lang="en-US"/>
          </a:p>
        </p:txBody>
      </p:sp>
    </p:spTree>
    <p:extLst>
      <p:ext uri="{BB962C8B-B14F-4D97-AF65-F5344CB8AC3E}">
        <p14:creationId xmlns:p14="http://schemas.microsoft.com/office/powerpoint/2010/main" val="215179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a:t>So what is the </a:t>
            </a:r>
            <a:r>
              <a:rPr lang="en-GB" b="1" i="1"/>
              <a:t>purpose of stigma</a:t>
            </a:r>
            <a:r>
              <a:rPr lang="en-GB" i="1"/>
              <a:t>? </a:t>
            </a:r>
            <a:r>
              <a:rPr lang="en-GB" b="1" i="1"/>
              <a:t>Why </a:t>
            </a:r>
            <a:r>
              <a:rPr lang="en-GB" i="1"/>
              <a:t>stigmatise people?</a:t>
            </a:r>
            <a:endParaRPr lang="en-US">
              <a:solidFill>
                <a:srgbClr val="444444"/>
              </a:solidFill>
            </a:endParaRPr>
          </a:p>
          <a:p>
            <a:r>
              <a:rPr lang="en-US" i="1"/>
              <a:t>Parker and </a:t>
            </a:r>
            <a:r>
              <a:rPr lang="en-US" i="1" err="1"/>
              <a:t>Aggleton</a:t>
            </a:r>
            <a:r>
              <a:rPr lang="en-US" i="1"/>
              <a:t> (2008) argue that </a:t>
            </a:r>
            <a:r>
              <a:rPr lang="en-GB" i="1"/>
              <a:t>Stigma is a </a:t>
            </a:r>
            <a:r>
              <a:rPr lang="en-GB" b="1" i="1"/>
              <a:t>strategically deployed</a:t>
            </a:r>
            <a:r>
              <a:rPr lang="en-GB" i="1"/>
              <a:t> social process. </a:t>
            </a:r>
            <a:endParaRPr lang="en-GB">
              <a:solidFill>
                <a:srgbClr val="444444"/>
              </a:solidFill>
            </a:endParaRPr>
          </a:p>
          <a:p>
            <a:endParaRPr lang="en-US">
              <a:solidFill>
                <a:srgbClr val="444444"/>
              </a:solidFill>
            </a:endParaRPr>
          </a:p>
          <a:p>
            <a:r>
              <a:rPr lang="en-US" i="1"/>
              <a:t>Phelan, Link and Dovidio (2008) define three functions of health-related stigma: </a:t>
            </a:r>
            <a:endParaRPr lang="en-US">
              <a:solidFill>
                <a:srgbClr val="444444"/>
              </a:solidFill>
            </a:endParaRPr>
          </a:p>
          <a:p>
            <a:pPr marL="171450" indent="-171450">
              <a:buFont typeface="Arial,Sans-Serif"/>
              <a:buChar char="•"/>
            </a:pPr>
            <a:r>
              <a:rPr lang="en-US" i="1"/>
              <a:t>norm enforcement (keeping people in)</a:t>
            </a:r>
            <a:endParaRPr lang="en-US">
              <a:solidFill>
                <a:srgbClr val="444444"/>
              </a:solidFill>
            </a:endParaRPr>
          </a:p>
          <a:p>
            <a:pPr marL="171450" indent="-171450">
              <a:buFont typeface="Arial,Sans-Serif"/>
              <a:buChar char="•"/>
            </a:pPr>
            <a:r>
              <a:rPr lang="en-US" i="1"/>
              <a:t>domination (keeping people down)</a:t>
            </a:r>
            <a:endParaRPr lang="en-US">
              <a:solidFill>
                <a:srgbClr val="444444"/>
              </a:solidFill>
            </a:endParaRPr>
          </a:p>
          <a:p>
            <a:pPr marL="171450" indent="-171450">
              <a:buFont typeface="Arial,Sans-Serif"/>
              <a:buChar char="•"/>
            </a:pPr>
            <a:r>
              <a:rPr lang="en-US" i="1"/>
              <a:t>and "disease" avoidance (keeping people away)</a:t>
            </a:r>
            <a:endParaRPr lang="en-US">
              <a:solidFill>
                <a:srgbClr val="444444"/>
              </a:solidFill>
            </a:endParaRPr>
          </a:p>
          <a:p>
            <a:endParaRPr lang="en-US">
              <a:solidFill>
                <a:srgbClr val="444444"/>
              </a:solidFill>
            </a:endParaRPr>
          </a:p>
          <a:p>
            <a:r>
              <a:rPr lang="en-US" i="1"/>
              <a:t>As such mental health stigma causes and perpetuates inequality, discrimination, and social isolation.</a:t>
            </a:r>
            <a:endParaRPr lang="en-US">
              <a:solidFill>
                <a:srgbClr val="444444"/>
              </a:solidFill>
            </a:endParaRPr>
          </a:p>
          <a:p>
            <a:endParaRPr lang="en-US">
              <a:solidFill>
                <a:srgbClr val="444444"/>
              </a:solidFill>
            </a:endParaRPr>
          </a:p>
          <a:p>
            <a:r>
              <a:rPr lang="en-US" b="1"/>
              <a:t>References</a:t>
            </a:r>
            <a:endParaRPr lang="en-US">
              <a:solidFill>
                <a:srgbClr val="444444"/>
              </a:solidFill>
            </a:endParaRPr>
          </a:p>
          <a:p>
            <a:pPr marL="171450" indent="-171450">
              <a:buFont typeface="Arial,Sans-Serif"/>
              <a:buChar char="•"/>
            </a:pPr>
            <a:r>
              <a:rPr lang="en-US"/>
              <a:t>Parker R, </a:t>
            </a:r>
            <a:r>
              <a:rPr lang="en-US" err="1"/>
              <a:t>Aggleton</a:t>
            </a:r>
            <a:r>
              <a:rPr lang="en-US"/>
              <a:t> P. HIV and AIDS-related stigma and discrimination: a conceptual framework and implications for action. Social Science &amp; Medicine. 2003;57:13–24 cited by Stuber J, Meyer I, Link B. Stigma, prejudice, discrimination and health. Soc Sci Med. 2008 Aug;67(3):351-7.</a:t>
            </a:r>
            <a:endParaRPr lang="en-US">
              <a:solidFill>
                <a:srgbClr val="444444"/>
              </a:solidFill>
            </a:endParaRPr>
          </a:p>
          <a:p>
            <a:pPr marL="171450" indent="-171450">
              <a:buFont typeface="Arial,Sans-Serif"/>
              <a:buChar char="•"/>
            </a:pPr>
            <a:r>
              <a:rPr lang="en-GB"/>
              <a:t>Phelan, Jo C., Link, Bruce G., &amp; Dovidio, John F. (2008). Stigma and Prejudice: One Animal or Two? </a:t>
            </a:r>
            <a:r>
              <a:rPr lang="en-GB" i="1"/>
              <a:t>Social Science &amp; Medicine</a:t>
            </a:r>
            <a:r>
              <a:rPr lang="en-GB"/>
              <a:t>, 67(3), 358-367.</a:t>
            </a:r>
            <a:endParaRPr lang="en-US">
              <a:solidFill>
                <a:srgbClr val="444444"/>
              </a:solidFill>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46FB8BB-AF10-4B55-A4CF-E7594B4A510D}" type="slidenum">
              <a:t>81</a:t>
            </a:fld>
            <a:endParaRPr lang="en-US"/>
          </a:p>
        </p:txBody>
      </p:sp>
    </p:spTree>
    <p:extLst>
      <p:ext uri="{BB962C8B-B14F-4D97-AF65-F5344CB8AC3E}">
        <p14:creationId xmlns:p14="http://schemas.microsoft.com/office/powerpoint/2010/main" val="19160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Intersectionality Video</a:t>
            </a:r>
            <a:endParaRPr lang="en-US">
              <a:solidFill>
                <a:srgbClr val="444444"/>
              </a:solidFill>
            </a:endParaRPr>
          </a:p>
          <a:p>
            <a:r>
              <a:rPr lang="en-GB">
                <a:solidFill>
                  <a:srgbClr val="444444"/>
                </a:solidFill>
                <a:hlinkClick r:id="rId3"/>
              </a:rPr>
              <a:t>youtu.be/O1islM0ytkE</a:t>
            </a:r>
            <a:r>
              <a:rPr lang="en-US"/>
              <a:t> [2m29s]</a:t>
            </a:r>
            <a:endParaRPr lang="en-US">
              <a:solidFill>
                <a:srgbClr val="444444"/>
              </a:solidFill>
            </a:endParaRPr>
          </a:p>
          <a:p>
            <a:endParaRPr lang="en-US">
              <a:solidFill>
                <a:srgbClr val="000000"/>
              </a:solidFill>
            </a:endParaRPr>
          </a:p>
          <a:p>
            <a:r>
              <a:rPr lang="en-US" i="1">
                <a:solidFill>
                  <a:srgbClr val="000000"/>
                </a:solidFill>
              </a:rPr>
              <a:t>Intersectionality, originates in Black feminism and critical race studies, it is a lens through which we can seek to understand the complex nature of identity, health, social relationships, and power that plays out within human interaction and experiences (Crenshaw 1989).</a:t>
            </a:r>
            <a:r>
              <a:rPr lang="en-GB" i="1">
                <a:solidFill>
                  <a:srgbClr val="000000"/>
                </a:solidFill>
              </a:rPr>
              <a:t> </a:t>
            </a:r>
            <a:endParaRPr lang="en-US" i="1">
              <a:solidFill>
                <a:srgbClr val="000000"/>
              </a:solidFill>
              <a:ea typeface="Calibri"/>
              <a:cs typeface="Calibri"/>
            </a:endParaRPr>
          </a:p>
          <a:p>
            <a:endParaRPr lang="en-GB"/>
          </a:p>
          <a:p>
            <a:r>
              <a:rPr lang="en-US" i="1"/>
              <a:t>This video has helped us to think differently about how to achieve our goal to challenge stigma and discrimination related to mental health across the entire population.</a:t>
            </a:r>
            <a:endParaRPr lang="en-US"/>
          </a:p>
        </p:txBody>
      </p:sp>
      <p:sp>
        <p:nvSpPr>
          <p:cNvPr id="4" name="Slide Number Placeholder 3"/>
          <p:cNvSpPr>
            <a:spLocks noGrp="1"/>
          </p:cNvSpPr>
          <p:nvPr>
            <p:ph type="sldNum" sz="quarter" idx="5"/>
          </p:nvPr>
        </p:nvSpPr>
        <p:spPr/>
        <p:txBody>
          <a:bodyPr/>
          <a:lstStyle/>
          <a:p>
            <a:fld id="{346FB8BB-AF10-4B55-A4CF-E7594B4A510D}" type="slidenum">
              <a:rPr lang="en-US"/>
              <a:t>82</a:t>
            </a:fld>
            <a:endParaRPr lang="en-US"/>
          </a:p>
        </p:txBody>
      </p:sp>
    </p:spTree>
    <p:extLst>
      <p:ext uri="{BB962C8B-B14F-4D97-AF65-F5344CB8AC3E}">
        <p14:creationId xmlns:p14="http://schemas.microsoft.com/office/powerpoint/2010/main" val="2898313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047149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8762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535468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CF007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152347" cy="827571"/>
          </a:xfrm>
        </p:spPr>
        <p:txBody>
          <a:bodyPr>
            <a:normAutofit/>
          </a:bodyPr>
          <a:lstStyle>
            <a:lvl1pPr>
              <a:defRPr sz="4400">
                <a:solidFill>
                  <a:schemeClr val="bg1"/>
                </a:solidFill>
              </a:defRPr>
            </a:lvl1pPr>
          </a:lstStyle>
          <a:p>
            <a:r>
              <a:rPr lang="en-GB"/>
              <a:t>Thank you</a:t>
            </a:r>
            <a:endParaRPr lang="en-US"/>
          </a:p>
        </p:txBody>
      </p:sp>
      <p:sp>
        <p:nvSpPr>
          <p:cNvPr id="9" name="Date Placeholder 8">
            <a:extLst>
              <a:ext uri="{FF2B5EF4-FFF2-40B4-BE49-F238E27FC236}">
                <a16:creationId xmlns:a16="http://schemas.microsoft.com/office/drawing/2014/main" id="{997E4A3F-7850-E8A8-A1F3-4A1CCAE2A2F0}"/>
              </a:ext>
            </a:extLst>
          </p:cNvPr>
          <p:cNvSpPr>
            <a:spLocks noGrp="1"/>
          </p:cNvSpPr>
          <p:nvPr>
            <p:ph type="dt" sz="half" idx="10"/>
          </p:nvPr>
        </p:nvSpPr>
        <p:spPr>
          <a:xfrm>
            <a:off x="465474" y="5175197"/>
            <a:ext cx="3763617" cy="1489718"/>
          </a:xfrm>
        </p:spPr>
        <p:txBody>
          <a:bodyPr/>
          <a:lstStyle>
            <a:lvl1pPr>
              <a:defRPr>
                <a:solidFill>
                  <a:schemeClr val="bg1"/>
                </a:solidFill>
              </a:defRPr>
            </a:lvl1pPr>
          </a:lstStyle>
          <a:p>
            <a:r>
              <a:rPr lang="en-GB" sz="1000"/>
              <a:t>SAMH is the Scottish Association for Mental Health. Scottish Charity No. SC008897 Registered Office: Brunswick House, 51 Wilson Street, Glasgow G1 1UZ</a:t>
            </a:r>
            <a:br>
              <a:rPr lang="en-GB" sz="1000"/>
            </a:br>
            <a:r>
              <a:rPr lang="en-GB" sz="1000"/>
              <a:t>SAMH is a company limited by guarantee registered </a:t>
            </a:r>
            <a:br>
              <a:rPr lang="en-GB" sz="1000"/>
            </a:br>
            <a:r>
              <a:rPr lang="en-GB" sz="1000"/>
              <a:t>in Scotland No. 82340.</a:t>
            </a:r>
          </a:p>
          <a:p>
            <a:endParaRPr lang="en-US"/>
          </a:p>
          <a:p>
            <a:r>
              <a:rPr lang="en-US" sz="1600" b="1"/>
              <a:t>www.samh.org.uk</a:t>
            </a:r>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hasCustomPrompt="1"/>
          </p:nvPr>
        </p:nvSpPr>
        <p:spPr>
          <a:xfrm>
            <a:off x="470453" y="3621915"/>
            <a:ext cx="4152347" cy="365125"/>
          </a:xfrm>
        </p:spPr>
        <p:txBody>
          <a:bodyPr>
            <a:normAutofit/>
          </a:bodyPr>
          <a:lstStyle>
            <a:lvl1pPr marL="0" indent="0" algn="l">
              <a:buNone/>
              <a:defRPr sz="1800" b="1"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subtitle style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1DE4C174-68C8-F733-9871-BA1D9A889D9B}"/>
              </a:ext>
            </a:extLst>
          </p:cNvPr>
          <p:cNvPicPr>
            <a:picLocks noChangeAspect="1"/>
          </p:cNvPicPr>
          <p:nvPr userDrawn="1"/>
        </p:nvPicPr>
        <p:blipFill>
          <a:blip r:embed="rId2"/>
          <a:stretch>
            <a:fillRect/>
          </a:stretch>
        </p:blipFill>
        <p:spPr>
          <a:xfrm>
            <a:off x="522036" y="490578"/>
            <a:ext cx="2419109" cy="938525"/>
          </a:xfrm>
          <a:prstGeom prst="rect">
            <a:avLst/>
          </a:prstGeom>
        </p:spPr>
      </p:pic>
    </p:spTree>
    <p:extLst>
      <p:ext uri="{BB962C8B-B14F-4D97-AF65-F5344CB8AC3E}">
        <p14:creationId xmlns:p14="http://schemas.microsoft.com/office/powerpoint/2010/main" val="90296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ft Pink Title Page">
    <p:bg>
      <p:bgPr>
        <a:solidFill>
          <a:srgbClr val="F5DDEA"/>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22EBD8A-A521-5386-FD1B-004150A11420}"/>
              </a:ext>
            </a:extLst>
          </p:cNvPr>
          <p:cNvSpPr>
            <a:spLocks noGrp="1"/>
          </p:cNvSpPr>
          <p:nvPr>
            <p:ph type="pic" sz="quarter" idx="11"/>
          </p:nvPr>
        </p:nvSpPr>
        <p:spPr>
          <a:xfrm>
            <a:off x="5060318" y="0"/>
            <a:ext cx="7131681" cy="6858000"/>
          </a:xfrm>
          <a:custGeom>
            <a:avLst/>
            <a:gdLst>
              <a:gd name="connsiteX0" fmla="*/ 1849244 w 7131681"/>
              <a:gd name="connsiteY0" fmla="*/ 0 h 6858000"/>
              <a:gd name="connsiteX1" fmla="*/ 7131681 w 7131681"/>
              <a:gd name="connsiteY1" fmla="*/ 0 h 6858000"/>
              <a:gd name="connsiteX2" fmla="*/ 7131681 w 7131681"/>
              <a:gd name="connsiteY2" fmla="*/ 6858000 h 6858000"/>
              <a:gd name="connsiteX3" fmla="*/ 85651 w 7131681"/>
              <a:gd name="connsiteY3" fmla="*/ 6858000 h 6858000"/>
              <a:gd name="connsiteX4" fmla="*/ 76752 w 7131681"/>
              <a:gd name="connsiteY4" fmla="*/ 6797701 h 6858000"/>
              <a:gd name="connsiteX5" fmla="*/ 0 w 7131681"/>
              <a:gd name="connsiteY5" fmla="*/ 5570217 h 6858000"/>
              <a:gd name="connsiteX6" fmla="*/ 1730466 w 7131681"/>
              <a:gd name="connsiteY6" fmla="*/ 1507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1681" h="6858000">
                <a:moveTo>
                  <a:pt x="1849244" y="0"/>
                </a:moveTo>
                <a:lnTo>
                  <a:pt x="7131681" y="0"/>
                </a:lnTo>
                <a:lnTo>
                  <a:pt x="7131681" y="6858000"/>
                </a:lnTo>
                <a:lnTo>
                  <a:pt x="85651" y="6858000"/>
                </a:lnTo>
                <a:lnTo>
                  <a:pt x="76752" y="6797701"/>
                </a:lnTo>
                <a:cubicBezTo>
                  <a:pt x="26211" y="6397467"/>
                  <a:pt x="0" y="5987546"/>
                  <a:pt x="0" y="5570217"/>
                </a:cubicBezTo>
                <a:cubicBezTo>
                  <a:pt x="0" y="3483574"/>
                  <a:pt x="655297" y="1582127"/>
                  <a:pt x="1730466" y="150746"/>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hasCustomPrompt="1"/>
          </p:nvPr>
        </p:nvSpPr>
        <p:spPr>
          <a:xfrm>
            <a:off x="470453" y="2601429"/>
            <a:ext cx="4589865" cy="827571"/>
          </a:xfrm>
        </p:spPr>
        <p:txBody>
          <a:bodyPr>
            <a:normAutofit/>
          </a:bodyPr>
          <a:lstStyle>
            <a:lvl1pPr>
              <a:defRPr sz="4400">
                <a:solidFill>
                  <a:srgbClr val="CF0072"/>
                </a:solidFill>
              </a:defRPr>
            </a:lvl1pPr>
          </a:lstStyle>
          <a:p>
            <a:r>
              <a:rPr lang="en-GB"/>
              <a:t>Title</a:t>
            </a:r>
            <a:endParaRPr lang="en-US"/>
          </a:p>
        </p:txBody>
      </p:sp>
      <p:sp>
        <p:nvSpPr>
          <p:cNvPr id="16" name="Subtitle 2">
            <a:extLst>
              <a:ext uri="{FF2B5EF4-FFF2-40B4-BE49-F238E27FC236}">
                <a16:creationId xmlns:a16="http://schemas.microsoft.com/office/drawing/2014/main" id="{80672258-E19D-84DE-E86F-516D6527288D}"/>
              </a:ext>
            </a:extLst>
          </p:cNvPr>
          <p:cNvSpPr>
            <a:spLocks noGrp="1"/>
          </p:cNvSpPr>
          <p:nvPr>
            <p:ph type="subTitle" idx="1"/>
          </p:nvPr>
        </p:nvSpPr>
        <p:spPr>
          <a:xfrm>
            <a:off x="470453" y="3761018"/>
            <a:ext cx="458986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3" name="Picture 2" descr="A pink letters on a black background&#10;&#10;Description automatically generated">
            <a:extLst>
              <a:ext uri="{FF2B5EF4-FFF2-40B4-BE49-F238E27FC236}">
                <a16:creationId xmlns:a16="http://schemas.microsoft.com/office/drawing/2014/main" id="{0F73B3C9-9E61-F678-CED1-7F669190B3B2}"/>
              </a:ext>
            </a:extLst>
          </p:cNvPr>
          <p:cNvPicPr>
            <a:picLocks noChangeAspect="1"/>
          </p:cNvPicPr>
          <p:nvPr userDrawn="1"/>
        </p:nvPicPr>
        <p:blipFill>
          <a:blip r:embed="rId2"/>
          <a:stretch>
            <a:fillRect/>
          </a:stretch>
        </p:blipFill>
        <p:spPr>
          <a:xfrm>
            <a:off x="522036" y="490578"/>
            <a:ext cx="2419110" cy="938525"/>
          </a:xfrm>
          <a:prstGeom prst="rect">
            <a:avLst/>
          </a:prstGeom>
        </p:spPr>
      </p:pic>
    </p:spTree>
    <p:extLst>
      <p:ext uri="{BB962C8B-B14F-4D97-AF65-F5344CB8AC3E}">
        <p14:creationId xmlns:p14="http://schemas.microsoft.com/office/powerpoint/2010/main" val="5629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Circle Image">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171B2F3-D5B8-7985-EE26-4E9EE8129162}"/>
              </a:ext>
            </a:extLst>
          </p:cNvPr>
          <p:cNvSpPr>
            <a:spLocks noGrp="1"/>
          </p:cNvSpPr>
          <p:nvPr>
            <p:ph type="pic" sz="quarter" idx="14"/>
          </p:nvPr>
        </p:nvSpPr>
        <p:spPr>
          <a:xfrm>
            <a:off x="6735763" y="11575"/>
            <a:ext cx="5456237" cy="6064712"/>
          </a:xfrm>
          <a:custGeom>
            <a:avLst/>
            <a:gdLst>
              <a:gd name="connsiteX0" fmla="*/ 959406 w 5456237"/>
              <a:gd name="connsiteY0" fmla="*/ 0 h 6064712"/>
              <a:gd name="connsiteX1" fmla="*/ 5456237 w 5456237"/>
              <a:gd name="connsiteY1" fmla="*/ 0 h 6064712"/>
              <a:gd name="connsiteX2" fmla="*/ 5456237 w 5456237"/>
              <a:gd name="connsiteY2" fmla="*/ 5558268 h 6064712"/>
              <a:gd name="connsiteX3" fmla="*/ 5341208 w 5456237"/>
              <a:gd name="connsiteY3" fmla="*/ 5628150 h 6064712"/>
              <a:gd name="connsiteX4" fmla="*/ 3803224 w 5456237"/>
              <a:gd name="connsiteY4" fmla="*/ 6060007 h 6064712"/>
              <a:gd name="connsiteX5" fmla="*/ 3617127 w 5456237"/>
              <a:gd name="connsiteY5" fmla="*/ 6064712 h 6064712"/>
              <a:gd name="connsiteX6" fmla="*/ 3617051 w 5456237"/>
              <a:gd name="connsiteY6" fmla="*/ 6064712 h 6064712"/>
              <a:gd name="connsiteX7" fmla="*/ 3430954 w 5456237"/>
              <a:gd name="connsiteY7" fmla="*/ 6060007 h 6064712"/>
              <a:gd name="connsiteX8" fmla="*/ 0 w 5456237"/>
              <a:gd name="connsiteY8" fmla="*/ 2447624 h 6064712"/>
              <a:gd name="connsiteX9" fmla="*/ 825968 w 5456237"/>
              <a:gd name="connsiteY9" fmla="*/ 146820 h 60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6237" h="6064712">
                <a:moveTo>
                  <a:pt x="959406" y="0"/>
                </a:moveTo>
                <a:lnTo>
                  <a:pt x="5456237" y="0"/>
                </a:lnTo>
                <a:lnTo>
                  <a:pt x="5456237" y="5558268"/>
                </a:lnTo>
                <a:lnTo>
                  <a:pt x="5341208" y="5628150"/>
                </a:lnTo>
                <a:cubicBezTo>
                  <a:pt x="4879943" y="5878725"/>
                  <a:pt x="4358077" y="6031881"/>
                  <a:pt x="3803224" y="6060007"/>
                </a:cubicBezTo>
                <a:lnTo>
                  <a:pt x="3617127" y="6064712"/>
                </a:lnTo>
                <a:lnTo>
                  <a:pt x="3617051" y="6064712"/>
                </a:lnTo>
                <a:lnTo>
                  <a:pt x="3430954" y="6060007"/>
                </a:lnTo>
                <a:cubicBezTo>
                  <a:pt x="1519794" y="5963130"/>
                  <a:pt x="0" y="4382860"/>
                  <a:pt x="0" y="2447624"/>
                </a:cubicBezTo>
                <a:cubicBezTo>
                  <a:pt x="0" y="1573647"/>
                  <a:pt x="309969" y="772066"/>
                  <a:pt x="825968" y="146820"/>
                </a:cubicBezTo>
                <a:close/>
              </a:path>
            </a:pathLst>
          </a:custGeom>
        </p:spPr>
        <p:txBody>
          <a:bodyPr wrap="square">
            <a:noAutofit/>
          </a:bodyPr>
          <a:lstStyle/>
          <a:p>
            <a:endParaRPr lang="en-US"/>
          </a:p>
        </p:txBody>
      </p:sp>
      <p:sp>
        <p:nvSpPr>
          <p:cNvPr id="8" name="Title 7">
            <a:extLst>
              <a:ext uri="{FF2B5EF4-FFF2-40B4-BE49-F238E27FC236}">
                <a16:creationId xmlns:a16="http://schemas.microsoft.com/office/drawing/2014/main" id="{574959F7-9588-2E57-9302-2245D9E28B1E}"/>
              </a:ext>
            </a:extLst>
          </p:cNvPr>
          <p:cNvSpPr>
            <a:spLocks noGrp="1"/>
          </p:cNvSpPr>
          <p:nvPr>
            <p:ph type="title"/>
          </p:nvPr>
        </p:nvSpPr>
        <p:spPr>
          <a:xfrm>
            <a:off x="470453" y="365125"/>
            <a:ext cx="9279834" cy="827571"/>
          </a:xfrm>
        </p:spPr>
        <p:txBody>
          <a:bodyPr>
            <a:normAutofit/>
          </a:bodyPr>
          <a:lstStyle>
            <a:lvl1pPr>
              <a:defRPr sz="2800">
                <a:solidFill>
                  <a:srgbClr val="CF0072"/>
                </a:solidFill>
              </a:defRPr>
            </a:lvl1pPr>
          </a:lstStyle>
          <a:p>
            <a:r>
              <a:rPr lang="en-GB"/>
              <a:t>Click to edit Master title style</a:t>
            </a:r>
            <a:endParaRPr lang="en-US"/>
          </a:p>
        </p:txBody>
      </p:sp>
      <p:sp>
        <p:nvSpPr>
          <p:cNvPr id="10" name="Slide Number Placeholder 9">
            <a:extLst>
              <a:ext uri="{FF2B5EF4-FFF2-40B4-BE49-F238E27FC236}">
                <a16:creationId xmlns:a16="http://schemas.microsoft.com/office/drawing/2014/main" id="{22FE351D-5CC3-802E-BB24-9BF5E9CF1B15}"/>
              </a:ext>
            </a:extLst>
          </p:cNvPr>
          <p:cNvSpPr>
            <a:spLocks noGrp="1"/>
          </p:cNvSpPr>
          <p:nvPr>
            <p:ph type="sldNum" sz="quarter" idx="11"/>
          </p:nvPr>
        </p:nvSpPr>
        <p:spPr>
          <a:xfrm>
            <a:off x="9137374" y="6356350"/>
            <a:ext cx="2743200" cy="365125"/>
          </a:xfrm>
        </p:spPr>
        <p:txBody>
          <a:bodyPr/>
          <a:lstStyle>
            <a:lvl1pPr>
              <a:defRPr sz="1400" b="1" i="0">
                <a:solidFill>
                  <a:srgbClr val="CF0072"/>
                </a:solidFill>
                <a:latin typeface="Montserrat" pitchFamily="2" charset="77"/>
              </a:defRPr>
            </a:lvl1pPr>
          </a:lstStyle>
          <a:p>
            <a:fld id="{8B08630E-AE2D-F64C-8476-C7042BA867C5}" type="slidenum">
              <a:rPr lang="en-US" smtClean="0"/>
              <a:pPr/>
              <a:t>‹#›</a:t>
            </a:fld>
            <a:endParaRPr lang="en-US"/>
          </a:p>
        </p:txBody>
      </p:sp>
      <p:pic>
        <p:nvPicPr>
          <p:cNvPr id="2" name="Picture 1" descr="A white letter on a black background&#10;&#10;Description automatically generated">
            <a:extLst>
              <a:ext uri="{FF2B5EF4-FFF2-40B4-BE49-F238E27FC236}">
                <a16:creationId xmlns:a16="http://schemas.microsoft.com/office/drawing/2014/main" id="{04E3060E-1D7B-487E-7EE0-5D689818E4D8}"/>
              </a:ext>
            </a:extLst>
          </p:cNvPr>
          <p:cNvPicPr>
            <a:picLocks noChangeAspect="1"/>
          </p:cNvPicPr>
          <p:nvPr userDrawn="1"/>
        </p:nvPicPr>
        <p:blipFill>
          <a:blip r:embed="rId2"/>
          <a:stretch>
            <a:fillRect/>
          </a:stretch>
        </p:blipFill>
        <p:spPr>
          <a:xfrm>
            <a:off x="470453" y="6425523"/>
            <a:ext cx="747243" cy="230400"/>
          </a:xfrm>
          <a:prstGeom prst="rect">
            <a:avLst/>
          </a:prstGeom>
        </p:spPr>
      </p:pic>
      <p:pic>
        <p:nvPicPr>
          <p:cNvPr id="5" name="Picture 4" descr="A pink letter on a black background&#10;&#10;Description automatically generated">
            <a:extLst>
              <a:ext uri="{FF2B5EF4-FFF2-40B4-BE49-F238E27FC236}">
                <a16:creationId xmlns:a16="http://schemas.microsoft.com/office/drawing/2014/main" id="{0B3F4E25-6E49-3F96-7FFB-E2EC9752D81C}"/>
              </a:ext>
            </a:extLst>
          </p:cNvPr>
          <p:cNvPicPr>
            <a:picLocks noChangeAspect="1"/>
          </p:cNvPicPr>
          <p:nvPr userDrawn="1"/>
        </p:nvPicPr>
        <p:blipFill>
          <a:blip r:embed="rId3"/>
          <a:stretch>
            <a:fillRect/>
          </a:stretch>
        </p:blipFill>
        <p:spPr>
          <a:xfrm>
            <a:off x="470454" y="6419655"/>
            <a:ext cx="747247" cy="230401"/>
          </a:xfrm>
          <a:prstGeom prst="rect">
            <a:avLst/>
          </a:prstGeom>
        </p:spPr>
      </p:pic>
      <p:sp>
        <p:nvSpPr>
          <p:cNvPr id="6" name="Date Placeholder 8">
            <a:extLst>
              <a:ext uri="{FF2B5EF4-FFF2-40B4-BE49-F238E27FC236}">
                <a16:creationId xmlns:a16="http://schemas.microsoft.com/office/drawing/2014/main" id="{9A871AB0-1725-E285-ED02-1E4305F087EE}"/>
              </a:ext>
            </a:extLst>
          </p:cNvPr>
          <p:cNvSpPr>
            <a:spLocks noGrp="1"/>
          </p:cNvSpPr>
          <p:nvPr>
            <p:ph type="dt" sz="half" idx="10"/>
          </p:nvPr>
        </p:nvSpPr>
        <p:spPr>
          <a:xfrm>
            <a:off x="1306996" y="6356350"/>
            <a:ext cx="3763617" cy="365125"/>
          </a:xfrm>
        </p:spPr>
        <p:txBody>
          <a:bodyPr/>
          <a:lstStyle>
            <a:lvl1pPr>
              <a:defRPr>
                <a:solidFill>
                  <a:srgbClr val="2E2C2B"/>
                </a:solidFill>
              </a:defRPr>
            </a:lvl1pPr>
          </a:lstStyle>
          <a:p>
            <a:r>
              <a:rPr lang="en-GB"/>
              <a:t>Scottish Action for Mental Health</a:t>
            </a:r>
            <a:endParaRPr lang="en-US"/>
          </a:p>
        </p:txBody>
      </p:sp>
      <p:sp>
        <p:nvSpPr>
          <p:cNvPr id="13" name="Subtitle 2">
            <a:extLst>
              <a:ext uri="{FF2B5EF4-FFF2-40B4-BE49-F238E27FC236}">
                <a16:creationId xmlns:a16="http://schemas.microsoft.com/office/drawing/2014/main" id="{327C6EF2-E888-6129-8EE2-28608016476C}"/>
              </a:ext>
            </a:extLst>
          </p:cNvPr>
          <p:cNvSpPr>
            <a:spLocks noGrp="1"/>
          </p:cNvSpPr>
          <p:nvPr>
            <p:ph type="subTitle" idx="1"/>
          </p:nvPr>
        </p:nvSpPr>
        <p:spPr>
          <a:xfrm>
            <a:off x="470453" y="1753359"/>
            <a:ext cx="5436705" cy="365125"/>
          </a:xfrm>
        </p:spPr>
        <p:txBody>
          <a:bodyPr>
            <a:normAutofit/>
          </a:bodyPr>
          <a:lstStyle>
            <a:lvl1pPr marL="0" indent="0" algn="l">
              <a:buNone/>
              <a:defRPr sz="1800" b="1" i="0">
                <a:solidFill>
                  <a:srgbClr val="2E2C2B"/>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4" name="Text Placeholder 9">
            <a:extLst>
              <a:ext uri="{FF2B5EF4-FFF2-40B4-BE49-F238E27FC236}">
                <a16:creationId xmlns:a16="http://schemas.microsoft.com/office/drawing/2014/main" id="{BA32B7FD-1874-FC2E-A8D7-AF5B98758921}"/>
              </a:ext>
            </a:extLst>
          </p:cNvPr>
          <p:cNvSpPr>
            <a:spLocks noGrp="1"/>
          </p:cNvSpPr>
          <p:nvPr>
            <p:ph type="body" sz="quarter" idx="13"/>
          </p:nvPr>
        </p:nvSpPr>
        <p:spPr>
          <a:xfrm>
            <a:off x="469901" y="2325688"/>
            <a:ext cx="4986130" cy="28035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3912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905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26D3B3-0B74-44A4-AF46-BAFA192A6DF8}" type="datetimeFigureOut">
              <a:rPr lang="en-GB" smtClean="0"/>
              <a:t>02/10/2025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98080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818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26D3B3-0B74-44A4-AF46-BAFA192A6DF8}" type="datetimeFigureOut">
              <a:rPr lang="en-GB" smtClean="0"/>
              <a:t>02/10/2025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56746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26D3B3-0B74-44A4-AF46-BAFA192A6DF8}" type="datetimeFigureOut">
              <a:rPr lang="en-GB" smtClean="0"/>
              <a:t>02/10/2025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15160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6D3B3-0B74-44A4-AF46-BAFA192A6DF8}" type="datetimeFigureOut">
              <a:rPr lang="en-GB" smtClean="0"/>
              <a:t>02/10/2025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97287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266017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26D3B3-0B74-44A4-AF46-BAFA192A6DF8}" type="datetimeFigureOut">
              <a:rPr lang="en-GB" smtClean="0"/>
              <a:t>02/10/2025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67A059-446B-47AD-B267-F449D5DCE2C0}" type="slidenum">
              <a:rPr lang="en-GB" smtClean="0"/>
              <a:t>‹#›</a:t>
            </a:fld>
            <a:endParaRPr lang="en-GB"/>
          </a:p>
        </p:txBody>
      </p:sp>
    </p:spTree>
    <p:extLst>
      <p:ext uri="{BB962C8B-B14F-4D97-AF65-F5344CB8AC3E}">
        <p14:creationId xmlns:p14="http://schemas.microsoft.com/office/powerpoint/2010/main" val="339802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6D3B3-0B74-44A4-AF46-BAFA192A6DF8}" type="datetimeFigureOut">
              <a:rPr lang="en-GB" smtClean="0"/>
              <a:t>02/10/2025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7A059-446B-47AD-B267-F449D5DCE2C0}" type="slidenum">
              <a:rPr lang="en-GB" smtClean="0"/>
              <a:t>‹#›</a:t>
            </a:fld>
            <a:endParaRPr lang="en-GB"/>
          </a:p>
        </p:txBody>
      </p:sp>
    </p:spTree>
    <p:extLst>
      <p:ext uri="{BB962C8B-B14F-4D97-AF65-F5344CB8AC3E}">
        <p14:creationId xmlns:p14="http://schemas.microsoft.com/office/powerpoint/2010/main" val="3205148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O1islM0ytkE?feature=oembed" TargetMode="Externa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66646" y="2438399"/>
            <a:ext cx="7901354" cy="1493593"/>
          </a:xfrm>
        </p:spPr>
        <p:txBody>
          <a:bodyPr>
            <a:normAutofit fontScale="90000"/>
          </a:bodyPr>
          <a:lstStyle/>
          <a:p>
            <a:r>
              <a:rPr lang="en-GB">
                <a:latin typeface="Open Sans Extrabold"/>
                <a:ea typeface="Open Sans Extrabold"/>
                <a:cs typeface="Open Sans Extrabold"/>
              </a:rPr>
              <a:t> </a:t>
            </a: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br>
              <a:rPr lang="en-GB">
                <a:latin typeface="Open Sans Extrabold"/>
                <a:ea typeface="Open Sans Extrabold"/>
                <a:cs typeface="Open Sans Extrabold"/>
              </a:rPr>
            </a:br>
            <a:r>
              <a:rPr lang="en-GB">
                <a:latin typeface="Calibri Light"/>
                <a:ea typeface="Calibri Light"/>
                <a:cs typeface="Calibri Light"/>
              </a:rPr>
              <a:t> </a:t>
            </a:r>
            <a:br>
              <a:rPr lang="en-GB">
                <a:latin typeface="Open Sans Extrabold"/>
                <a:ea typeface="Open Sans Extrabold"/>
                <a:cs typeface="Open Sans Extrabold"/>
              </a:rPr>
            </a:br>
            <a:endParaRPr lang="en-GB">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Subtitle 2"/>
          <p:cNvSpPr txBox="1">
            <a:spLocks/>
          </p:cNvSpPr>
          <p:nvPr/>
        </p:nvSpPr>
        <p:spPr>
          <a:xfrm>
            <a:off x="1676400" y="3754438"/>
            <a:ext cx="9144000" cy="1655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Open Sans"/>
                <a:ea typeface="Open Sans"/>
                <a:cs typeface="Open Sans"/>
              </a:rPr>
              <a:t>Sahaj Kamra (See Me), Rachel Gray (See Me)</a:t>
            </a:r>
            <a:endParaRPr lang="en-GB">
              <a:latin typeface="Open Sans" panose="020B0606030504020204" pitchFamily="34" charset="0"/>
              <a:ea typeface="Open Sans" panose="020B0606030504020204" pitchFamily="34" charset="0"/>
              <a:cs typeface="Open Sans" panose="020B0606030504020204" pitchFamily="34" charset="0"/>
            </a:endParaRPr>
          </a:p>
          <a:p>
            <a:r>
              <a:rPr lang="en-US">
                <a:latin typeface="Open Sans"/>
                <a:ea typeface="Open Sans"/>
                <a:cs typeface="Open Sans"/>
              </a:rPr>
              <a:t>and Mahasin Ahmed (Founder, Exhale) </a:t>
            </a: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3D0F06F3-B5F4-F302-FCF3-E9EAA4CB9F82}"/>
              </a:ext>
            </a:extLst>
          </p:cNvPr>
          <p:cNvSpPr>
            <a:spLocks noGrp="1"/>
          </p:cNvSpPr>
          <p:nvPr/>
        </p:nvSpPr>
        <p:spPr>
          <a:xfrm>
            <a:off x="3424190" y="2040675"/>
            <a:ext cx="6179940" cy="146712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latin typeface="Open Sans"/>
                <a:ea typeface="Open Sans"/>
                <a:cs typeface="Open Sans"/>
              </a:rPr>
              <a:t>Tackling intersectional stigma in mental health </a:t>
            </a:r>
          </a:p>
        </p:txBody>
      </p:sp>
    </p:spTree>
    <p:extLst>
      <p:ext uri="{BB962C8B-B14F-4D97-AF65-F5344CB8AC3E}">
        <p14:creationId xmlns:p14="http://schemas.microsoft.com/office/powerpoint/2010/main" val="12544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6F75802-9FCE-67F0-E3A5-FEC5BCFD8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C1DC5-F34F-DEE2-59F6-220008BA1D01}"/>
              </a:ext>
            </a:extLst>
          </p:cNvPr>
          <p:cNvSpPr>
            <a:spLocks noGrp="1"/>
          </p:cNvSpPr>
          <p:nvPr/>
        </p:nvSpPr>
        <p:spPr>
          <a:xfrm>
            <a:off x="550653" y="882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Open Sans"/>
                <a:ea typeface="Open Sans"/>
                <a:cs typeface="Open Sans"/>
              </a:rPr>
              <a:t>Intersectional Stigma</a:t>
            </a:r>
            <a:endParaRPr lang="en-US" b="1">
              <a:latin typeface="Open Sans"/>
              <a:ea typeface="Open Sans"/>
              <a:cs typeface="Open Sans"/>
            </a:endParaRPr>
          </a:p>
        </p:txBody>
      </p:sp>
      <p:sp>
        <p:nvSpPr>
          <p:cNvPr id="3" name="Content Placeholder 2">
            <a:extLst>
              <a:ext uri="{FF2B5EF4-FFF2-40B4-BE49-F238E27FC236}">
                <a16:creationId xmlns:a16="http://schemas.microsoft.com/office/drawing/2014/main" id="{6A420F3F-3A4B-A8C1-56D3-2743420CD558}"/>
              </a:ext>
            </a:extLst>
          </p:cNvPr>
          <p:cNvSpPr>
            <a:spLocks noGrp="1"/>
          </p:cNvSpPr>
          <p:nvPr/>
        </p:nvSpPr>
        <p:spPr>
          <a:xfrm>
            <a:off x="838200" y="2532751"/>
            <a:ext cx="10515600" cy="30432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200">
                <a:latin typeface="Open Sans"/>
                <a:ea typeface="Open Sans"/>
                <a:cs typeface="Open Sans"/>
              </a:rPr>
              <a:t>Multiple forms of stigma mutually shape the lived experiences and opportunities of groups who are </a:t>
            </a:r>
            <a:r>
              <a:rPr lang="en-US" sz="3200" err="1">
                <a:latin typeface="Open Sans"/>
                <a:ea typeface="Open Sans"/>
                <a:cs typeface="Open Sans"/>
              </a:rPr>
              <a:t>marginalised</a:t>
            </a:r>
            <a:r>
              <a:rPr lang="en-US" sz="3200">
                <a:latin typeface="Open Sans"/>
                <a:ea typeface="Open Sans"/>
                <a:cs typeface="Open Sans"/>
              </a:rPr>
              <a:t>, and create distinct disadvantages, which cannot be understood in isolation from one another.</a:t>
            </a:r>
            <a:endParaRPr lang="en-GB" sz="3200">
              <a:latin typeface="Open Sans"/>
              <a:ea typeface="Open Sans"/>
              <a:cs typeface="Open Sans"/>
            </a:endParaRPr>
          </a:p>
          <a:p>
            <a:pPr algn="r"/>
            <a:endParaRPr lang="en-GB" sz="3200">
              <a:latin typeface="Open Sans"/>
              <a:ea typeface="Open Sans"/>
              <a:cs typeface="Open Sans"/>
            </a:endParaRPr>
          </a:p>
        </p:txBody>
      </p:sp>
      <p:sp>
        <p:nvSpPr>
          <p:cNvPr id="4" name="TextBox 3">
            <a:extLst>
              <a:ext uri="{FF2B5EF4-FFF2-40B4-BE49-F238E27FC236}">
                <a16:creationId xmlns:a16="http://schemas.microsoft.com/office/drawing/2014/main" id="{6D7781F6-A991-4E78-703C-44742BFB14B0}"/>
              </a:ext>
            </a:extLst>
          </p:cNvPr>
          <p:cNvSpPr txBox="1"/>
          <p:nvPr/>
        </p:nvSpPr>
        <p:spPr>
          <a:xfrm>
            <a:off x="7427344" y="5069456"/>
            <a:ext cx="43103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Open Sans"/>
              </a:rPr>
              <a:t>(</a:t>
            </a:r>
            <a:r>
              <a:rPr lang="en-GB" sz="2800" err="1">
                <a:latin typeface="Open Sans"/>
              </a:rPr>
              <a:t>Sievwright</a:t>
            </a:r>
            <a:r>
              <a:rPr lang="en-GB" sz="2800">
                <a:latin typeface="Open Sans"/>
              </a:rPr>
              <a:t> </a:t>
            </a:r>
            <a:r>
              <a:rPr lang="en-GB" sz="2800" i="1">
                <a:latin typeface="Open Sans"/>
              </a:rPr>
              <a:t>et al</a:t>
            </a:r>
            <a:r>
              <a:rPr lang="en-GB" sz="2800">
                <a:latin typeface="Open Sans"/>
              </a:rPr>
              <a:t>., 2022)</a:t>
            </a:r>
            <a:r>
              <a:rPr lang="en-US" sz="2800">
                <a:latin typeface="Open Sans"/>
                <a:ea typeface="Open Sans"/>
                <a:cs typeface="Open Sans"/>
              </a:rPr>
              <a:t>​</a:t>
            </a:r>
            <a:endParaRPr lang="en-US"/>
          </a:p>
        </p:txBody>
      </p:sp>
    </p:spTree>
    <p:extLst>
      <p:ext uri="{BB962C8B-B14F-4D97-AF65-F5344CB8AC3E}">
        <p14:creationId xmlns:p14="http://schemas.microsoft.com/office/powerpoint/2010/main" val="35477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D81E120-C5DE-BD0F-48AD-A544EAF39D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D07A7-AF3D-966D-8B8A-371B448ACBA0}"/>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Open Sans"/>
                <a:ea typeface="Open Sans"/>
                <a:cs typeface="Open Sans"/>
              </a:rPr>
              <a:t>Intersectional nature of Stigma</a:t>
            </a:r>
          </a:p>
        </p:txBody>
      </p:sp>
      <p:sp>
        <p:nvSpPr>
          <p:cNvPr id="3" name="Content Placeholder 2">
            <a:extLst>
              <a:ext uri="{FF2B5EF4-FFF2-40B4-BE49-F238E27FC236}">
                <a16:creationId xmlns:a16="http://schemas.microsoft.com/office/drawing/2014/main" id="{5230E3C1-17F2-1ADC-F791-3660215FFDCB}"/>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Sans-Serif" panose="020B0604020202020204" pitchFamily="34" charset="0"/>
            </a:pPr>
            <a:r>
              <a:rPr lang="en-US">
                <a:latin typeface="Open Sans"/>
                <a:ea typeface="Open Sans"/>
                <a:cs typeface="Open Sans"/>
              </a:rPr>
              <a:t>Stigma intersects with identity-based prejudice.</a:t>
            </a:r>
          </a:p>
          <a:p>
            <a:pPr marL="342900" indent="-342900">
              <a:lnSpc>
                <a:spcPct val="100000"/>
              </a:lnSpc>
              <a:spcBef>
                <a:spcPts val="0"/>
              </a:spcBef>
              <a:buFont typeface="Arial,Sans-Serif" panose="020B0604020202020204" pitchFamily="34" charset="0"/>
            </a:pPr>
            <a:endParaRPr lang="en-US">
              <a:latin typeface="Open Sans"/>
              <a:ea typeface="Open Sans"/>
              <a:cs typeface="Open Sans"/>
            </a:endParaRPr>
          </a:p>
          <a:p>
            <a:pPr marL="342900" indent="-342900">
              <a:lnSpc>
                <a:spcPct val="100000"/>
              </a:lnSpc>
              <a:spcBef>
                <a:spcPts val="0"/>
              </a:spcBef>
              <a:buFont typeface="Arial,Sans-Serif" panose="020B0604020202020204" pitchFamily="34" charset="0"/>
            </a:pPr>
            <a:r>
              <a:rPr lang="en-US">
                <a:latin typeface="Open Sans"/>
                <a:ea typeface="Open Sans"/>
                <a:cs typeface="Open Sans"/>
              </a:rPr>
              <a:t>It intersects with </a:t>
            </a:r>
            <a:r>
              <a:rPr lang="en-US" err="1">
                <a:solidFill>
                  <a:srgbClr val="2E2E2E"/>
                </a:solidFill>
                <a:latin typeface="Open Sans"/>
                <a:ea typeface="Open Sans"/>
                <a:cs typeface="Open Sans"/>
              </a:rPr>
              <a:t>stigmatised</a:t>
            </a:r>
            <a:r>
              <a:rPr lang="en-US">
                <a:solidFill>
                  <a:srgbClr val="2E2E2E"/>
                </a:solidFill>
                <a:latin typeface="Open Sans"/>
                <a:ea typeface="Open Sans"/>
                <a:cs typeface="Open Sans"/>
              </a:rPr>
              <a:t> health and living conditions. </a:t>
            </a:r>
            <a:endParaRPr lang="en-US">
              <a:latin typeface="Open Sans"/>
              <a:ea typeface="Open Sans"/>
              <a:cs typeface="Open Sans"/>
            </a:endParaRPr>
          </a:p>
          <a:p>
            <a:pPr marL="342900" indent="-342900">
              <a:lnSpc>
                <a:spcPct val="100000"/>
              </a:lnSpc>
              <a:spcBef>
                <a:spcPts val="0"/>
              </a:spcBef>
              <a:buFont typeface="Arial,Sans-Serif" panose="020B0604020202020204" pitchFamily="34" charset="0"/>
            </a:pPr>
            <a:endParaRPr lang="en-US">
              <a:latin typeface="Open Sans"/>
              <a:ea typeface="Open Sans"/>
              <a:cs typeface="Open Sans"/>
            </a:endParaRPr>
          </a:p>
          <a:p>
            <a:pPr marL="285750" indent="-285750">
              <a:lnSpc>
                <a:spcPct val="100000"/>
              </a:lnSpc>
              <a:spcBef>
                <a:spcPts val="0"/>
              </a:spcBef>
              <a:buFont typeface="Arial,Sans-Serif" panose="020B0604020202020204" pitchFamily="34" charset="0"/>
            </a:pPr>
            <a:r>
              <a:rPr lang="en-GB">
                <a:latin typeface="Open Sans"/>
                <a:ea typeface="Open Sans"/>
                <a:cs typeface="Open Sans"/>
              </a:rPr>
              <a:t>Deeply stigmatised mental health conditions are often linked to discrimination against people with other marginalised identities. </a:t>
            </a:r>
          </a:p>
          <a:p>
            <a:pPr marL="342900" indent="-342900">
              <a:lnSpc>
                <a:spcPct val="100000"/>
              </a:lnSpc>
              <a:spcBef>
                <a:spcPts val="0"/>
              </a:spcBef>
              <a:buFont typeface="Arial,Sans-Serif" panose="020B0604020202020204" pitchFamily="34" charset="0"/>
            </a:pPr>
            <a:endParaRPr lang="en-US">
              <a:latin typeface="Open Sans"/>
              <a:ea typeface="Open Sans"/>
              <a:cs typeface="Open Sans"/>
            </a:endParaRPr>
          </a:p>
          <a:p>
            <a:endParaRPr lang="en-GB">
              <a:latin typeface="Open Sans"/>
              <a:ea typeface="Open Sans"/>
              <a:cs typeface="Open Sans"/>
            </a:endParaRPr>
          </a:p>
        </p:txBody>
      </p:sp>
    </p:spTree>
    <p:extLst>
      <p:ext uri="{BB962C8B-B14F-4D97-AF65-F5344CB8AC3E}">
        <p14:creationId xmlns:p14="http://schemas.microsoft.com/office/powerpoint/2010/main" val="266348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214A8DA-CF63-B8A1-A647-2AC0FFBF177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632696-B418-2A58-FEA7-A4F5FC93A238}"/>
              </a:ext>
            </a:extLst>
          </p:cNvPr>
          <p:cNvSpPr txBox="1"/>
          <p:nvPr/>
        </p:nvSpPr>
        <p:spPr>
          <a:xfrm>
            <a:off x="692459" y="1321293"/>
            <a:ext cx="10466772" cy="19241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Open Sans"/>
                <a:ea typeface="Open Sans"/>
                <a:cs typeface="Open Sans"/>
              </a:rPr>
              <a:t>LGBT+ people face higher rates of depression, anxiety disorders and suicidality than the general population.</a:t>
            </a:r>
          </a:p>
          <a:p>
            <a:endParaRPr lang="en-US" sz="2400">
              <a:latin typeface="Open Sans"/>
              <a:ea typeface="Open Sans"/>
              <a:cs typeface="Open Sans"/>
            </a:endParaRPr>
          </a:p>
          <a:p>
            <a:r>
              <a:rPr lang="en-US" sz="2400">
                <a:latin typeface="Open Sans"/>
                <a:ea typeface="Open Sans"/>
                <a:cs typeface="Arial"/>
              </a:rPr>
              <a:t>Despite a higher need for support, stigma and discrimination creates barriers for LGBT+ people to access vital services.</a:t>
            </a:r>
          </a:p>
        </p:txBody>
      </p:sp>
      <p:sp>
        <p:nvSpPr>
          <p:cNvPr id="3" name="TextBox 3">
            <a:extLst>
              <a:ext uri="{FF2B5EF4-FFF2-40B4-BE49-F238E27FC236}">
                <a16:creationId xmlns:a16="http://schemas.microsoft.com/office/drawing/2014/main" id="{93F41313-ABF5-5C7E-712E-FF852DB60EF7}"/>
              </a:ext>
            </a:extLst>
          </p:cNvPr>
          <p:cNvSpPr txBox="1"/>
          <p:nvPr/>
        </p:nvSpPr>
        <p:spPr>
          <a:xfrm>
            <a:off x="4125158" y="3355759"/>
            <a:ext cx="7034073"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Open Sans"/>
                <a:ea typeface="Open Sans"/>
                <a:cs typeface="Arial"/>
              </a:rPr>
              <a:t>24% of LGBT people have faced discrimination in healthcare settings</a:t>
            </a:r>
          </a:p>
          <a:p>
            <a:pPr marL="228600" indent="-228600"/>
            <a:endParaRPr lang="en-GB" sz="1600">
              <a:latin typeface="Open Sans"/>
              <a:ea typeface="Open Sans"/>
              <a:cs typeface="Open Sans"/>
            </a:endParaRPr>
          </a:p>
          <a:p>
            <a:endParaRPr lang="en-GB" sz="1600">
              <a:latin typeface="Open Sans"/>
              <a:ea typeface="Open Sans"/>
              <a:cs typeface="Open Sans"/>
            </a:endParaRPr>
          </a:p>
          <a:p>
            <a:endParaRPr lang="en-GB" sz="1600">
              <a:latin typeface="Open Sans"/>
              <a:ea typeface="Open Sans"/>
              <a:cs typeface="Open Sans"/>
            </a:endParaRPr>
          </a:p>
          <a:p>
            <a:endParaRPr lang="en-GB" sz="1600">
              <a:latin typeface="Open Sans"/>
              <a:ea typeface="Open Sans"/>
              <a:cs typeface="Open Sans"/>
            </a:endParaRPr>
          </a:p>
          <a:p>
            <a:r>
              <a:rPr lang="en-US" sz="2400">
                <a:latin typeface="Open Sans"/>
                <a:ea typeface="Open Sans"/>
                <a:cs typeface="Arial"/>
              </a:rPr>
              <a:t>37% of trans people avoid seeking healthcare for fear of discrimination</a:t>
            </a:r>
          </a:p>
          <a:p>
            <a:endParaRPr lang="en-US" sz="2400">
              <a:latin typeface="Open Sans"/>
              <a:ea typeface="Open Sans"/>
              <a:cs typeface="Arial"/>
            </a:endParaRPr>
          </a:p>
          <a:p>
            <a:r>
              <a:rPr lang="en-US">
                <a:latin typeface="Open Sans"/>
                <a:ea typeface="Open Sans"/>
                <a:cs typeface="Arial"/>
              </a:rPr>
              <a:t>(Stonewall Scotland 2019)</a:t>
            </a:r>
          </a:p>
        </p:txBody>
      </p:sp>
      <p:pic>
        <p:nvPicPr>
          <p:cNvPr id="4" name="Picture 3" descr="A black and blue circle&#10;&#10;AI-generated content may be incorrect.">
            <a:extLst>
              <a:ext uri="{FF2B5EF4-FFF2-40B4-BE49-F238E27FC236}">
                <a16:creationId xmlns:a16="http://schemas.microsoft.com/office/drawing/2014/main" id="{EBB711C1-0BB2-65C6-3367-6678A7EE3666}"/>
              </a:ext>
            </a:extLst>
          </p:cNvPr>
          <p:cNvPicPr>
            <a:picLocks noChangeAspect="1"/>
          </p:cNvPicPr>
          <p:nvPr/>
        </p:nvPicPr>
        <p:blipFill>
          <a:blip r:embed="rId4"/>
          <a:srcRect l="1856" r="4748" b="5856"/>
          <a:stretch>
            <a:fillRect/>
          </a:stretch>
        </p:blipFill>
        <p:spPr>
          <a:xfrm>
            <a:off x="990038" y="3246083"/>
            <a:ext cx="2973909" cy="1542361"/>
          </a:xfrm>
          <a:prstGeom prst="rect">
            <a:avLst/>
          </a:prstGeom>
        </p:spPr>
      </p:pic>
      <p:pic>
        <p:nvPicPr>
          <p:cNvPr id="5" name="Picture 4" descr="A black and blue circle&#10;&#10;AI-generated content may be incorrect.">
            <a:extLst>
              <a:ext uri="{FF2B5EF4-FFF2-40B4-BE49-F238E27FC236}">
                <a16:creationId xmlns:a16="http://schemas.microsoft.com/office/drawing/2014/main" id="{AC5793BA-36F0-B55E-6347-6DC8786361A3}"/>
              </a:ext>
            </a:extLst>
          </p:cNvPr>
          <p:cNvPicPr>
            <a:picLocks noChangeAspect="1"/>
          </p:cNvPicPr>
          <p:nvPr/>
        </p:nvPicPr>
        <p:blipFill>
          <a:blip r:embed="rId5"/>
          <a:srcRect l="848" r="1891" b="490"/>
          <a:stretch>
            <a:fillRect/>
          </a:stretch>
        </p:blipFill>
        <p:spPr>
          <a:xfrm>
            <a:off x="952826" y="4905883"/>
            <a:ext cx="3047884" cy="1639754"/>
          </a:xfrm>
          <a:prstGeom prst="rect">
            <a:avLst/>
          </a:prstGeom>
        </p:spPr>
      </p:pic>
      <p:sp>
        <p:nvSpPr>
          <p:cNvPr id="6" name="Title 1">
            <a:extLst>
              <a:ext uri="{FF2B5EF4-FFF2-40B4-BE49-F238E27FC236}">
                <a16:creationId xmlns:a16="http://schemas.microsoft.com/office/drawing/2014/main" id="{928ABDCF-60BE-FAFC-88CC-E23830B39111}"/>
              </a:ext>
            </a:extLst>
          </p:cNvPr>
          <p:cNvSpPr>
            <a:spLocks noGrp="1"/>
          </p:cNvSpPr>
          <p:nvPr/>
        </p:nvSpPr>
        <p:spPr>
          <a:xfrm>
            <a:off x="631054" y="2467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latin typeface="Open Sans"/>
                <a:ea typeface="Open Sans"/>
                <a:cs typeface="Open Sans"/>
              </a:rPr>
              <a:t>Example: LGBT+ mental health</a:t>
            </a:r>
            <a:endParaRPr lang="en-US" sz="4000" b="1">
              <a:latin typeface="Open Sans"/>
              <a:ea typeface="Open Sans"/>
              <a:cs typeface="Open Sans"/>
            </a:endParaRPr>
          </a:p>
        </p:txBody>
      </p:sp>
    </p:spTree>
    <p:extLst>
      <p:ext uri="{BB962C8B-B14F-4D97-AF65-F5344CB8AC3E}">
        <p14:creationId xmlns:p14="http://schemas.microsoft.com/office/powerpoint/2010/main" val="339721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18EF652-F41C-53FC-9476-DB17A1A6D2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A4B93E9-D4AF-96C2-8ABC-084EE0E80F34}"/>
              </a:ext>
            </a:extLst>
          </p:cNvPr>
          <p:cNvSpPr/>
          <p:nvPr/>
        </p:nvSpPr>
        <p:spPr>
          <a:xfrm>
            <a:off x="348929" y="1548548"/>
            <a:ext cx="10939535" cy="2356887"/>
          </a:xfrm>
          <a:prstGeom prst="roundRect">
            <a:avLst/>
          </a:prstGeom>
          <a:solidFill>
            <a:schemeClr val="bg1">
              <a:lumMod val="95000"/>
            </a:schemeClr>
          </a:solid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a:lnSpc>
                <a:spcPct val="107000"/>
              </a:lnSpc>
              <a:spcAft>
                <a:spcPts val="600"/>
              </a:spcAft>
            </a:pPr>
            <a:r>
              <a:rPr lang="en-GB" sz="2000" i="1">
                <a:solidFill>
                  <a:srgbClr val="000000"/>
                </a:solidFill>
                <a:latin typeface="Open Sans"/>
                <a:ea typeface="Open Sans"/>
                <a:cs typeface="Open Sans"/>
              </a:rPr>
              <a:t>“[…] my counsellor did not understand my family culture or religion and wanted to attribute parts of my condition to my parents’ behaviour although I didn't feel particularly affected by those aspects. She also didn't have any sympathy or awareness about racial trauma and how micro aggressions work or how we experience everyday racism which has an impact on our wellbeing.” </a:t>
            </a:r>
            <a:endParaRPr lang="en-GB">
              <a:solidFill>
                <a:srgbClr val="000000"/>
              </a:solidFill>
              <a:latin typeface="Calibri" panose="020F0502020204030204"/>
              <a:ea typeface="Calibri"/>
              <a:cs typeface="Calibri"/>
            </a:endParaRPr>
          </a:p>
          <a:p>
            <a:pPr marL="342900" algn="r">
              <a:lnSpc>
                <a:spcPct val="107000"/>
              </a:lnSpc>
              <a:spcAft>
                <a:spcPts val="600"/>
              </a:spcAft>
            </a:pPr>
            <a:r>
              <a:rPr lang="en-GB" sz="2000">
                <a:solidFill>
                  <a:srgbClr val="000000"/>
                </a:solidFill>
                <a:latin typeface="Open Sans"/>
                <a:ea typeface="Open Sans"/>
                <a:cs typeface="Open Sans"/>
              </a:rPr>
              <a:t>Racial Inequality in Scotland, MWC (2021)</a:t>
            </a:r>
            <a:endParaRPr lang="en-GB">
              <a:ea typeface="Calibri"/>
              <a:cs typeface="Calibri"/>
            </a:endParaRPr>
          </a:p>
        </p:txBody>
      </p:sp>
      <p:sp>
        <p:nvSpPr>
          <p:cNvPr id="5" name="Title 1">
            <a:extLst>
              <a:ext uri="{FF2B5EF4-FFF2-40B4-BE49-F238E27FC236}">
                <a16:creationId xmlns:a16="http://schemas.microsoft.com/office/drawing/2014/main" id="{B771278E-FE28-5913-BA4E-6FD6D79F9321}"/>
              </a:ext>
            </a:extLst>
          </p:cNvPr>
          <p:cNvSpPr txBox="1">
            <a:spLocks/>
          </p:cNvSpPr>
          <p:nvPr/>
        </p:nvSpPr>
        <p:spPr>
          <a:xfrm>
            <a:off x="421533" y="664161"/>
            <a:ext cx="9775715" cy="583574"/>
          </a:xfrm>
          <a:prstGeom prst="rect">
            <a:avLst/>
          </a:prstGeom>
        </p:spPr>
        <p:txBody>
          <a:bodyPr lIns="91440" tIns="45720" rIns="91440" bIns="45720" anchor="t"/>
          <a:lstStyle>
            <a:defPPr>
              <a:defRPr lang="en-US"/>
            </a:defPPr>
            <a:lvl1pPr marL="0" algn="ctr" defTabSz="857250" rtl="0" eaLnBrk="1" latinLnBrk="0" hangingPunct="1">
              <a:spcBef>
                <a:spcPct val="0"/>
              </a:spcBef>
              <a:buNone/>
              <a:defRPr sz="4125"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2800" b="1">
                <a:solidFill>
                  <a:srgbClr val="000000"/>
                </a:solidFill>
                <a:latin typeface="Open Sans"/>
                <a:ea typeface="Open Sans"/>
                <a:cs typeface="Open Sans"/>
              </a:rPr>
              <a:t>Assumptions and support: Lived experience accounts</a:t>
            </a:r>
          </a:p>
        </p:txBody>
      </p:sp>
      <p:sp>
        <p:nvSpPr>
          <p:cNvPr id="6" name="TextBox 1">
            <a:extLst>
              <a:ext uri="{FF2B5EF4-FFF2-40B4-BE49-F238E27FC236}">
                <a16:creationId xmlns:a16="http://schemas.microsoft.com/office/drawing/2014/main" id="{92998BCE-5355-881B-FCD1-7B41CA00E1AA}"/>
              </a:ext>
            </a:extLst>
          </p:cNvPr>
          <p:cNvSpPr txBox="1"/>
          <p:nvPr/>
        </p:nvSpPr>
        <p:spPr>
          <a:xfrm>
            <a:off x="348105" y="4224519"/>
            <a:ext cx="10959058" cy="1804749"/>
          </a:xfrm>
          <a:prstGeom prst="roundRect">
            <a:avLst/>
          </a:prstGeom>
          <a:solidFill>
            <a:schemeClr val="bg1">
              <a:lumMod val="9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a:solidFill>
                  <a:srgbClr val="000000"/>
                </a:solidFill>
                <a:latin typeface="Open Sans"/>
                <a:ea typeface="Open Sans"/>
                <a:cs typeface="Open Sans"/>
              </a:rPr>
              <a:t>“Many mental health services…have implied that all of my issues link back to my trans identity and that if I fully transition, they will no longer be an issue for me. This is a misunderstanding and has caused me many frustrations when trying to access services.”</a:t>
            </a:r>
            <a:r>
              <a:rPr lang="en-GB" sz="2000">
                <a:solidFill>
                  <a:srgbClr val="000000"/>
                </a:solidFill>
                <a:latin typeface="Open Sans"/>
                <a:ea typeface="Open Sans"/>
                <a:cs typeface="Open Sans"/>
              </a:rPr>
              <a:t> </a:t>
            </a:r>
          </a:p>
          <a:p>
            <a:endParaRPr lang="en-GB" sz="2000">
              <a:solidFill>
                <a:srgbClr val="000000"/>
              </a:solidFill>
              <a:latin typeface="Open Sans"/>
              <a:ea typeface="Open Sans"/>
              <a:cs typeface="Open Sans"/>
            </a:endParaRPr>
          </a:p>
          <a:p>
            <a:pPr algn="r"/>
            <a:r>
              <a:rPr lang="en-US" sz="2000">
                <a:solidFill>
                  <a:srgbClr val="000000"/>
                </a:solidFill>
                <a:latin typeface="Open Sans"/>
                <a:ea typeface="Open Sans"/>
                <a:cs typeface="Open Sans"/>
              </a:rPr>
              <a:t>​</a:t>
            </a:r>
            <a:r>
              <a:rPr lang="en-GB" sz="2000">
                <a:solidFill>
                  <a:srgbClr val="000000"/>
                </a:solidFill>
                <a:latin typeface="Open Sans"/>
                <a:ea typeface="Open Sans"/>
                <a:cs typeface="Open Sans"/>
              </a:rPr>
              <a:t>Life in Scotland for LGBT young people, LGBT Youth Scotland (2022)</a:t>
            </a:r>
            <a:r>
              <a:rPr lang="en-US">
                <a:solidFill>
                  <a:srgbClr val="000000"/>
                </a:solidFill>
              </a:rPr>
              <a:t>​</a:t>
            </a:r>
            <a:endParaRPr lang="en-US">
              <a:solidFill>
                <a:srgbClr val="000000"/>
              </a:solidFill>
              <a:ea typeface="Calibri"/>
              <a:cs typeface="Calibri"/>
            </a:endParaRPr>
          </a:p>
        </p:txBody>
      </p:sp>
    </p:spTree>
    <p:extLst>
      <p:ext uri="{BB962C8B-B14F-4D97-AF65-F5344CB8AC3E}">
        <p14:creationId xmlns:p14="http://schemas.microsoft.com/office/powerpoint/2010/main" val="179396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B0AD3B-E28E-8ADF-845F-7B01A588BDF8}"/>
            </a:ext>
          </a:extLst>
        </p:cNvPr>
        <p:cNvGrpSpPr/>
        <p:nvPr/>
      </p:nvGrpSpPr>
      <p:grpSpPr>
        <a:xfrm>
          <a:off x="0" y="0"/>
          <a:ext cx="0" cy="0"/>
          <a:chOff x="0" y="0"/>
          <a:chExt cx="0" cy="0"/>
        </a:xfrm>
      </p:grpSpPr>
      <p:sp>
        <p:nvSpPr>
          <p:cNvPr id="7" name="Content Placeholder 27">
            <a:extLst>
              <a:ext uri="{FF2B5EF4-FFF2-40B4-BE49-F238E27FC236}">
                <a16:creationId xmlns:a16="http://schemas.microsoft.com/office/drawing/2014/main" id="{9BC0D15F-706D-0030-2843-AEF5C31CB84F}"/>
              </a:ext>
            </a:extLst>
          </p:cNvPr>
          <p:cNvSpPr>
            <a:spLocks noGrp="1"/>
          </p:cNvSpPr>
          <p:nvPr/>
        </p:nvSpPr>
        <p:spPr>
          <a:xfrm>
            <a:off x="4482883" y="1455816"/>
            <a:ext cx="7724416" cy="477811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2400" b="1">
                <a:latin typeface="Open Sans"/>
                <a:ea typeface="Open Sans"/>
                <a:cs typeface="Open Sans"/>
              </a:rPr>
              <a:t>Capitalism</a:t>
            </a:r>
            <a:r>
              <a:rPr lang="en-GB" sz="2400">
                <a:latin typeface="Open Sans"/>
                <a:ea typeface="Open Sans"/>
                <a:cs typeface="Open Sans"/>
              </a:rPr>
              <a:t> and </a:t>
            </a:r>
            <a:r>
              <a:rPr lang="en-GB" sz="2400" b="1">
                <a:latin typeface="Open Sans"/>
                <a:ea typeface="Open Sans"/>
                <a:cs typeface="Open Sans"/>
              </a:rPr>
              <a:t>white</a:t>
            </a:r>
            <a:r>
              <a:rPr lang="en-GB" sz="2400">
                <a:latin typeface="Open Sans"/>
                <a:ea typeface="Open Sans"/>
                <a:cs typeface="Open Sans"/>
              </a:rPr>
              <a:t> </a:t>
            </a:r>
            <a:r>
              <a:rPr lang="en-GB" sz="2400" b="1">
                <a:latin typeface="Open Sans"/>
                <a:ea typeface="Open Sans"/>
                <a:cs typeface="Open Sans"/>
              </a:rPr>
              <a:t>supremacy</a:t>
            </a:r>
            <a:r>
              <a:rPr lang="en-GB" sz="2400">
                <a:latin typeface="Open Sans"/>
                <a:ea typeface="Open Sans"/>
                <a:cs typeface="Open Sans"/>
              </a:rPr>
              <a:t>.</a:t>
            </a:r>
            <a:endParaRPr lang="en-US" sz="2400">
              <a:latin typeface="Open Sans"/>
              <a:ea typeface="Open Sans"/>
              <a:cs typeface="Open Sans"/>
            </a:endParaRPr>
          </a:p>
          <a:p>
            <a:pPr marL="0" indent="0">
              <a:lnSpc>
                <a:spcPct val="100000"/>
              </a:lnSpc>
              <a:spcBef>
                <a:spcPts val="0"/>
              </a:spcBef>
              <a:buNone/>
            </a:pPr>
            <a:endParaRPr lang="en-GB" sz="2400">
              <a:latin typeface="Open Sans"/>
              <a:ea typeface="Open Sans"/>
              <a:cs typeface="Open Sans"/>
            </a:endParaRPr>
          </a:p>
          <a:p>
            <a:pPr>
              <a:lnSpc>
                <a:spcPct val="100000"/>
              </a:lnSpc>
              <a:spcBef>
                <a:spcPts val="0"/>
              </a:spcBef>
            </a:pPr>
            <a:r>
              <a:rPr lang="en-GB" sz="2400" b="1">
                <a:latin typeface="Open Sans"/>
                <a:ea typeface="Open Sans"/>
                <a:cs typeface="Open Sans"/>
              </a:rPr>
              <a:t>Enlightenment</a:t>
            </a:r>
            <a:r>
              <a:rPr lang="en-GB" sz="2400">
                <a:latin typeface="Open Sans"/>
                <a:ea typeface="Open Sans"/>
                <a:cs typeface="Open Sans"/>
              </a:rPr>
              <a:t> ideas of average as ‘normal’ and normal as ‘good’.</a:t>
            </a:r>
            <a:endParaRPr lang="en-US" sz="2400">
              <a:latin typeface="Open Sans"/>
              <a:ea typeface="Open Sans"/>
              <a:cs typeface="Open Sans"/>
            </a:endParaRPr>
          </a:p>
          <a:p>
            <a:pPr marL="0" indent="0">
              <a:lnSpc>
                <a:spcPct val="100000"/>
              </a:lnSpc>
              <a:spcBef>
                <a:spcPts val="0"/>
              </a:spcBef>
              <a:buNone/>
            </a:pPr>
            <a:endParaRPr lang="en-GB" sz="2400">
              <a:latin typeface="Open Sans"/>
              <a:ea typeface="Open Sans"/>
              <a:cs typeface="Open Sans"/>
            </a:endParaRPr>
          </a:p>
          <a:p>
            <a:pPr>
              <a:lnSpc>
                <a:spcPct val="100000"/>
              </a:lnSpc>
              <a:spcBef>
                <a:spcPts val="0"/>
              </a:spcBef>
            </a:pPr>
            <a:r>
              <a:rPr lang="en-GB" sz="2400" b="1">
                <a:latin typeface="Open Sans"/>
                <a:ea typeface="Open Sans"/>
                <a:cs typeface="Open Sans"/>
              </a:rPr>
              <a:t>Colonialism</a:t>
            </a:r>
            <a:r>
              <a:rPr lang="en-GB" sz="2400">
                <a:latin typeface="Open Sans"/>
                <a:ea typeface="Open Sans"/>
                <a:cs typeface="Open Sans"/>
              </a:rPr>
              <a:t> relies on the shared belief that certain groups are inherently morally, physically and intellectually "inferior".</a:t>
            </a:r>
            <a:endParaRPr lang="en-US" sz="2400">
              <a:latin typeface="Open Sans"/>
              <a:ea typeface="Open Sans"/>
              <a:cs typeface="Open Sans"/>
            </a:endParaRPr>
          </a:p>
          <a:p>
            <a:pPr marL="0" indent="0">
              <a:lnSpc>
                <a:spcPct val="100000"/>
              </a:lnSpc>
              <a:spcBef>
                <a:spcPts val="0"/>
              </a:spcBef>
              <a:buNone/>
            </a:pPr>
            <a:endParaRPr lang="en-GB" sz="2400">
              <a:latin typeface="Open Sans"/>
              <a:ea typeface="Open Sans"/>
              <a:cs typeface="Open Sans"/>
            </a:endParaRPr>
          </a:p>
          <a:p>
            <a:pPr>
              <a:lnSpc>
                <a:spcPct val="100000"/>
              </a:lnSpc>
              <a:spcBef>
                <a:spcPts val="0"/>
              </a:spcBef>
            </a:pPr>
            <a:r>
              <a:rPr lang="en-GB" sz="2400" b="1">
                <a:latin typeface="Open Sans"/>
                <a:ea typeface="Open Sans"/>
                <a:cs typeface="Open Sans"/>
              </a:rPr>
              <a:t>Eugenics </a:t>
            </a:r>
            <a:r>
              <a:rPr lang="en-GB" sz="2400">
                <a:latin typeface="Open Sans"/>
                <a:ea typeface="Open Sans"/>
                <a:cs typeface="Open Sans"/>
              </a:rPr>
              <a:t>provided the pseudo-scientific rationale for colonial violence and the idea of "socially undesirable".</a:t>
            </a:r>
            <a:endParaRPr lang="en-US" sz="2400">
              <a:latin typeface="Open Sans"/>
              <a:ea typeface="Open Sans"/>
              <a:cs typeface="Open Sans"/>
            </a:endParaRPr>
          </a:p>
          <a:p>
            <a:pPr marL="0" indent="0">
              <a:lnSpc>
                <a:spcPct val="100000"/>
              </a:lnSpc>
              <a:spcBef>
                <a:spcPts val="0"/>
              </a:spcBef>
              <a:buNone/>
            </a:pPr>
            <a:endParaRPr lang="en-GB" sz="2400">
              <a:latin typeface="Open Sans"/>
              <a:ea typeface="Open Sans"/>
              <a:cs typeface="Open Sans"/>
            </a:endParaRPr>
          </a:p>
          <a:p>
            <a:pPr>
              <a:lnSpc>
                <a:spcPct val="100000"/>
              </a:lnSpc>
              <a:spcBef>
                <a:spcPts val="0"/>
              </a:spcBef>
            </a:pPr>
            <a:r>
              <a:rPr lang="en-GB" sz="2400" b="1">
                <a:latin typeface="Open Sans"/>
                <a:ea typeface="Open Sans"/>
                <a:cs typeface="Open Sans"/>
              </a:rPr>
              <a:t>Scientific racism </a:t>
            </a:r>
            <a:r>
              <a:rPr lang="en-GB" sz="2400">
                <a:latin typeface="Open Sans"/>
                <a:ea typeface="Open Sans"/>
                <a:cs typeface="Open Sans"/>
              </a:rPr>
              <a:t>was embraced by the psychiatric establishment of 19th and early 20th century.</a:t>
            </a:r>
            <a:endParaRPr lang="en-US" sz="2400">
              <a:latin typeface="Open Sans"/>
              <a:ea typeface="Open Sans"/>
              <a:cs typeface="Open Sans"/>
            </a:endParaRPr>
          </a:p>
          <a:p>
            <a:endParaRPr lang="en-GB" sz="2400">
              <a:solidFill>
                <a:srgbClr val="000000"/>
              </a:solidFill>
              <a:latin typeface="Open Sans"/>
              <a:ea typeface="Open Sans"/>
              <a:cs typeface="Open Sans"/>
            </a:endParaRPr>
          </a:p>
        </p:txBody>
      </p:sp>
      <p:sp>
        <p:nvSpPr>
          <p:cNvPr id="9" name="TextBox 8">
            <a:extLst>
              <a:ext uri="{FF2B5EF4-FFF2-40B4-BE49-F238E27FC236}">
                <a16:creationId xmlns:a16="http://schemas.microsoft.com/office/drawing/2014/main" id="{6C8F2698-8403-CFCF-0A86-714936468132}"/>
              </a:ext>
            </a:extLst>
          </p:cNvPr>
          <p:cNvSpPr txBox="1"/>
          <p:nvPr/>
        </p:nvSpPr>
        <p:spPr>
          <a:xfrm>
            <a:off x="462366" y="2154264"/>
            <a:ext cx="402181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latin typeface="Open Sans"/>
                <a:cs typeface="Segoe UI"/>
              </a:rPr>
              <a:t>The systems of power and supremacy behind</a:t>
            </a:r>
            <a:endParaRPr lang="en-US">
              <a:latin typeface="Calibri" panose="020F0502020204030204"/>
              <a:ea typeface="Calibri" panose="020F0502020204030204"/>
              <a:cs typeface="Calibri" panose="020F0502020204030204"/>
            </a:endParaRPr>
          </a:p>
          <a:p>
            <a:r>
              <a:rPr lang="en-GB" sz="3200" b="1">
                <a:latin typeface="Open Sans"/>
                <a:cs typeface="Segoe UI"/>
              </a:rPr>
              <a:t>stigma and discrimination</a:t>
            </a:r>
            <a:endParaRPr lang="en-US">
              <a:ea typeface="Calibri"/>
              <a:cs typeface="Calibri"/>
            </a:endParaRPr>
          </a:p>
        </p:txBody>
      </p:sp>
    </p:spTree>
    <p:extLst>
      <p:ext uri="{BB962C8B-B14F-4D97-AF65-F5344CB8AC3E}">
        <p14:creationId xmlns:p14="http://schemas.microsoft.com/office/powerpoint/2010/main" val="15105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7EBFC8-6406-5464-90C6-621AF3A478E2}"/>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641510D-D3D4-7C89-1410-0B02126C9419}"/>
              </a:ext>
            </a:extLst>
          </p:cNvPr>
          <p:cNvSpPr>
            <a:spLocks noGrp="1"/>
          </p:cNvSpPr>
          <p:nvPr/>
        </p:nvSpPr>
        <p:spPr>
          <a:xfrm>
            <a:off x="3558951" y="1569901"/>
            <a:ext cx="8170270" cy="465886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Sans-Serif" panose="020B0604020202020204" pitchFamily="34" charset="0"/>
              <a:buChar char="•"/>
            </a:pPr>
            <a:r>
              <a:rPr lang="en-GB" sz="2400" b="1">
                <a:latin typeface="Open Sans"/>
                <a:ea typeface="Open Sans"/>
                <a:cs typeface="Open Sans"/>
              </a:rPr>
              <a:t>'Hysteria'</a:t>
            </a:r>
            <a:r>
              <a:rPr lang="en-GB" sz="2400">
                <a:latin typeface="Open Sans"/>
                <a:ea typeface="Open Sans"/>
                <a:cs typeface="Open Sans"/>
              </a:rPr>
              <a:t> diagnosis has </a:t>
            </a:r>
            <a:r>
              <a:rPr lang="en-GB" sz="2400" err="1">
                <a:latin typeface="Open Sans"/>
                <a:ea typeface="Open Sans"/>
                <a:cs typeface="Open Sans"/>
              </a:rPr>
              <a:t>pathologised</a:t>
            </a:r>
            <a:r>
              <a:rPr lang="en-GB" sz="2400">
                <a:latin typeface="Open Sans"/>
                <a:ea typeface="Open Sans"/>
                <a:cs typeface="Open Sans"/>
              </a:rPr>
              <a:t> women resisting patriarchal inequality since 2nd century BC (Carta et al., 2012).</a:t>
            </a:r>
            <a:endParaRPr lang="en-US" sz="2400">
              <a:latin typeface="Open Sans"/>
              <a:ea typeface="Open Sans"/>
              <a:cs typeface="Open Sans"/>
            </a:endParaRPr>
          </a:p>
          <a:p>
            <a:pPr marL="342900" indent="-342900">
              <a:spcBef>
                <a:spcPts val="0"/>
              </a:spcBef>
              <a:buFont typeface="Arial,Sans-Serif" panose="020B0604020202020204" pitchFamily="34" charset="0"/>
            </a:pPr>
            <a:endParaRPr lang="en-GB" sz="2400">
              <a:latin typeface="Open Sans"/>
              <a:ea typeface="Open Sans"/>
              <a:cs typeface="Open Sans"/>
            </a:endParaRPr>
          </a:p>
          <a:p>
            <a:pPr marL="342900" indent="-342900">
              <a:spcBef>
                <a:spcPts val="0"/>
              </a:spcBef>
              <a:buFont typeface="Arial,Sans-Serif" panose="020B0604020202020204" pitchFamily="34" charset="0"/>
            </a:pPr>
            <a:r>
              <a:rPr lang="en-GB" sz="2400" b="1">
                <a:latin typeface="Open Sans"/>
                <a:ea typeface="Open Sans"/>
                <a:cs typeface="Open Sans"/>
              </a:rPr>
              <a:t>Homosexuality</a:t>
            </a:r>
            <a:r>
              <a:rPr lang="en-GB" sz="2400">
                <a:latin typeface="Open Sans"/>
                <a:ea typeface="Open Sans"/>
                <a:cs typeface="Open Sans"/>
              </a:rPr>
              <a:t> cited as mental illness in the DSM until APA declassification in 1973.</a:t>
            </a:r>
            <a:endParaRPr lang="en-US" sz="2400">
              <a:latin typeface="Open Sans"/>
              <a:ea typeface="Open Sans"/>
              <a:cs typeface="Open Sans"/>
            </a:endParaRPr>
          </a:p>
          <a:p>
            <a:pPr marL="342900" indent="-342900">
              <a:spcBef>
                <a:spcPts val="0"/>
              </a:spcBef>
              <a:buFont typeface="Arial,Sans-Serif" panose="020B0604020202020204" pitchFamily="34" charset="0"/>
            </a:pPr>
            <a:endParaRPr lang="en-GB" sz="2400">
              <a:latin typeface="Open Sans"/>
              <a:ea typeface="Open Sans"/>
              <a:cs typeface="Open Sans"/>
            </a:endParaRPr>
          </a:p>
          <a:p>
            <a:pPr marL="342900" indent="-342900">
              <a:spcBef>
                <a:spcPts val="0"/>
              </a:spcBef>
              <a:buFont typeface="Arial,Sans-Serif" panose="020B0604020202020204" pitchFamily="34" charset="0"/>
            </a:pPr>
            <a:r>
              <a:rPr lang="en-GB" sz="2400">
                <a:latin typeface="Open Sans"/>
                <a:ea typeface="Open Sans"/>
                <a:cs typeface="Open Sans"/>
              </a:rPr>
              <a:t>World Health Organisation re-categorised being </a:t>
            </a:r>
            <a:r>
              <a:rPr lang="en-GB" sz="2400" b="1">
                <a:latin typeface="Open Sans"/>
                <a:ea typeface="Open Sans"/>
                <a:cs typeface="Open Sans"/>
              </a:rPr>
              <a:t>transgender </a:t>
            </a:r>
            <a:r>
              <a:rPr lang="en-GB" sz="2400">
                <a:latin typeface="Open Sans"/>
                <a:ea typeface="Open Sans"/>
                <a:cs typeface="Open Sans"/>
              </a:rPr>
              <a:t>in the International Classification of Diseases (ICD-11) in 2019.</a:t>
            </a:r>
            <a:endParaRPr lang="en-US" sz="2400">
              <a:latin typeface="Open Sans"/>
              <a:ea typeface="Open Sans"/>
              <a:cs typeface="Open Sans"/>
            </a:endParaRPr>
          </a:p>
          <a:p>
            <a:pPr marL="342900" indent="-342900">
              <a:spcBef>
                <a:spcPts val="0"/>
              </a:spcBef>
              <a:buFont typeface="Arial,Sans-Serif" panose="020B0604020202020204" pitchFamily="34" charset="0"/>
            </a:pPr>
            <a:endParaRPr lang="en-GB" sz="2400">
              <a:latin typeface="Open Sans"/>
              <a:ea typeface="Open Sans"/>
              <a:cs typeface="Open Sans"/>
            </a:endParaRPr>
          </a:p>
          <a:p>
            <a:pPr marL="342900" indent="-342900">
              <a:spcBef>
                <a:spcPts val="0"/>
              </a:spcBef>
              <a:buFont typeface="Arial,Sans-Serif" panose="020B0604020202020204" pitchFamily="34" charset="0"/>
            </a:pPr>
            <a:r>
              <a:rPr lang="en-US" sz="2400">
                <a:latin typeface="Open Sans"/>
                <a:ea typeface="Open Sans"/>
                <a:cs typeface="Open Sans"/>
              </a:rPr>
              <a:t>Non-consensual </a:t>
            </a:r>
            <a:r>
              <a:rPr lang="en-US" sz="2400" err="1">
                <a:latin typeface="Open Sans"/>
                <a:ea typeface="Open Sans"/>
                <a:cs typeface="Open Sans"/>
              </a:rPr>
              <a:t>sterilisation</a:t>
            </a:r>
            <a:r>
              <a:rPr lang="en-US" sz="2400">
                <a:latin typeface="Open Sans"/>
                <a:ea typeface="Open Sans"/>
                <a:cs typeface="Open Sans"/>
              </a:rPr>
              <a:t> of people with</a:t>
            </a:r>
            <a:r>
              <a:rPr lang="en-US" sz="2400" b="1">
                <a:latin typeface="Open Sans"/>
                <a:ea typeface="Open Sans"/>
                <a:cs typeface="Open Sans"/>
              </a:rPr>
              <a:t> learning disabilities and mental ill health</a:t>
            </a:r>
            <a:r>
              <a:rPr lang="en-US" sz="2400">
                <a:latin typeface="Open Sans"/>
                <a:ea typeface="Open Sans"/>
                <a:cs typeface="Open Sans"/>
              </a:rPr>
              <a:t> into the</a:t>
            </a:r>
            <a:r>
              <a:rPr lang="en-GB" sz="2400">
                <a:latin typeface="Open Sans"/>
                <a:ea typeface="Open Sans"/>
                <a:cs typeface="Open Sans"/>
              </a:rPr>
              <a:t> latter half of the 20th-century. </a:t>
            </a:r>
          </a:p>
          <a:p>
            <a:pPr marL="342900" indent="-342900">
              <a:spcBef>
                <a:spcPts val="0"/>
              </a:spcBef>
              <a:buFont typeface="Arial,Sans-Serif" panose="020B0604020202020204" pitchFamily="34" charset="0"/>
            </a:pPr>
            <a:endParaRPr lang="en-GB" sz="2400">
              <a:latin typeface="Open Sans"/>
              <a:ea typeface="Open Sans"/>
              <a:cs typeface="Open Sans"/>
            </a:endParaRPr>
          </a:p>
          <a:p>
            <a:pPr marL="342900" indent="-342900">
              <a:spcBef>
                <a:spcPts val="0"/>
              </a:spcBef>
              <a:buFont typeface="Arial,Sans-Serif" panose="020B0604020202020204" pitchFamily="34" charset="0"/>
            </a:pPr>
            <a:r>
              <a:rPr lang="en-US" sz="2400">
                <a:latin typeface="Open Sans"/>
                <a:ea typeface="Open Sans"/>
                <a:cs typeface="Open Sans"/>
              </a:rPr>
              <a:t>The 'Great Confinement' conflated </a:t>
            </a:r>
            <a:r>
              <a:rPr lang="en-US" sz="2400" b="1">
                <a:latin typeface="Open Sans"/>
                <a:ea typeface="Open Sans"/>
                <a:cs typeface="Open Sans"/>
              </a:rPr>
              <a:t>poverty and mental ill health</a:t>
            </a:r>
            <a:r>
              <a:rPr lang="en-US" sz="2400">
                <a:latin typeface="Open Sans"/>
                <a:ea typeface="Open Sans"/>
                <a:cs typeface="Open Sans"/>
              </a:rPr>
              <a:t> and positioned people as moral failures with degenerate </a:t>
            </a:r>
            <a:r>
              <a:rPr lang="en-US" sz="2400" err="1">
                <a:latin typeface="Open Sans"/>
                <a:ea typeface="Open Sans"/>
                <a:cs typeface="Open Sans"/>
              </a:rPr>
              <a:t>behaviour</a:t>
            </a:r>
            <a:r>
              <a:rPr lang="en-US" sz="2400">
                <a:latin typeface="Open Sans"/>
                <a:ea typeface="Open Sans"/>
                <a:cs typeface="Open Sans"/>
              </a:rPr>
              <a:t>. </a:t>
            </a:r>
            <a:endParaRPr lang="en-GB" sz="2400">
              <a:latin typeface="Open Sans"/>
              <a:ea typeface="Open Sans"/>
              <a:cs typeface="Open Sans"/>
            </a:endParaRPr>
          </a:p>
          <a:p>
            <a:pPr marL="342900" indent="-342900">
              <a:spcBef>
                <a:spcPts val="0"/>
              </a:spcBef>
              <a:buFont typeface="Arial,Sans-Serif" panose="020B0604020202020204" pitchFamily="34" charset="0"/>
            </a:pPr>
            <a:endParaRPr lang="en-GB" sz="1800">
              <a:solidFill>
                <a:schemeClr val="tx2"/>
              </a:solidFill>
              <a:latin typeface="Open Sans"/>
              <a:ea typeface="Open Sans"/>
              <a:cs typeface="Open Sans"/>
            </a:endParaRPr>
          </a:p>
          <a:p>
            <a:endParaRPr lang="en-GB" sz="1800">
              <a:solidFill>
                <a:schemeClr val="tx2"/>
              </a:solidFill>
            </a:endParaRPr>
          </a:p>
        </p:txBody>
      </p:sp>
      <p:sp>
        <p:nvSpPr>
          <p:cNvPr id="3" name="TextBox 2">
            <a:extLst>
              <a:ext uri="{FF2B5EF4-FFF2-40B4-BE49-F238E27FC236}">
                <a16:creationId xmlns:a16="http://schemas.microsoft.com/office/drawing/2014/main" id="{F3044EE9-6590-8BCD-8B25-5BE0228488B6}"/>
              </a:ext>
            </a:extLst>
          </p:cNvPr>
          <p:cNvSpPr txBox="1"/>
          <p:nvPr/>
        </p:nvSpPr>
        <p:spPr>
          <a:xfrm>
            <a:off x="268637" y="1999281"/>
            <a:ext cx="331147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rgbClr val="0E2841"/>
                </a:solidFill>
                <a:latin typeface="Open Sans"/>
                <a:ea typeface="Open Sans"/>
                <a:cs typeface="Open Sans"/>
              </a:rPr>
              <a:t>Intersectional nature of stigma throughout</a:t>
            </a:r>
            <a:endParaRPr lang="en-US" sz="3200">
              <a:solidFill>
                <a:srgbClr val="000000"/>
              </a:solidFill>
              <a:latin typeface="Open Sans"/>
              <a:ea typeface="Open Sans"/>
              <a:cs typeface="Open Sans"/>
            </a:endParaRPr>
          </a:p>
          <a:p>
            <a:r>
              <a:rPr lang="en-GB" sz="3200" b="1">
                <a:solidFill>
                  <a:srgbClr val="0E2841"/>
                </a:solidFill>
                <a:latin typeface="Open Sans"/>
                <a:ea typeface="Open Sans"/>
                <a:cs typeface="Open Sans"/>
              </a:rPr>
              <a:t>history</a:t>
            </a:r>
            <a:endParaRPr lang="en-US" sz="3200">
              <a:latin typeface="Open Sans"/>
              <a:ea typeface="Open Sans"/>
              <a:cs typeface="Open Sans"/>
            </a:endParaRPr>
          </a:p>
        </p:txBody>
      </p:sp>
    </p:spTree>
    <p:extLst>
      <p:ext uri="{BB962C8B-B14F-4D97-AF65-F5344CB8AC3E}">
        <p14:creationId xmlns:p14="http://schemas.microsoft.com/office/powerpoint/2010/main" val="251597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A509BF-0692-ADA9-CA5C-014EF58D66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1C6BB50-C7EF-E91A-7DF2-3F5C3E5C8851}"/>
              </a:ext>
            </a:extLst>
          </p:cNvPr>
          <p:cNvSpPr>
            <a:spLocks noGrp="1"/>
          </p:cNvSpPr>
          <p:nvPr/>
        </p:nvSpPr>
        <p:spPr>
          <a:xfrm>
            <a:off x="391424" y="1930787"/>
            <a:ext cx="3477021" cy="2339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br>
              <a:rPr lang="en-US" sz="3200" b="1">
                <a:latin typeface="Open Sans"/>
                <a:ea typeface="Open Sans"/>
                <a:cs typeface="Open Sans"/>
              </a:rPr>
            </a:br>
            <a:r>
              <a:rPr lang="en-US" sz="3600" b="1">
                <a:solidFill>
                  <a:srgbClr val="000000"/>
                </a:solidFill>
                <a:latin typeface="Open Sans"/>
                <a:ea typeface="Open Sans"/>
                <a:cs typeface="Open Sans"/>
              </a:rPr>
              <a:t>Present-day inequalities</a:t>
            </a:r>
          </a:p>
        </p:txBody>
      </p:sp>
      <p:sp>
        <p:nvSpPr>
          <p:cNvPr id="5" name="Content Placeholder 2">
            <a:extLst>
              <a:ext uri="{FF2B5EF4-FFF2-40B4-BE49-F238E27FC236}">
                <a16:creationId xmlns:a16="http://schemas.microsoft.com/office/drawing/2014/main" id="{5ABAA92B-2895-351A-A51F-42583DFBACBD}"/>
              </a:ext>
            </a:extLst>
          </p:cNvPr>
          <p:cNvSpPr>
            <a:spLocks noGrp="1"/>
          </p:cNvSpPr>
          <p:nvPr/>
        </p:nvSpPr>
        <p:spPr>
          <a:xfrm>
            <a:off x="3806186" y="1458599"/>
            <a:ext cx="8245915" cy="500264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Black men 10 times more likely to </a:t>
            </a:r>
            <a:r>
              <a:rPr lang="en-GB" sz="1800" b="1">
                <a:solidFill>
                  <a:srgbClr val="000000"/>
                </a:solidFill>
                <a:latin typeface="Open Sans"/>
                <a:ea typeface="Open Sans"/>
                <a:cs typeface="Open Sans"/>
              </a:rPr>
              <a:t>receive a diagnosis</a:t>
            </a:r>
            <a:r>
              <a:rPr lang="en-GB" sz="1800">
                <a:solidFill>
                  <a:srgbClr val="000000"/>
                </a:solidFill>
                <a:latin typeface="Open Sans"/>
                <a:ea typeface="Open Sans"/>
                <a:cs typeface="Open Sans"/>
              </a:rPr>
              <a:t> of a psychotic disorder than white men [UK-wide]  (Frazer-Carrol, 2023). </a:t>
            </a:r>
            <a:endParaRPr lang="en-US"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endParaRPr lang="en-GB"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Disproportionately high incidence of mental health problems (not severe and enduring mental illness) experienced by LGBT people </a:t>
            </a:r>
            <a:r>
              <a:rPr lang="en-GB" sz="1800" b="1">
                <a:solidFill>
                  <a:srgbClr val="000000"/>
                </a:solidFill>
                <a:latin typeface="Open Sans"/>
                <a:ea typeface="Open Sans"/>
                <a:cs typeface="Open Sans"/>
              </a:rPr>
              <a:t>due to ‘minority stress’ not </a:t>
            </a:r>
            <a:r>
              <a:rPr lang="en-GB" sz="1800" b="1" i="1">
                <a:solidFill>
                  <a:srgbClr val="000000"/>
                </a:solidFill>
                <a:latin typeface="Open Sans"/>
                <a:ea typeface="Open Sans"/>
                <a:cs typeface="Open Sans"/>
              </a:rPr>
              <a:t>being</a:t>
            </a:r>
            <a:r>
              <a:rPr lang="en-GB" sz="1800">
                <a:solidFill>
                  <a:srgbClr val="000000"/>
                </a:solidFill>
                <a:latin typeface="Open Sans"/>
                <a:ea typeface="Open Sans"/>
                <a:cs typeface="Open Sans"/>
              </a:rPr>
              <a:t> LGBT.  (Equality Network; LGBTH&amp;WB; LGBT Youth Scotland, Scottish Trans; Stonewall, 2018). </a:t>
            </a:r>
            <a:endParaRPr lang="en-US"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endParaRPr lang="en-GB"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“Black people and mixed-race people are more likely </a:t>
            </a:r>
            <a:r>
              <a:rPr lang="en-GB" sz="1800" b="1">
                <a:solidFill>
                  <a:srgbClr val="000000"/>
                </a:solidFill>
                <a:latin typeface="Open Sans"/>
                <a:ea typeface="Open Sans"/>
                <a:cs typeface="Open Sans"/>
              </a:rPr>
              <a:t>to be seen </a:t>
            </a:r>
            <a:r>
              <a:rPr lang="en-GB" sz="1800">
                <a:solidFill>
                  <a:srgbClr val="000000"/>
                </a:solidFill>
                <a:latin typeface="Open Sans"/>
                <a:ea typeface="Open Sans"/>
                <a:cs typeface="Open Sans"/>
              </a:rPr>
              <a:t>as a greater risk to ‘self and others’ than to themselves […] The greater </a:t>
            </a:r>
            <a:r>
              <a:rPr lang="en-GB" sz="1800" b="1">
                <a:solidFill>
                  <a:srgbClr val="000000"/>
                </a:solidFill>
                <a:latin typeface="Open Sans"/>
                <a:ea typeface="Open Sans"/>
                <a:cs typeface="Open Sans"/>
              </a:rPr>
              <a:t>perception of risk </a:t>
            </a:r>
            <a:r>
              <a:rPr lang="en-GB" sz="1800">
                <a:solidFill>
                  <a:srgbClr val="000000"/>
                </a:solidFill>
                <a:latin typeface="Open Sans"/>
                <a:ea typeface="Open Sans"/>
                <a:cs typeface="Open Sans"/>
              </a:rPr>
              <a:t>extends particularly towards Black women” (MWC, 2021). </a:t>
            </a:r>
            <a:endParaRPr lang="en-US"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endParaRPr lang="en-GB"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Disabled people often experience diagnostic overshadowing (GDA, 2022)</a:t>
            </a:r>
            <a:endParaRPr lang="en-US"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endParaRPr lang="en-GB" sz="1800">
              <a:solidFill>
                <a:srgbClr val="000000"/>
              </a:solidFill>
              <a:latin typeface="Open Sans"/>
              <a:ea typeface="Open Sans"/>
              <a:cs typeface="Open Sans"/>
            </a:endParaRPr>
          </a:p>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People living in poverty, more likely to be diagnosed with mental illness – conflating symptoms – process is racialised and gendered (Mills, 2015).</a:t>
            </a:r>
          </a:p>
          <a:p>
            <a:pPr marL="342900" indent="-342900">
              <a:lnSpc>
                <a:spcPct val="100000"/>
              </a:lnSpc>
              <a:spcBef>
                <a:spcPts val="0"/>
              </a:spcBef>
              <a:buFont typeface="Arial,Sans-Serif" panose="020B0604020202020204" pitchFamily="34" charset="0"/>
            </a:pPr>
            <a:endParaRPr lang="en-GB" sz="1800">
              <a:solidFill>
                <a:srgbClr val="000000"/>
              </a:solidFill>
              <a:latin typeface="Calibri"/>
              <a:ea typeface="Calibri"/>
              <a:cs typeface="Calibri"/>
            </a:endParaRPr>
          </a:p>
          <a:p>
            <a:pPr marL="342900" indent="-342900">
              <a:lnSpc>
                <a:spcPct val="100000"/>
              </a:lnSpc>
              <a:spcBef>
                <a:spcPts val="0"/>
              </a:spcBef>
              <a:buFont typeface="Arial,Sans-Serif" panose="020B0604020202020204" pitchFamily="34" charset="0"/>
            </a:pPr>
            <a:r>
              <a:rPr lang="en-GB" sz="1800">
                <a:solidFill>
                  <a:srgbClr val="000000"/>
                </a:solidFill>
                <a:latin typeface="Open Sans"/>
                <a:ea typeface="Open Sans"/>
                <a:cs typeface="Open Sans"/>
              </a:rPr>
              <a:t>People with severe and enduring mental illness experience stigma and discrimination across 14 life areas (SMISS, 2022)</a:t>
            </a:r>
            <a:endParaRPr lang="en-US" sz="1800">
              <a:solidFill>
                <a:srgbClr val="000000"/>
              </a:solidFill>
              <a:latin typeface="Open Sans"/>
              <a:ea typeface="Open Sans"/>
              <a:cs typeface="Open Sans"/>
            </a:endParaRPr>
          </a:p>
          <a:p>
            <a:pPr>
              <a:lnSpc>
                <a:spcPct val="100000"/>
              </a:lnSpc>
              <a:spcBef>
                <a:spcPts val="0"/>
              </a:spcBef>
            </a:pPr>
            <a:endParaRPr lang="en-GB" sz="2000">
              <a:solidFill>
                <a:srgbClr val="000000"/>
              </a:solidFill>
              <a:latin typeface="Open Sans"/>
              <a:ea typeface="Open Sans"/>
              <a:cs typeface="Open Sans"/>
            </a:endParaRPr>
          </a:p>
          <a:p>
            <a:endParaRPr lang="en-GB" sz="2400">
              <a:solidFill>
                <a:srgbClr val="000000"/>
              </a:solidFill>
              <a:latin typeface="Open Sans"/>
              <a:ea typeface="Open Sans"/>
              <a:cs typeface="Open Sans"/>
            </a:endParaRPr>
          </a:p>
        </p:txBody>
      </p:sp>
    </p:spTree>
    <p:extLst>
      <p:ext uri="{BB962C8B-B14F-4D97-AF65-F5344CB8AC3E}">
        <p14:creationId xmlns:p14="http://schemas.microsoft.com/office/powerpoint/2010/main" val="4052565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87562D-B92E-969B-F7D2-37D887A7567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1CBD41F-341F-2B7D-CD27-B59A16316034}"/>
              </a:ext>
            </a:extLst>
          </p:cNvPr>
          <p:cNvSpPr>
            <a:spLocks noGrp="1"/>
          </p:cNvSpPr>
          <p:nvPr/>
        </p:nvSpPr>
        <p:spPr>
          <a:xfrm>
            <a:off x="414054" y="701362"/>
            <a:ext cx="6345310" cy="15299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200" b="1">
                <a:latin typeface="Arial"/>
                <a:cs typeface="Arial"/>
              </a:rPr>
              <a:t>Social movements, resistance and change</a:t>
            </a:r>
            <a:endParaRPr lang="en-GB" sz="3200">
              <a:latin typeface="Arial"/>
              <a:cs typeface="Arial"/>
            </a:endParaRPr>
          </a:p>
          <a:p>
            <a:endParaRPr lang="en-GB" sz="3200"/>
          </a:p>
        </p:txBody>
      </p:sp>
      <p:sp>
        <p:nvSpPr>
          <p:cNvPr id="5" name="Content Placeholder 2">
            <a:extLst>
              <a:ext uri="{FF2B5EF4-FFF2-40B4-BE49-F238E27FC236}">
                <a16:creationId xmlns:a16="http://schemas.microsoft.com/office/drawing/2014/main" id="{8102117E-54F4-7F18-E308-A74A8E36707A}"/>
              </a:ext>
            </a:extLst>
          </p:cNvPr>
          <p:cNvSpPr>
            <a:spLocks noGrp="1"/>
          </p:cNvSpPr>
          <p:nvPr/>
        </p:nvSpPr>
        <p:spPr>
          <a:xfrm>
            <a:off x="388922" y="1936758"/>
            <a:ext cx="6375609" cy="451239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1600" b="1">
              <a:latin typeface="Arial"/>
              <a:cs typeface="Arial"/>
            </a:endParaRPr>
          </a:p>
          <a:p>
            <a:pPr marL="213995" indent="-213995">
              <a:spcBef>
                <a:spcPts val="0"/>
              </a:spcBef>
              <a:buFont typeface="Arial,Sans-Serif" panose="020B0604020202020204" pitchFamily="34" charset="0"/>
            </a:pPr>
            <a:r>
              <a:rPr lang="en-GB" sz="2400">
                <a:latin typeface="Open Sans"/>
                <a:ea typeface="Open Sans"/>
                <a:cs typeface="Open Sans"/>
              </a:rPr>
              <a:t>Scottish Union of Mental Patients 1971-72 Hartwood Hospital North Lanarkshire </a:t>
            </a:r>
          </a:p>
          <a:p>
            <a:pPr marL="213995" indent="-213995">
              <a:spcBef>
                <a:spcPts val="0"/>
              </a:spcBef>
              <a:buFont typeface="Arial,Sans-Serif" panose="020B0604020202020204" pitchFamily="34" charset="0"/>
            </a:pPr>
            <a:endParaRPr lang="en-GB" sz="2400">
              <a:latin typeface="Open Sans"/>
              <a:ea typeface="Open Sans"/>
              <a:cs typeface="Open Sans"/>
            </a:endParaRPr>
          </a:p>
          <a:p>
            <a:pPr marL="213995" indent="-213995">
              <a:spcBef>
                <a:spcPts val="0"/>
              </a:spcBef>
              <a:buFont typeface="Arial,Sans-Serif" panose="020B0604020202020204" pitchFamily="34" charset="0"/>
            </a:pPr>
            <a:r>
              <a:rPr lang="en-GB" sz="2400">
                <a:latin typeface="Open Sans"/>
                <a:ea typeface="+mn-lt"/>
                <a:cs typeface="+mn-lt"/>
              </a:rPr>
              <a:t>Dr. John Fryer's</a:t>
            </a:r>
            <a:r>
              <a:rPr lang="en-GB" sz="2400">
                <a:latin typeface="Open Sans"/>
                <a:ea typeface="Open Sans"/>
                <a:cs typeface="Open Sans"/>
              </a:rPr>
              <a:t> 1972 Speech/community social action agitated for change to remove homosexuality from the DSM</a:t>
            </a:r>
          </a:p>
          <a:p>
            <a:pPr marL="213995" indent="-213995">
              <a:spcBef>
                <a:spcPts val="0"/>
              </a:spcBef>
              <a:buFont typeface="Arial,Sans-Serif" panose="020B0604020202020204" pitchFamily="34" charset="0"/>
            </a:pPr>
            <a:endParaRPr lang="en-GB" sz="2400">
              <a:latin typeface="Open Sans"/>
              <a:ea typeface="Open Sans"/>
              <a:cs typeface="Open Sans"/>
            </a:endParaRPr>
          </a:p>
          <a:p>
            <a:pPr marL="213995" indent="-213995">
              <a:spcBef>
                <a:spcPts val="0"/>
              </a:spcBef>
              <a:buFont typeface="Arial,Sans-Serif" panose="020B0604020202020204" pitchFamily="34" charset="0"/>
            </a:pPr>
            <a:r>
              <a:rPr lang="en-US" sz="2400">
                <a:latin typeface="Open Sans"/>
                <a:ea typeface="Open Sans"/>
                <a:cs typeface="Open Sans"/>
              </a:rPr>
              <a:t>Mental Health Act 1983: Amendments to the Act, influenced by advocacy from the disability justice movement, have aimed to improve patient rights, ensure better safeguards, and promote more humane treatment practices</a:t>
            </a:r>
            <a:endParaRPr lang="en-GB" sz="2400">
              <a:latin typeface="Open Sans"/>
              <a:ea typeface="Open Sans"/>
              <a:cs typeface="Open Sans"/>
            </a:endParaRPr>
          </a:p>
          <a:p>
            <a:pPr marL="213995" indent="-213995">
              <a:spcBef>
                <a:spcPts val="0"/>
              </a:spcBef>
              <a:buFont typeface="Arial,Sans-Serif" panose="020B0604020202020204" pitchFamily="34" charset="0"/>
            </a:pPr>
            <a:endParaRPr lang="en-GB" sz="1600">
              <a:latin typeface="Open Sans"/>
              <a:ea typeface="Open Sans"/>
              <a:cs typeface="Open Sans"/>
            </a:endParaRPr>
          </a:p>
          <a:p>
            <a:endParaRPr lang="en-GB" sz="1600"/>
          </a:p>
        </p:txBody>
      </p:sp>
      <p:pic>
        <p:nvPicPr>
          <p:cNvPr id="7" name="Picture 6" descr="Image result for mental health protest">
            <a:extLst>
              <a:ext uri="{FF2B5EF4-FFF2-40B4-BE49-F238E27FC236}">
                <a16:creationId xmlns:a16="http://schemas.microsoft.com/office/drawing/2014/main" id="{FDA910FD-85BA-E90E-AB46-76D9F00C632C}"/>
              </a:ext>
            </a:extLst>
          </p:cNvPr>
          <p:cNvPicPr>
            <a:picLocks noChangeAspect="1"/>
          </p:cNvPicPr>
          <p:nvPr/>
        </p:nvPicPr>
        <p:blipFill>
          <a:blip r:embed="rId4"/>
          <a:stretch>
            <a:fillRect/>
          </a:stretch>
        </p:blipFill>
        <p:spPr>
          <a:xfrm>
            <a:off x="7164867" y="892962"/>
            <a:ext cx="4695534" cy="5772371"/>
          </a:xfrm>
          <a:prstGeom prst="rect">
            <a:avLst/>
          </a:prstGeom>
        </p:spPr>
      </p:pic>
    </p:spTree>
    <p:extLst>
      <p:ext uri="{BB962C8B-B14F-4D97-AF65-F5344CB8AC3E}">
        <p14:creationId xmlns:p14="http://schemas.microsoft.com/office/powerpoint/2010/main" val="16300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868DB7-E3C8-47A9-9B4E-9A84F8FAA88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F86D122-4480-D9F0-CB03-BBAD4D765F8C}"/>
              </a:ext>
            </a:extLst>
          </p:cNvPr>
          <p:cNvSpPr>
            <a:spLocks noGrp="1"/>
          </p:cNvSpPr>
          <p:nvPr/>
        </p:nvSpPr>
        <p:spPr>
          <a:xfrm>
            <a:off x="200959" y="353661"/>
            <a:ext cx="4590171" cy="16162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2700" b="1">
                <a:latin typeface="Arial"/>
                <a:cs typeface="Arial"/>
              </a:rPr>
              <a:t>Social movements, resistance and change</a:t>
            </a:r>
            <a:endParaRPr lang="en-GB" sz="2700">
              <a:latin typeface="Arial"/>
              <a:cs typeface="Arial"/>
            </a:endParaRPr>
          </a:p>
          <a:p>
            <a:endParaRPr lang="en-GB" sz="2700"/>
          </a:p>
        </p:txBody>
      </p:sp>
      <p:sp>
        <p:nvSpPr>
          <p:cNvPr id="5" name="Content Placeholder 2">
            <a:extLst>
              <a:ext uri="{FF2B5EF4-FFF2-40B4-BE49-F238E27FC236}">
                <a16:creationId xmlns:a16="http://schemas.microsoft.com/office/drawing/2014/main" id="{64C3BC38-C6A2-5D1E-D03F-4F75D4CDC1B9}"/>
              </a:ext>
            </a:extLst>
          </p:cNvPr>
          <p:cNvSpPr>
            <a:spLocks noGrp="1"/>
          </p:cNvSpPr>
          <p:nvPr/>
        </p:nvSpPr>
        <p:spPr>
          <a:xfrm>
            <a:off x="200958" y="1715803"/>
            <a:ext cx="5521461" cy="35197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GB" sz="2400" b="1">
              <a:latin typeface="Open Sans"/>
              <a:ea typeface="Open Sans"/>
              <a:cs typeface="Arial"/>
            </a:endParaRPr>
          </a:p>
          <a:p>
            <a:pPr marL="213995" indent="-213995">
              <a:spcBef>
                <a:spcPts val="0"/>
              </a:spcBef>
              <a:buFont typeface="Arial,Sans-Serif" panose="020B0604020202020204" pitchFamily="34" charset="0"/>
            </a:pPr>
            <a:r>
              <a:rPr lang="en-GB" sz="2400">
                <a:latin typeface="Open Sans"/>
                <a:ea typeface="Open Sans"/>
                <a:cs typeface="Open Sans"/>
              </a:rPr>
              <a:t>2019 - Trans advocacy groups pressured WHO to re-categorise being transgender in the International Classification of Diseases (ICD-11) as no longer a ‘disorder’’ (WHO, n.d.)</a:t>
            </a:r>
            <a:endParaRPr lang="en-US" sz="2400">
              <a:latin typeface="Open Sans"/>
              <a:ea typeface="Open Sans"/>
              <a:cs typeface="Open Sans"/>
            </a:endParaRPr>
          </a:p>
          <a:p>
            <a:pPr marL="213995" indent="-213995">
              <a:spcBef>
                <a:spcPts val="0"/>
              </a:spcBef>
              <a:buFont typeface="Arial,Sans-Serif" panose="020B0604020202020204" pitchFamily="34" charset="0"/>
            </a:pPr>
            <a:endParaRPr lang="en-GB" sz="2400">
              <a:latin typeface="Open Sans"/>
              <a:ea typeface="Open Sans"/>
              <a:cs typeface="Open Sans"/>
            </a:endParaRPr>
          </a:p>
          <a:p>
            <a:pPr marL="213995" indent="-213995">
              <a:spcBef>
                <a:spcPts val="0"/>
              </a:spcBef>
              <a:buFont typeface="Arial,Sans-Serif" panose="020B0604020202020204" pitchFamily="34" charset="0"/>
            </a:pPr>
            <a:r>
              <a:rPr lang="en-GB" sz="2400">
                <a:latin typeface="Open Sans"/>
                <a:ea typeface="Open Sans"/>
                <a:cs typeface="Open Sans"/>
              </a:rPr>
              <a:t>2021 &amp; 2022 - Black Lives Matter movement pressured American Psychiatric Association and Royal College of Psychiatrists to apologise for institutional racism</a:t>
            </a:r>
            <a:endParaRPr lang="en-US" sz="2400">
              <a:latin typeface="Open Sans"/>
              <a:ea typeface="Open Sans"/>
              <a:cs typeface="Open Sans"/>
            </a:endParaRPr>
          </a:p>
          <a:p>
            <a:pPr marL="213995" indent="-213995">
              <a:spcBef>
                <a:spcPts val="0"/>
              </a:spcBef>
              <a:buFont typeface="Arial,Sans-Serif" panose="020B0604020202020204" pitchFamily="34" charset="0"/>
            </a:pPr>
            <a:endParaRPr lang="en-GB" sz="1600">
              <a:latin typeface="Open Sans"/>
              <a:ea typeface="Open Sans"/>
              <a:cs typeface="Open Sans"/>
            </a:endParaRPr>
          </a:p>
          <a:p>
            <a:pPr marL="213995" indent="-213995">
              <a:spcBef>
                <a:spcPts val="0"/>
              </a:spcBef>
              <a:buFont typeface="Arial,Sans-Serif" panose="020B0604020202020204" pitchFamily="34" charset="0"/>
            </a:pPr>
            <a:endParaRPr lang="en-GB" sz="1600">
              <a:latin typeface="Open Sans"/>
              <a:ea typeface="Open Sans"/>
              <a:cs typeface="Open Sans"/>
            </a:endParaRPr>
          </a:p>
          <a:p>
            <a:pPr marL="213995" indent="-213995">
              <a:spcBef>
                <a:spcPts val="0"/>
              </a:spcBef>
              <a:buFont typeface="Arial,Sans-Serif" panose="020B0604020202020204" pitchFamily="34" charset="0"/>
            </a:pPr>
            <a:endParaRPr lang="en-GB" sz="1600">
              <a:latin typeface="Open Sans"/>
              <a:ea typeface="Open Sans"/>
              <a:cs typeface="Open Sans"/>
            </a:endParaRPr>
          </a:p>
          <a:p>
            <a:endParaRPr lang="en-GB" sz="1600"/>
          </a:p>
        </p:txBody>
      </p:sp>
      <p:pic>
        <p:nvPicPr>
          <p:cNvPr id="6" name="Picture 5" descr="100 Organizations Supporting Trans People in All 50 States | Them">
            <a:extLst>
              <a:ext uri="{FF2B5EF4-FFF2-40B4-BE49-F238E27FC236}">
                <a16:creationId xmlns:a16="http://schemas.microsoft.com/office/drawing/2014/main" id="{5FB566CE-4874-C53B-1667-400A5CF94473}"/>
              </a:ext>
            </a:extLst>
          </p:cNvPr>
          <p:cNvPicPr>
            <a:picLocks noChangeAspect="1"/>
          </p:cNvPicPr>
          <p:nvPr/>
        </p:nvPicPr>
        <p:blipFill>
          <a:blip r:embed="rId4"/>
          <a:srcRect l="17641" r="12953" b="1"/>
          <a:stretch>
            <a:fillRect/>
          </a:stretch>
        </p:blipFill>
        <p:spPr>
          <a:xfrm>
            <a:off x="6095657" y="1452507"/>
            <a:ext cx="5546893" cy="4424870"/>
          </a:xfrm>
          <a:prstGeom prst="rect">
            <a:avLst/>
          </a:prstGeom>
        </p:spPr>
      </p:pic>
    </p:spTree>
    <p:extLst>
      <p:ext uri="{BB962C8B-B14F-4D97-AF65-F5344CB8AC3E}">
        <p14:creationId xmlns:p14="http://schemas.microsoft.com/office/powerpoint/2010/main" val="2347678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D458F4-4345-A858-9547-F002214A27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2865BD5-E742-43DE-B246-98FDCAE80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id="{EDEBA5BF-9292-1D08-26AD-DF0B4A258562}"/>
              </a:ext>
            </a:extLst>
          </p:cNvPr>
          <p:cNvSpPr>
            <a:spLocks noGrp="1"/>
          </p:cNvSpPr>
          <p:nvPr/>
        </p:nvSpPr>
        <p:spPr>
          <a:xfrm>
            <a:off x="235334" y="400423"/>
            <a:ext cx="8462099" cy="1318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latin typeface="Open Sans"/>
                <a:ea typeface="Open Sans"/>
                <a:cs typeface="Open Sans"/>
              </a:rPr>
              <a:t>Working with communities, Example from </a:t>
            </a:r>
            <a:r>
              <a:rPr lang="en-GB" sz="2800" b="1" err="1">
                <a:latin typeface="Open Sans"/>
                <a:ea typeface="Open Sans"/>
                <a:cs typeface="Open Sans"/>
              </a:rPr>
              <a:t>Exhale.Group</a:t>
            </a:r>
            <a:r>
              <a:rPr lang="en-GB" sz="2800" b="1">
                <a:latin typeface="Open Sans"/>
                <a:ea typeface="Open Sans"/>
                <a:cs typeface="Open Sans"/>
              </a:rPr>
              <a:t> CIC</a:t>
            </a:r>
          </a:p>
        </p:txBody>
      </p:sp>
      <p:sp>
        <p:nvSpPr>
          <p:cNvPr id="6" name="Content Placeholder 2">
            <a:extLst>
              <a:ext uri="{FF2B5EF4-FFF2-40B4-BE49-F238E27FC236}">
                <a16:creationId xmlns:a16="http://schemas.microsoft.com/office/drawing/2014/main" id="{04DAED1B-A394-380D-F4AC-27531DDBA912}"/>
              </a:ext>
            </a:extLst>
          </p:cNvPr>
          <p:cNvSpPr>
            <a:spLocks noGrp="1"/>
          </p:cNvSpPr>
          <p:nvPr/>
        </p:nvSpPr>
        <p:spPr>
          <a:xfrm>
            <a:off x="233984" y="1663404"/>
            <a:ext cx="8075963" cy="398478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latin typeface="Open Sans"/>
                <a:ea typeface="Open Sans"/>
                <a:cs typeface="Open Sans"/>
              </a:rPr>
              <a:t>Exhale works with LGBT+ people from racialised backgrounds – a group that experiences intersectional and 'double' discrimination based on both race and sexuality/gender identity.</a:t>
            </a:r>
          </a:p>
          <a:p>
            <a:r>
              <a:rPr lang="en-GB" sz="2400">
                <a:latin typeface="Open Sans"/>
                <a:ea typeface="Open Sans"/>
                <a:cs typeface="Open Sans"/>
              </a:rPr>
              <a:t>These experiences can cause a lack of sense of belonging, poorer wellbeing and self-esteem and isolation.</a:t>
            </a:r>
          </a:p>
          <a:p>
            <a:r>
              <a:rPr lang="en-GB" sz="2400" b="1">
                <a:latin typeface="Open Sans"/>
                <a:ea typeface="Open Sans"/>
                <a:cs typeface="Open Sans"/>
              </a:rPr>
              <a:t>Exhale</a:t>
            </a:r>
            <a:r>
              <a:rPr lang="en-GB" sz="2400">
                <a:latin typeface="Open Sans"/>
                <a:ea typeface="Open Sans"/>
                <a:cs typeface="Open Sans"/>
              </a:rPr>
              <a:t> provides an 'exclusive' inclusive space for LGBT+ </a:t>
            </a:r>
            <a:r>
              <a:rPr lang="en-GB" sz="2400" err="1">
                <a:latin typeface="Open Sans"/>
                <a:ea typeface="Open Sans"/>
                <a:cs typeface="Open Sans"/>
              </a:rPr>
              <a:t>BPoC</a:t>
            </a:r>
            <a:r>
              <a:rPr lang="en-GB" sz="2400">
                <a:latin typeface="Open Sans"/>
                <a:ea typeface="Open Sans"/>
                <a:cs typeface="Open Sans"/>
              </a:rPr>
              <a:t> to be with one another and explore issues and experiences in a safe and supported environment.</a:t>
            </a:r>
          </a:p>
          <a:p>
            <a:r>
              <a:rPr lang="en-GB" sz="2400">
                <a:latin typeface="Open Sans"/>
                <a:ea typeface="Open Sans"/>
                <a:cs typeface="Open Sans"/>
              </a:rPr>
              <a:t>Sometimes using creative practices, movement and fun activities as a catalyst to allow people to open up and explore their emotions. </a:t>
            </a:r>
          </a:p>
        </p:txBody>
      </p:sp>
      <p:sp>
        <p:nvSpPr>
          <p:cNvPr id="7" name="Freeform: Shape 6">
            <a:extLst>
              <a:ext uri="{FF2B5EF4-FFF2-40B4-BE49-F238E27FC236}">
                <a16:creationId xmlns:a16="http://schemas.microsoft.com/office/drawing/2014/main" id="{C9CA9023-BAAF-4DBD-BB8F-8034130A5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016080" y="0"/>
            <a:ext cx="3175920" cy="6858000"/>
          </a:xfrm>
          <a:custGeom>
            <a:avLst/>
            <a:gdLst>
              <a:gd name="connsiteX0" fmla="*/ 317159 w 3175920"/>
              <a:gd name="connsiteY0" fmla="*/ 0 h 6858000"/>
              <a:gd name="connsiteX1" fmla="*/ 3175920 w 3175920"/>
              <a:gd name="connsiteY1" fmla="*/ 0 h 6858000"/>
              <a:gd name="connsiteX2" fmla="*/ 3175920 w 3175920"/>
              <a:gd name="connsiteY2" fmla="*/ 6858000 h 6858000"/>
              <a:gd name="connsiteX3" fmla="*/ 0 w 3175920"/>
              <a:gd name="connsiteY3" fmla="*/ 6858000 h 6858000"/>
              <a:gd name="connsiteX4" fmla="*/ 5197 w 3175920"/>
              <a:gd name="connsiteY4" fmla="*/ 6832807 h 6858000"/>
              <a:gd name="connsiteX5" fmla="*/ 17588 w 3175920"/>
              <a:gd name="connsiteY5" fmla="*/ 6757019 h 6858000"/>
              <a:gd name="connsiteX6" fmla="*/ 22192 w 3175920"/>
              <a:gd name="connsiteY6" fmla="*/ 6556607 h 6858000"/>
              <a:gd name="connsiteX7" fmla="*/ 67516 w 3175920"/>
              <a:gd name="connsiteY7" fmla="*/ 6418419 h 6858000"/>
              <a:gd name="connsiteX8" fmla="*/ 98399 w 3175920"/>
              <a:gd name="connsiteY8" fmla="*/ 6295252 h 6858000"/>
              <a:gd name="connsiteX9" fmla="*/ 79265 w 3175920"/>
              <a:gd name="connsiteY9" fmla="*/ 6155310 h 6858000"/>
              <a:gd name="connsiteX10" fmla="*/ 141676 w 3175920"/>
              <a:gd name="connsiteY10" fmla="*/ 5922400 h 6858000"/>
              <a:gd name="connsiteX11" fmla="*/ 130334 w 3175920"/>
              <a:gd name="connsiteY11" fmla="*/ 5811823 h 6858000"/>
              <a:gd name="connsiteX12" fmla="*/ 112525 w 3175920"/>
              <a:gd name="connsiteY12" fmla="*/ 5729439 h 6858000"/>
              <a:gd name="connsiteX13" fmla="*/ 105340 w 3175920"/>
              <a:gd name="connsiteY13" fmla="*/ 5724921 h 6858000"/>
              <a:gd name="connsiteX14" fmla="*/ 106513 w 3175920"/>
              <a:gd name="connsiteY14" fmla="*/ 5718702 h 6858000"/>
              <a:gd name="connsiteX15" fmla="*/ 114161 w 3175920"/>
              <a:gd name="connsiteY15" fmla="*/ 5715875 h 6858000"/>
              <a:gd name="connsiteX16" fmla="*/ 117483 w 3175920"/>
              <a:gd name="connsiteY16" fmla="*/ 5666628 h 6858000"/>
              <a:gd name="connsiteX17" fmla="*/ 108504 w 3175920"/>
              <a:gd name="connsiteY17" fmla="*/ 5608013 h 6858000"/>
              <a:gd name="connsiteX18" fmla="*/ 139625 w 3175920"/>
              <a:gd name="connsiteY18" fmla="*/ 5554636 h 6858000"/>
              <a:gd name="connsiteX19" fmla="*/ 160357 w 3175920"/>
              <a:gd name="connsiteY19" fmla="*/ 5493332 h 6858000"/>
              <a:gd name="connsiteX20" fmla="*/ 173017 w 3175920"/>
              <a:gd name="connsiteY20" fmla="*/ 5456802 h 6858000"/>
              <a:gd name="connsiteX21" fmla="*/ 187139 w 3175920"/>
              <a:gd name="connsiteY21" fmla="*/ 5349474 h 6858000"/>
              <a:gd name="connsiteX22" fmla="*/ 190246 w 3175920"/>
              <a:gd name="connsiteY22" fmla="*/ 5184781 h 6858000"/>
              <a:gd name="connsiteX23" fmla="*/ 195449 w 3175920"/>
              <a:gd name="connsiteY23" fmla="*/ 5095639 h 6858000"/>
              <a:gd name="connsiteX24" fmla="*/ 190491 w 3175920"/>
              <a:gd name="connsiteY24" fmla="*/ 5027235 h 6858000"/>
              <a:gd name="connsiteX25" fmla="*/ 201931 w 3175920"/>
              <a:gd name="connsiteY25" fmla="*/ 4928776 h 6858000"/>
              <a:gd name="connsiteX26" fmla="*/ 218523 w 3175920"/>
              <a:gd name="connsiteY26" fmla="*/ 4817422 h 6858000"/>
              <a:gd name="connsiteX27" fmla="*/ 231882 w 3175920"/>
              <a:gd name="connsiteY27" fmla="*/ 4772889 h 6858000"/>
              <a:gd name="connsiteX28" fmla="*/ 245879 w 3175920"/>
              <a:gd name="connsiteY28" fmla="*/ 4741933 h 6858000"/>
              <a:gd name="connsiteX29" fmla="*/ 276431 w 3175920"/>
              <a:gd name="connsiteY29" fmla="*/ 4652694 h 6858000"/>
              <a:gd name="connsiteX30" fmla="*/ 277917 w 3175920"/>
              <a:gd name="connsiteY30" fmla="*/ 4527083 h 6858000"/>
              <a:gd name="connsiteX31" fmla="*/ 286746 w 3175920"/>
              <a:gd name="connsiteY31" fmla="*/ 4455173 h 6858000"/>
              <a:gd name="connsiteX32" fmla="*/ 300860 w 3175920"/>
              <a:gd name="connsiteY32" fmla="*/ 4436473 h 6858000"/>
              <a:gd name="connsiteX33" fmla="*/ 310726 w 3175920"/>
              <a:gd name="connsiteY33" fmla="*/ 4366606 h 6858000"/>
              <a:gd name="connsiteX34" fmla="*/ 323936 w 3175920"/>
              <a:gd name="connsiteY34" fmla="*/ 4285079 h 6858000"/>
              <a:gd name="connsiteX35" fmla="*/ 313204 w 3175920"/>
              <a:gd name="connsiteY35" fmla="*/ 4025740 h 6858000"/>
              <a:gd name="connsiteX36" fmla="*/ 347900 w 3175920"/>
              <a:gd name="connsiteY36" fmla="*/ 3714140 h 6858000"/>
              <a:gd name="connsiteX37" fmla="*/ 398345 w 3175920"/>
              <a:gd name="connsiteY37" fmla="*/ 3526597 h 6858000"/>
              <a:gd name="connsiteX38" fmla="*/ 386650 w 3175920"/>
              <a:gd name="connsiteY38" fmla="*/ 3507911 h 6858000"/>
              <a:gd name="connsiteX39" fmla="*/ 381539 w 3175920"/>
              <a:gd name="connsiteY39" fmla="*/ 3487634 h 6858000"/>
              <a:gd name="connsiteX40" fmla="*/ 383327 w 3175920"/>
              <a:gd name="connsiteY40" fmla="*/ 3485379 h 6858000"/>
              <a:gd name="connsiteX41" fmla="*/ 384562 w 3175920"/>
              <a:gd name="connsiteY41" fmla="*/ 3462486 h 6858000"/>
              <a:gd name="connsiteX42" fmla="*/ 374589 w 3175920"/>
              <a:gd name="connsiteY42" fmla="*/ 3356886 h 6858000"/>
              <a:gd name="connsiteX43" fmla="*/ 376375 w 3175920"/>
              <a:gd name="connsiteY43" fmla="*/ 3356408 h 6858000"/>
              <a:gd name="connsiteX44" fmla="*/ 380057 w 3175920"/>
              <a:gd name="connsiteY44" fmla="*/ 3350107 h 6858000"/>
              <a:gd name="connsiteX45" fmla="*/ 364817 w 3175920"/>
              <a:gd name="connsiteY45" fmla="*/ 3313078 h 6858000"/>
              <a:gd name="connsiteX46" fmla="*/ 311189 w 3175920"/>
              <a:gd name="connsiteY46" fmla="*/ 3184522 h 6858000"/>
              <a:gd name="connsiteX47" fmla="*/ 249353 w 3175920"/>
              <a:gd name="connsiteY47" fmla="*/ 3001490 h 6858000"/>
              <a:gd name="connsiteX48" fmla="*/ 224173 w 3175920"/>
              <a:gd name="connsiteY48" fmla="*/ 2901905 h 6858000"/>
              <a:gd name="connsiteX49" fmla="*/ 211862 w 3175920"/>
              <a:gd name="connsiteY49" fmla="*/ 2854757 h 6858000"/>
              <a:gd name="connsiteX50" fmla="*/ 169434 w 3175920"/>
              <a:gd name="connsiteY50" fmla="*/ 2709815 h 6858000"/>
              <a:gd name="connsiteX51" fmla="*/ 92687 w 3175920"/>
              <a:gd name="connsiteY51" fmla="*/ 2537032 h 6858000"/>
              <a:gd name="connsiteX52" fmla="*/ 74381 w 3175920"/>
              <a:gd name="connsiteY52" fmla="*/ 2407140 h 6858000"/>
              <a:gd name="connsiteX53" fmla="*/ 63419 w 3175920"/>
              <a:gd name="connsiteY53" fmla="*/ 2330427 h 6858000"/>
              <a:gd name="connsiteX54" fmla="*/ 78092 w 3175920"/>
              <a:gd name="connsiteY54" fmla="*/ 2060724 h 6858000"/>
              <a:gd name="connsiteX55" fmla="*/ 92082 w 3175920"/>
              <a:gd name="connsiteY55" fmla="*/ 1960023 h 6858000"/>
              <a:gd name="connsiteX56" fmla="*/ 100031 w 3175920"/>
              <a:gd name="connsiteY56" fmla="*/ 1830572 h 6858000"/>
              <a:gd name="connsiteX57" fmla="*/ 103232 w 3175920"/>
              <a:gd name="connsiteY57" fmla="*/ 1825764 h 6858000"/>
              <a:gd name="connsiteX58" fmla="*/ 107046 w 3175920"/>
              <a:gd name="connsiteY58" fmla="*/ 1804691 h 6858000"/>
              <a:gd name="connsiteX59" fmla="*/ 128223 w 3175920"/>
              <a:gd name="connsiteY59" fmla="*/ 1761628 h 6858000"/>
              <a:gd name="connsiteX60" fmla="*/ 142864 w 3175920"/>
              <a:gd name="connsiteY60" fmla="*/ 1712372 h 6858000"/>
              <a:gd name="connsiteX61" fmla="*/ 150072 w 3175920"/>
              <a:gd name="connsiteY61" fmla="*/ 1645798 h 6858000"/>
              <a:gd name="connsiteX62" fmla="*/ 160555 w 3175920"/>
              <a:gd name="connsiteY62" fmla="*/ 1512607 h 6858000"/>
              <a:gd name="connsiteX63" fmla="*/ 168895 w 3175920"/>
              <a:gd name="connsiteY63" fmla="*/ 1389212 h 6858000"/>
              <a:gd name="connsiteX64" fmla="*/ 182726 w 3175920"/>
              <a:gd name="connsiteY64" fmla="*/ 1331228 h 6858000"/>
              <a:gd name="connsiteX65" fmla="*/ 215865 w 3175920"/>
              <a:gd name="connsiteY65" fmla="*/ 1230505 h 6858000"/>
              <a:gd name="connsiteX66" fmla="*/ 226441 w 3175920"/>
              <a:gd name="connsiteY66" fmla="*/ 1114190 h 6858000"/>
              <a:gd name="connsiteX67" fmla="*/ 218413 w 3175920"/>
              <a:gd name="connsiteY67" fmla="*/ 982912 h 6858000"/>
              <a:gd name="connsiteX68" fmla="*/ 213463 w 3175920"/>
              <a:gd name="connsiteY68" fmla="*/ 922259 h 6858000"/>
              <a:gd name="connsiteX69" fmla="*/ 192168 w 3175920"/>
              <a:gd name="connsiteY69" fmla="*/ 644384 h 6858000"/>
              <a:gd name="connsiteX70" fmla="*/ 207930 w 3175920"/>
              <a:gd name="connsiteY70" fmla="*/ 535308 h 6858000"/>
              <a:gd name="connsiteX71" fmla="*/ 216948 w 3175920"/>
              <a:gd name="connsiteY71" fmla="*/ 457831 h 6858000"/>
              <a:gd name="connsiteX72" fmla="*/ 238829 w 3175920"/>
              <a:gd name="connsiteY72" fmla="*/ 377903 h 6858000"/>
              <a:gd name="connsiteX73" fmla="*/ 275225 w 3175920"/>
              <a:gd name="connsiteY73" fmla="*/ 326502 h 6858000"/>
              <a:gd name="connsiteX74" fmla="*/ 278852 w 3175920"/>
              <a:gd name="connsiteY74" fmla="*/ 270294 h 6858000"/>
              <a:gd name="connsiteX75" fmla="*/ 259692 w 3175920"/>
              <a:gd name="connsiteY75" fmla="*/ 232617 h 6858000"/>
              <a:gd name="connsiteX76" fmla="*/ 296289 w 3175920"/>
              <a:gd name="connsiteY76" fmla="*/ 128113 h 6858000"/>
              <a:gd name="connsiteX77" fmla="*/ 311987 w 3175920"/>
              <a:gd name="connsiteY77" fmla="*/ 53213 h 6858000"/>
              <a:gd name="connsiteX78" fmla="*/ 306887 w 3175920"/>
              <a:gd name="connsiteY78" fmla="*/ 176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175920" h="6858000">
                <a:moveTo>
                  <a:pt x="317159" y="0"/>
                </a:moveTo>
                <a:lnTo>
                  <a:pt x="3175920" y="0"/>
                </a:lnTo>
                <a:lnTo>
                  <a:pt x="3175920" y="6858000"/>
                </a:lnTo>
                <a:lnTo>
                  <a:pt x="0" y="6858000"/>
                </a:lnTo>
                <a:lnTo>
                  <a:pt x="5197" y="6832807"/>
                </a:lnTo>
                <a:cubicBezTo>
                  <a:pt x="10968" y="6804797"/>
                  <a:pt x="16782" y="6774794"/>
                  <a:pt x="17588" y="6757019"/>
                </a:cubicBezTo>
                <a:cubicBezTo>
                  <a:pt x="-7384" y="6667150"/>
                  <a:pt x="36229" y="6613590"/>
                  <a:pt x="22192" y="6556607"/>
                </a:cubicBezTo>
                <a:cubicBezTo>
                  <a:pt x="23283" y="6486803"/>
                  <a:pt x="24988" y="6458664"/>
                  <a:pt x="67516" y="6418419"/>
                </a:cubicBezTo>
                <a:cubicBezTo>
                  <a:pt x="102716" y="6395349"/>
                  <a:pt x="60949" y="6324232"/>
                  <a:pt x="98399" y="6295252"/>
                </a:cubicBezTo>
                <a:cubicBezTo>
                  <a:pt x="92021" y="6248605"/>
                  <a:pt x="85642" y="6201958"/>
                  <a:pt x="79265" y="6155310"/>
                </a:cubicBezTo>
                <a:lnTo>
                  <a:pt x="141676" y="5922400"/>
                </a:lnTo>
                <a:cubicBezTo>
                  <a:pt x="142736" y="5867368"/>
                  <a:pt x="110750" y="5832134"/>
                  <a:pt x="130334" y="5811823"/>
                </a:cubicBezTo>
                <a:cubicBezTo>
                  <a:pt x="124292" y="5785482"/>
                  <a:pt x="92180" y="5756011"/>
                  <a:pt x="112525" y="5729439"/>
                </a:cubicBezTo>
                <a:cubicBezTo>
                  <a:pt x="107526" y="5730083"/>
                  <a:pt x="105624" y="5728238"/>
                  <a:pt x="105340" y="5724921"/>
                </a:cubicBezTo>
                <a:lnTo>
                  <a:pt x="106513" y="5718702"/>
                </a:lnTo>
                <a:lnTo>
                  <a:pt x="114161" y="5715875"/>
                </a:lnTo>
                <a:cubicBezTo>
                  <a:pt x="141029" y="5703474"/>
                  <a:pt x="112819" y="5694644"/>
                  <a:pt x="117483" y="5666628"/>
                </a:cubicBezTo>
                <a:cubicBezTo>
                  <a:pt x="118156" y="5653136"/>
                  <a:pt x="114981" y="5606024"/>
                  <a:pt x="108504" y="5608013"/>
                </a:cubicBezTo>
                <a:lnTo>
                  <a:pt x="139625" y="5554636"/>
                </a:lnTo>
                <a:cubicBezTo>
                  <a:pt x="120203" y="5516971"/>
                  <a:pt x="158100" y="5526620"/>
                  <a:pt x="160357" y="5493332"/>
                </a:cubicBezTo>
                <a:cubicBezTo>
                  <a:pt x="155011" y="5473811"/>
                  <a:pt x="156871" y="5463157"/>
                  <a:pt x="173017" y="5456802"/>
                </a:cubicBezTo>
                <a:cubicBezTo>
                  <a:pt x="145675" y="5365256"/>
                  <a:pt x="184828" y="5418416"/>
                  <a:pt x="187139" y="5349474"/>
                </a:cubicBezTo>
                <a:cubicBezTo>
                  <a:pt x="185433" y="5287854"/>
                  <a:pt x="220961" y="5261807"/>
                  <a:pt x="190246" y="5184781"/>
                </a:cubicBezTo>
                <a:cubicBezTo>
                  <a:pt x="179732" y="5167720"/>
                  <a:pt x="195409" y="5121898"/>
                  <a:pt x="195449" y="5095639"/>
                </a:cubicBezTo>
                <a:cubicBezTo>
                  <a:pt x="195490" y="5069381"/>
                  <a:pt x="187650" y="5028614"/>
                  <a:pt x="190491" y="5027235"/>
                </a:cubicBezTo>
                <a:cubicBezTo>
                  <a:pt x="193586" y="4994341"/>
                  <a:pt x="195047" y="4973594"/>
                  <a:pt x="201931" y="4928776"/>
                </a:cubicBezTo>
                <a:cubicBezTo>
                  <a:pt x="212087" y="4904203"/>
                  <a:pt x="234253" y="4847933"/>
                  <a:pt x="218523" y="4817422"/>
                </a:cubicBezTo>
                <a:cubicBezTo>
                  <a:pt x="237752" y="4824280"/>
                  <a:pt x="214698" y="4781276"/>
                  <a:pt x="231882" y="4772889"/>
                </a:cubicBezTo>
                <a:cubicBezTo>
                  <a:pt x="246032" y="4767983"/>
                  <a:pt x="242336" y="4753793"/>
                  <a:pt x="245879" y="4741933"/>
                </a:cubicBezTo>
                <a:cubicBezTo>
                  <a:pt x="259448" y="4731644"/>
                  <a:pt x="281769" y="4671558"/>
                  <a:pt x="276431" y="4652694"/>
                </a:cubicBezTo>
                <a:cubicBezTo>
                  <a:pt x="281179" y="4608719"/>
                  <a:pt x="273210" y="4560443"/>
                  <a:pt x="277917" y="4527083"/>
                </a:cubicBezTo>
                <a:lnTo>
                  <a:pt x="286746" y="4455173"/>
                </a:lnTo>
                <a:lnTo>
                  <a:pt x="300860" y="4436473"/>
                </a:lnTo>
                <a:lnTo>
                  <a:pt x="310726" y="4366606"/>
                </a:lnTo>
                <a:cubicBezTo>
                  <a:pt x="324504" y="4322668"/>
                  <a:pt x="277211" y="4319806"/>
                  <a:pt x="323936" y="4285079"/>
                </a:cubicBezTo>
                <a:cubicBezTo>
                  <a:pt x="317935" y="4200440"/>
                  <a:pt x="340723" y="4105712"/>
                  <a:pt x="313204" y="4025740"/>
                </a:cubicBezTo>
                <a:cubicBezTo>
                  <a:pt x="319988" y="3930888"/>
                  <a:pt x="338430" y="3796937"/>
                  <a:pt x="347900" y="3714140"/>
                </a:cubicBezTo>
                <a:cubicBezTo>
                  <a:pt x="362474" y="3646846"/>
                  <a:pt x="358876" y="3582642"/>
                  <a:pt x="398345" y="3526597"/>
                </a:cubicBezTo>
                <a:cubicBezTo>
                  <a:pt x="393121" y="3520991"/>
                  <a:pt x="389363" y="3514681"/>
                  <a:pt x="386650" y="3507911"/>
                </a:cubicBezTo>
                <a:lnTo>
                  <a:pt x="381539" y="3487634"/>
                </a:lnTo>
                <a:lnTo>
                  <a:pt x="383327" y="3485379"/>
                </a:lnTo>
                <a:cubicBezTo>
                  <a:pt x="387508" y="3474818"/>
                  <a:pt x="387057" y="3467849"/>
                  <a:pt x="384562" y="3462486"/>
                </a:cubicBezTo>
                <a:lnTo>
                  <a:pt x="374589" y="3356886"/>
                </a:lnTo>
                <a:lnTo>
                  <a:pt x="376375" y="3356408"/>
                </a:lnTo>
                <a:lnTo>
                  <a:pt x="380057" y="3350107"/>
                </a:lnTo>
                <a:lnTo>
                  <a:pt x="364817" y="3313078"/>
                </a:lnTo>
                <a:cubicBezTo>
                  <a:pt x="349102" y="3280246"/>
                  <a:pt x="320097" y="3214981"/>
                  <a:pt x="311189" y="3184522"/>
                </a:cubicBezTo>
                <a:cubicBezTo>
                  <a:pt x="272610" y="3079202"/>
                  <a:pt x="265828" y="3054450"/>
                  <a:pt x="249353" y="3001490"/>
                </a:cubicBezTo>
                <a:cubicBezTo>
                  <a:pt x="237071" y="2969079"/>
                  <a:pt x="233768" y="2917264"/>
                  <a:pt x="224173" y="2901905"/>
                </a:cubicBezTo>
                <a:cubicBezTo>
                  <a:pt x="219018" y="2888682"/>
                  <a:pt x="186394" y="2869616"/>
                  <a:pt x="211862" y="2854757"/>
                </a:cubicBezTo>
                <a:cubicBezTo>
                  <a:pt x="166317" y="2786043"/>
                  <a:pt x="195235" y="2768599"/>
                  <a:pt x="169434" y="2709815"/>
                </a:cubicBezTo>
                <a:cubicBezTo>
                  <a:pt x="98520" y="2647463"/>
                  <a:pt x="140544" y="2572834"/>
                  <a:pt x="92687" y="2537032"/>
                </a:cubicBezTo>
                <a:cubicBezTo>
                  <a:pt x="83838" y="2476034"/>
                  <a:pt x="77882" y="2440508"/>
                  <a:pt x="74381" y="2407140"/>
                </a:cubicBezTo>
                <a:cubicBezTo>
                  <a:pt x="76250" y="2386886"/>
                  <a:pt x="53165" y="2350892"/>
                  <a:pt x="63419" y="2330427"/>
                </a:cubicBezTo>
                <a:cubicBezTo>
                  <a:pt x="58198" y="2202994"/>
                  <a:pt x="58849" y="2169243"/>
                  <a:pt x="78092" y="2060724"/>
                </a:cubicBezTo>
                <a:cubicBezTo>
                  <a:pt x="89421" y="2016439"/>
                  <a:pt x="77714" y="2017257"/>
                  <a:pt x="92082" y="1960023"/>
                </a:cubicBezTo>
                <a:cubicBezTo>
                  <a:pt x="95739" y="1921663"/>
                  <a:pt x="99826" y="1855879"/>
                  <a:pt x="100031" y="1830572"/>
                </a:cubicBezTo>
                <a:lnTo>
                  <a:pt x="103232" y="1825764"/>
                </a:lnTo>
                <a:lnTo>
                  <a:pt x="107046" y="1804691"/>
                </a:lnTo>
                <a:lnTo>
                  <a:pt x="128223" y="1761628"/>
                </a:lnTo>
                <a:lnTo>
                  <a:pt x="142864" y="1712372"/>
                </a:lnTo>
                <a:cubicBezTo>
                  <a:pt x="146294" y="1700755"/>
                  <a:pt x="151281" y="1660684"/>
                  <a:pt x="150072" y="1645798"/>
                </a:cubicBezTo>
                <a:cubicBezTo>
                  <a:pt x="158293" y="1584545"/>
                  <a:pt x="143175" y="1592964"/>
                  <a:pt x="160555" y="1512607"/>
                </a:cubicBezTo>
                <a:cubicBezTo>
                  <a:pt x="165863" y="1455555"/>
                  <a:pt x="162255" y="1424319"/>
                  <a:pt x="168895" y="1389212"/>
                </a:cubicBezTo>
                <a:cubicBezTo>
                  <a:pt x="189319" y="1377618"/>
                  <a:pt x="158994" y="1323277"/>
                  <a:pt x="182726" y="1331228"/>
                </a:cubicBezTo>
                <a:cubicBezTo>
                  <a:pt x="161969" y="1292649"/>
                  <a:pt x="204851" y="1262628"/>
                  <a:pt x="215865" y="1230505"/>
                </a:cubicBezTo>
                <a:cubicBezTo>
                  <a:pt x="226854" y="1191599"/>
                  <a:pt x="219920" y="1184498"/>
                  <a:pt x="226441" y="1114190"/>
                </a:cubicBezTo>
                <a:cubicBezTo>
                  <a:pt x="202446" y="1080713"/>
                  <a:pt x="249935" y="1045042"/>
                  <a:pt x="218413" y="982912"/>
                </a:cubicBezTo>
                <a:cubicBezTo>
                  <a:pt x="216341" y="951545"/>
                  <a:pt x="217836" y="978681"/>
                  <a:pt x="213463" y="922259"/>
                </a:cubicBezTo>
                <a:cubicBezTo>
                  <a:pt x="199026" y="809041"/>
                  <a:pt x="197562" y="723686"/>
                  <a:pt x="192168" y="644384"/>
                </a:cubicBezTo>
                <a:cubicBezTo>
                  <a:pt x="191259" y="555465"/>
                  <a:pt x="204193" y="616233"/>
                  <a:pt x="207930" y="535308"/>
                </a:cubicBezTo>
                <a:cubicBezTo>
                  <a:pt x="227198" y="526371"/>
                  <a:pt x="224495" y="482731"/>
                  <a:pt x="216948" y="457831"/>
                </a:cubicBezTo>
                <a:cubicBezTo>
                  <a:pt x="217896" y="414844"/>
                  <a:pt x="264455" y="425530"/>
                  <a:pt x="238829" y="377903"/>
                </a:cubicBezTo>
                <a:cubicBezTo>
                  <a:pt x="263496" y="389616"/>
                  <a:pt x="264568" y="350035"/>
                  <a:pt x="275225" y="326502"/>
                </a:cubicBezTo>
                <a:cubicBezTo>
                  <a:pt x="275192" y="309703"/>
                  <a:pt x="257343" y="294788"/>
                  <a:pt x="278852" y="270294"/>
                </a:cubicBezTo>
                <a:cubicBezTo>
                  <a:pt x="285322" y="239846"/>
                  <a:pt x="259515" y="267433"/>
                  <a:pt x="259692" y="232617"/>
                </a:cubicBezTo>
                <a:cubicBezTo>
                  <a:pt x="264440" y="191124"/>
                  <a:pt x="272699" y="179707"/>
                  <a:pt x="296289" y="128113"/>
                </a:cubicBezTo>
                <a:cubicBezTo>
                  <a:pt x="284849" y="82071"/>
                  <a:pt x="294689" y="110818"/>
                  <a:pt x="311987" y="53213"/>
                </a:cubicBezTo>
                <a:cubicBezTo>
                  <a:pt x="305500" y="39514"/>
                  <a:pt x="304408" y="27940"/>
                  <a:pt x="306887" y="17629"/>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reeform: Shape 7">
            <a:extLst>
              <a:ext uri="{FF2B5EF4-FFF2-40B4-BE49-F238E27FC236}">
                <a16:creationId xmlns:a16="http://schemas.microsoft.com/office/drawing/2014/main" id="{57C2BAEA-A1DF-44AB-A262-24DE22D47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8697433" y="639827"/>
            <a:ext cx="2847571" cy="5579998"/>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group of people posing for a photo&#10;&#10;AI-generated content may be incorrect.">
            <a:extLst>
              <a:ext uri="{FF2B5EF4-FFF2-40B4-BE49-F238E27FC236}">
                <a16:creationId xmlns:a16="http://schemas.microsoft.com/office/drawing/2014/main" id="{AB1F92E2-CFD7-D18E-213F-297F90316D7C}"/>
              </a:ext>
            </a:extLst>
          </p:cNvPr>
          <p:cNvPicPr>
            <a:picLocks noChangeAspect="1"/>
          </p:cNvPicPr>
          <p:nvPr/>
        </p:nvPicPr>
        <p:blipFill>
          <a:blip r:embed="rId4"/>
          <a:srcRect r="5350" b="5"/>
          <a:stretch>
            <a:fillRect/>
          </a:stretch>
        </p:blipFill>
        <p:spPr>
          <a:xfrm>
            <a:off x="8878186" y="811742"/>
            <a:ext cx="2505951" cy="1707611"/>
          </a:xfrm>
          <a:prstGeom prst="rect">
            <a:avLst/>
          </a:prstGeom>
        </p:spPr>
      </p:pic>
      <p:pic>
        <p:nvPicPr>
          <p:cNvPr id="10" name="Picture 9" descr="A person holding a sign&#10;&#10;AI-generated content may be incorrect.">
            <a:extLst>
              <a:ext uri="{FF2B5EF4-FFF2-40B4-BE49-F238E27FC236}">
                <a16:creationId xmlns:a16="http://schemas.microsoft.com/office/drawing/2014/main" id="{28B01E7E-A9DE-C11E-B16F-EA613B670B94}"/>
              </a:ext>
            </a:extLst>
          </p:cNvPr>
          <p:cNvPicPr>
            <a:picLocks noChangeAspect="1"/>
          </p:cNvPicPr>
          <p:nvPr/>
        </p:nvPicPr>
        <p:blipFill>
          <a:blip r:embed="rId5"/>
          <a:srcRect l="420" t="8342" r="-420" b="7258"/>
          <a:stretch>
            <a:fillRect/>
          </a:stretch>
        </p:blipFill>
        <p:spPr>
          <a:xfrm>
            <a:off x="8878186" y="2584769"/>
            <a:ext cx="2506004" cy="1707916"/>
          </a:xfrm>
          <a:prstGeom prst="rect">
            <a:avLst/>
          </a:prstGeom>
        </p:spPr>
      </p:pic>
      <p:pic>
        <p:nvPicPr>
          <p:cNvPr id="11" name="Picture 10">
            <a:extLst>
              <a:ext uri="{FF2B5EF4-FFF2-40B4-BE49-F238E27FC236}">
                <a16:creationId xmlns:a16="http://schemas.microsoft.com/office/drawing/2014/main" id="{AE82EAC3-62C9-1BBA-3DFB-44F2A19B5FC0}"/>
              </a:ext>
            </a:extLst>
          </p:cNvPr>
          <p:cNvPicPr>
            <a:picLocks noChangeAspect="1"/>
          </p:cNvPicPr>
          <p:nvPr/>
        </p:nvPicPr>
        <p:blipFill>
          <a:blip r:embed="rId6"/>
          <a:srcRect l="5388" t="30795" r="19974" b="-993"/>
          <a:stretch>
            <a:fillRect/>
          </a:stretch>
        </p:blipFill>
        <p:spPr>
          <a:xfrm>
            <a:off x="8878271" y="4381460"/>
            <a:ext cx="2505635" cy="1719260"/>
          </a:xfrm>
          <a:prstGeom prst="rect">
            <a:avLst/>
          </a:prstGeom>
        </p:spPr>
      </p:pic>
      <p:sp>
        <p:nvSpPr>
          <p:cNvPr id="2" name="Speech Bubble: Rectangle with Corners Rounded 1">
            <a:extLst>
              <a:ext uri="{FF2B5EF4-FFF2-40B4-BE49-F238E27FC236}">
                <a16:creationId xmlns:a16="http://schemas.microsoft.com/office/drawing/2014/main" id="{A157C2FA-3E67-3C9B-F215-CEF9E6633BE2}"/>
              </a:ext>
            </a:extLst>
          </p:cNvPr>
          <p:cNvSpPr/>
          <p:nvPr/>
        </p:nvSpPr>
        <p:spPr>
          <a:xfrm>
            <a:off x="8274050" y="4749800"/>
            <a:ext cx="3905250" cy="18923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olidFill>
                  <a:srgbClr val="000000"/>
                </a:solidFill>
                <a:latin typeface="Open Sans"/>
                <a:ea typeface="Open Sans"/>
                <a:cs typeface="Open Sans"/>
              </a:rPr>
              <a:t>"Before I think I was really ashamed of my queerness...that's why you seek communities like [Exhale]… I think now my outlook on being queer is that it's more of a superpower"</a:t>
            </a:r>
            <a:endParaRPr lang="en-US">
              <a:latin typeface="Open Sans"/>
              <a:ea typeface="Open Sans"/>
              <a:cs typeface="Open Sans"/>
            </a:endParaRPr>
          </a:p>
        </p:txBody>
      </p:sp>
    </p:spTree>
    <p:extLst>
      <p:ext uri="{BB962C8B-B14F-4D97-AF65-F5344CB8AC3E}">
        <p14:creationId xmlns:p14="http://schemas.microsoft.com/office/powerpoint/2010/main" val="267360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A95F94-8B6C-E594-245F-67634F2FE8E3}"/>
              </a:ext>
            </a:extLst>
          </p:cNvPr>
          <p:cNvSpPr>
            <a:spLocks noGrp="1"/>
          </p:cNvSpPr>
          <p:nvPr/>
        </p:nvSpPr>
        <p:spPr>
          <a:xfrm>
            <a:off x="404166" y="3115214"/>
            <a:ext cx="11638235" cy="292536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buAutoNum type="arabicPeriod"/>
            </a:pPr>
            <a:r>
              <a:rPr lang="en-GB" sz="2400">
                <a:latin typeface="Open Sans"/>
                <a:ea typeface="Open Sans"/>
                <a:cs typeface="Open Sans"/>
              </a:rPr>
              <a:t>Introduce </a:t>
            </a:r>
            <a:r>
              <a:rPr lang="en-GB" sz="2400" b="1">
                <a:latin typeface="Open Sans"/>
                <a:ea typeface="Open Sans"/>
                <a:cs typeface="Open Sans"/>
              </a:rPr>
              <a:t>intersectional stigma and anti-stigma</a:t>
            </a:r>
            <a:r>
              <a:rPr lang="en-GB" sz="2400">
                <a:latin typeface="Open Sans"/>
                <a:ea typeface="Open Sans"/>
                <a:cs typeface="Open Sans"/>
              </a:rPr>
              <a:t> </a:t>
            </a:r>
            <a:r>
              <a:rPr lang="en-GB" sz="2400" b="1">
                <a:latin typeface="Open Sans"/>
                <a:ea typeface="Open Sans"/>
                <a:cs typeface="Open Sans"/>
              </a:rPr>
              <a:t>interventions</a:t>
            </a:r>
            <a:r>
              <a:rPr lang="en-GB" sz="2400">
                <a:latin typeface="Open Sans"/>
                <a:ea typeface="Open Sans"/>
                <a:cs typeface="Open Sans"/>
              </a:rPr>
              <a:t> as essential for reducing stark inequities in mental health. </a:t>
            </a:r>
            <a:endParaRPr lang="en-US" sz="2400">
              <a:latin typeface="Open Sans"/>
              <a:ea typeface="Open Sans"/>
              <a:cs typeface="Open Sans"/>
            </a:endParaRPr>
          </a:p>
          <a:p>
            <a:pPr marL="457200" indent="-457200">
              <a:lnSpc>
                <a:spcPct val="100000"/>
              </a:lnSpc>
              <a:spcBef>
                <a:spcPts val="0"/>
              </a:spcBef>
              <a:buAutoNum type="arabicPeriod"/>
            </a:pPr>
            <a:endParaRPr lang="en-GB" sz="2400">
              <a:latin typeface="Open Sans"/>
              <a:ea typeface="Open Sans"/>
              <a:cs typeface="Open Sans"/>
            </a:endParaRPr>
          </a:p>
          <a:p>
            <a:pPr marL="457200" indent="-457200">
              <a:lnSpc>
                <a:spcPct val="100000"/>
              </a:lnSpc>
              <a:spcBef>
                <a:spcPts val="0"/>
              </a:spcBef>
              <a:buAutoNum type="arabicPeriod"/>
            </a:pPr>
            <a:r>
              <a:rPr lang="en-GB" sz="2400">
                <a:latin typeface="Open Sans"/>
                <a:ea typeface="Open Sans"/>
                <a:cs typeface="Open Sans"/>
              </a:rPr>
              <a:t>Raise awareness of the legacy of the </a:t>
            </a:r>
            <a:r>
              <a:rPr lang="en-GB" sz="2400" b="1">
                <a:latin typeface="Open Sans"/>
                <a:ea typeface="Open Sans"/>
                <a:cs typeface="Open Sans"/>
              </a:rPr>
              <a:t>historic roots of intersectional stigma and discrimination</a:t>
            </a:r>
            <a:r>
              <a:rPr lang="en-GB" sz="2400">
                <a:latin typeface="Open Sans"/>
                <a:ea typeface="Open Sans"/>
                <a:cs typeface="Open Sans"/>
              </a:rPr>
              <a:t> and how these manifests in Scotland today, deepening inequalities. </a:t>
            </a:r>
            <a:endParaRPr lang="en-US" sz="2400">
              <a:latin typeface="Open Sans"/>
              <a:ea typeface="Open Sans"/>
              <a:cs typeface="Open Sans"/>
            </a:endParaRPr>
          </a:p>
          <a:p>
            <a:pPr marL="457200" indent="-457200">
              <a:lnSpc>
                <a:spcPct val="100000"/>
              </a:lnSpc>
              <a:spcBef>
                <a:spcPts val="0"/>
              </a:spcBef>
              <a:buAutoNum type="arabicPeriod"/>
            </a:pPr>
            <a:endParaRPr lang="en-GB" sz="2400">
              <a:latin typeface="Open Sans"/>
              <a:ea typeface="Open Sans"/>
              <a:cs typeface="Open Sans"/>
            </a:endParaRPr>
          </a:p>
          <a:p>
            <a:pPr marL="457200" indent="-457200">
              <a:lnSpc>
                <a:spcPct val="100000"/>
              </a:lnSpc>
              <a:spcBef>
                <a:spcPts val="0"/>
              </a:spcBef>
              <a:buAutoNum type="arabicPeriod"/>
            </a:pPr>
            <a:r>
              <a:rPr lang="en-GB" sz="2400">
                <a:latin typeface="Open Sans"/>
                <a:ea typeface="Open Sans"/>
                <a:cs typeface="Open Sans"/>
              </a:rPr>
              <a:t>Pilot our new </a:t>
            </a:r>
            <a:r>
              <a:rPr lang="en-GB" sz="2400" b="1">
                <a:latin typeface="Open Sans"/>
                <a:ea typeface="Open Sans"/>
                <a:cs typeface="Open Sans"/>
              </a:rPr>
              <a:t>'The service will see you now' boardgame </a:t>
            </a:r>
            <a:r>
              <a:rPr lang="en-GB" sz="2400">
                <a:latin typeface="Open Sans"/>
                <a:ea typeface="Open Sans"/>
                <a:cs typeface="Open Sans"/>
              </a:rPr>
              <a:t>on navigating the mental healthcare services</a:t>
            </a:r>
          </a:p>
          <a:p>
            <a:pPr marL="457200" indent="-457200">
              <a:lnSpc>
                <a:spcPct val="100000"/>
              </a:lnSpc>
              <a:spcBef>
                <a:spcPts val="0"/>
              </a:spcBef>
              <a:buAutoNum type="arabicPeriod"/>
            </a:pPr>
            <a:endParaRPr lang="en-GB" sz="2400">
              <a:latin typeface="Open Sans"/>
              <a:ea typeface="Open Sans"/>
              <a:cs typeface="Open Sans"/>
            </a:endParaRPr>
          </a:p>
          <a:p>
            <a:pPr marL="457200" indent="-457200">
              <a:lnSpc>
                <a:spcPct val="100000"/>
              </a:lnSpc>
              <a:spcBef>
                <a:spcPts val="0"/>
              </a:spcBef>
              <a:buAutoNum type="arabicPeriod"/>
            </a:pPr>
            <a:r>
              <a:rPr lang="en-GB" sz="2400">
                <a:latin typeface="Open Sans"/>
                <a:ea typeface="Open Sans"/>
                <a:cs typeface="Open Sans"/>
              </a:rPr>
              <a:t>Explore </a:t>
            </a:r>
            <a:r>
              <a:rPr lang="en-GB" sz="2400" b="1">
                <a:latin typeface="Open Sans"/>
                <a:ea typeface="Open Sans"/>
                <a:cs typeface="Open Sans"/>
              </a:rPr>
              <a:t>frameworks and community-led action at different levels</a:t>
            </a:r>
            <a:r>
              <a:rPr lang="en-GB" sz="2400">
                <a:latin typeface="Open Sans"/>
                <a:ea typeface="Open Sans"/>
                <a:cs typeface="Open Sans"/>
              </a:rPr>
              <a:t> to counter intersectional stigma and discrimination.</a:t>
            </a:r>
            <a:endParaRPr lang="en-US" sz="2400">
              <a:latin typeface="Open Sans"/>
              <a:ea typeface="Open Sans"/>
              <a:cs typeface="Open Sans"/>
            </a:endParaRPr>
          </a:p>
          <a:p>
            <a:pPr marL="342900" indent="-342900">
              <a:buAutoNum type="arabicPeriod"/>
            </a:pPr>
            <a:endParaRPr lang="en-GB" sz="2400">
              <a:latin typeface="Open Sans"/>
              <a:ea typeface="Open Sans"/>
              <a:cs typeface="Open Sans"/>
            </a:endParaRPr>
          </a:p>
          <a:p>
            <a:pPr marL="342900" indent="-342900">
              <a:buAutoNum type="arabicPeriod"/>
            </a:pPr>
            <a:endParaRPr lang="en-GB" sz="2400">
              <a:latin typeface="Open Sans"/>
              <a:ea typeface="Open Sans"/>
              <a:cs typeface="Open Sans"/>
            </a:endParaRPr>
          </a:p>
        </p:txBody>
      </p:sp>
      <p:sp>
        <p:nvSpPr>
          <p:cNvPr id="5" name="Title 1">
            <a:extLst>
              <a:ext uri="{FF2B5EF4-FFF2-40B4-BE49-F238E27FC236}">
                <a16:creationId xmlns:a16="http://schemas.microsoft.com/office/drawing/2014/main" id="{FCF9641E-B309-4EEB-877B-EF637D7E34A7}"/>
              </a:ext>
            </a:extLst>
          </p:cNvPr>
          <p:cNvSpPr>
            <a:spLocks noGrp="1"/>
          </p:cNvSpPr>
          <p:nvPr/>
        </p:nvSpPr>
        <p:spPr>
          <a:xfrm>
            <a:off x="408631" y="-2902"/>
            <a:ext cx="9337599" cy="1420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latin typeface="Open Sans"/>
                <a:ea typeface="Open Sans"/>
                <a:cs typeface="Open Sans"/>
              </a:rPr>
              <a:t>In this session...</a:t>
            </a:r>
          </a:p>
        </p:txBody>
      </p:sp>
    </p:spTree>
    <p:extLst>
      <p:ext uri="{BB962C8B-B14F-4D97-AF65-F5344CB8AC3E}">
        <p14:creationId xmlns:p14="http://schemas.microsoft.com/office/powerpoint/2010/main" val="213644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1E77FD-D271-C389-FE96-EDD5A92BB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7DB8D-2321-2B12-C141-2D02C5BE0AD8}"/>
              </a:ext>
            </a:extLst>
          </p:cNvPr>
          <p:cNvSpPr>
            <a:spLocks noGrp="1"/>
          </p:cNvSpPr>
          <p:nvPr/>
        </p:nvSpPr>
        <p:spPr>
          <a:xfrm>
            <a:off x="1075767" y="1188637"/>
            <a:ext cx="3851834" cy="4480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b="1">
                <a:latin typeface="Open Sans"/>
                <a:ea typeface="Open Sans"/>
                <a:cs typeface="Open Sans"/>
              </a:rPr>
              <a:t>What works?</a:t>
            </a:r>
          </a:p>
        </p:txBody>
      </p:sp>
      <p:sp>
        <p:nvSpPr>
          <p:cNvPr id="3" name="Content Placeholder 2">
            <a:extLst>
              <a:ext uri="{FF2B5EF4-FFF2-40B4-BE49-F238E27FC236}">
                <a16:creationId xmlns:a16="http://schemas.microsoft.com/office/drawing/2014/main" id="{C5C5F5E4-AD95-BC0C-5675-85B34C863341}"/>
              </a:ext>
            </a:extLst>
          </p:cNvPr>
          <p:cNvSpPr>
            <a:spLocks noGrp="1"/>
          </p:cNvSpPr>
          <p:nvPr/>
        </p:nvSpPr>
        <p:spPr>
          <a:xfrm>
            <a:off x="5255260" y="1648870"/>
            <a:ext cx="6049048" cy="35602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en-GB">
                <a:latin typeface="Open Sans"/>
                <a:ea typeface="Open Sans"/>
                <a:cs typeface="Open Sans"/>
              </a:rPr>
              <a:t>Community connectedness</a:t>
            </a:r>
            <a:endParaRPr lang="en-US">
              <a:latin typeface="Open Sans"/>
              <a:ea typeface="Open Sans"/>
              <a:cs typeface="Open Sans"/>
            </a:endParaRPr>
          </a:p>
          <a:p>
            <a:pPr>
              <a:spcBef>
                <a:spcPts val="0"/>
              </a:spcBef>
              <a:spcAft>
                <a:spcPts val="600"/>
              </a:spcAft>
            </a:pPr>
            <a:r>
              <a:rPr lang="en-GB">
                <a:latin typeface="Open Sans"/>
                <a:ea typeface="Open Sans"/>
                <a:cs typeface="Open Sans"/>
              </a:rPr>
              <a:t>Peer support</a:t>
            </a:r>
          </a:p>
          <a:p>
            <a:pPr>
              <a:spcBef>
                <a:spcPts val="0"/>
              </a:spcBef>
              <a:spcAft>
                <a:spcPts val="600"/>
              </a:spcAft>
            </a:pPr>
            <a:r>
              <a:rPr lang="en-GB">
                <a:latin typeface="Open Sans"/>
                <a:ea typeface="Open Sans"/>
                <a:cs typeface="Open Sans"/>
              </a:rPr>
              <a:t>Social contact</a:t>
            </a:r>
          </a:p>
          <a:p>
            <a:pPr>
              <a:spcBef>
                <a:spcPts val="0"/>
              </a:spcBef>
              <a:spcAft>
                <a:spcPts val="600"/>
              </a:spcAft>
            </a:pPr>
            <a:r>
              <a:rPr lang="en-GB">
                <a:latin typeface="Open Sans"/>
                <a:ea typeface="Open Sans"/>
                <a:cs typeface="Open Sans"/>
              </a:rPr>
              <a:t>Protest</a:t>
            </a:r>
          </a:p>
          <a:p>
            <a:pPr>
              <a:spcBef>
                <a:spcPts val="0"/>
              </a:spcBef>
              <a:spcAft>
                <a:spcPts val="600"/>
              </a:spcAft>
            </a:pPr>
            <a:r>
              <a:rPr lang="en-GB">
                <a:latin typeface="Open Sans"/>
                <a:ea typeface="Open Sans"/>
                <a:cs typeface="Open Sans"/>
              </a:rPr>
              <a:t>Community leadership</a:t>
            </a:r>
          </a:p>
          <a:p>
            <a:pPr>
              <a:spcBef>
                <a:spcPts val="0"/>
              </a:spcBef>
              <a:spcAft>
                <a:spcPts val="600"/>
              </a:spcAft>
            </a:pPr>
            <a:r>
              <a:rPr lang="en-GB">
                <a:latin typeface="Open Sans"/>
                <a:ea typeface="Open Sans"/>
                <a:cs typeface="Open Sans"/>
              </a:rPr>
              <a:t>Education</a:t>
            </a:r>
          </a:p>
          <a:p>
            <a:pPr>
              <a:spcBef>
                <a:spcPts val="0"/>
              </a:spcBef>
              <a:spcAft>
                <a:spcPts val="600"/>
              </a:spcAft>
            </a:pPr>
            <a:r>
              <a:rPr lang="en-GB">
                <a:latin typeface="Open Sans"/>
                <a:ea typeface="Open Sans"/>
                <a:cs typeface="Open Sans"/>
              </a:rPr>
              <a:t>Collective action</a:t>
            </a:r>
          </a:p>
        </p:txBody>
      </p:sp>
    </p:spTree>
    <p:extLst>
      <p:ext uri="{BB962C8B-B14F-4D97-AF65-F5344CB8AC3E}">
        <p14:creationId xmlns:p14="http://schemas.microsoft.com/office/powerpoint/2010/main" val="127096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F724DB-D2B3-CBFA-725E-15608FBD13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E88B8-8951-A8BC-8ACC-C1C3D56794B4}"/>
              </a:ext>
            </a:extLst>
          </p:cNvPr>
          <p:cNvSpPr>
            <a:spLocks noGrp="1"/>
          </p:cNvSpPr>
          <p:nvPr/>
        </p:nvSpPr>
        <p:spPr>
          <a:xfrm>
            <a:off x="264805" y="256855"/>
            <a:ext cx="10591376" cy="14540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000000"/>
                </a:solidFill>
                <a:latin typeface="Open Sans"/>
                <a:ea typeface="Open Sans"/>
                <a:cs typeface="Open Sans"/>
              </a:rPr>
              <a:t>Intersectional stigma</a:t>
            </a:r>
            <a:br>
              <a:rPr lang="en-US" sz="3200" b="1">
                <a:solidFill>
                  <a:srgbClr val="000000"/>
                </a:solidFill>
                <a:latin typeface="Open Sans"/>
                <a:ea typeface="Open Sans"/>
                <a:cs typeface="Open Sans"/>
              </a:rPr>
            </a:br>
            <a:r>
              <a:rPr lang="en-US" sz="3200" b="1">
                <a:solidFill>
                  <a:srgbClr val="000000"/>
                </a:solidFill>
                <a:latin typeface="Open Sans"/>
                <a:ea typeface="Open Sans"/>
                <a:cs typeface="Open Sans"/>
              </a:rPr>
              <a:t>reduction intervention principles</a:t>
            </a:r>
            <a:r>
              <a:rPr lang="en-US" sz="2400">
                <a:solidFill>
                  <a:srgbClr val="000000"/>
                </a:solidFill>
                <a:latin typeface="Open Sans"/>
                <a:ea typeface="Open Sans"/>
                <a:cs typeface="Open Sans"/>
              </a:rPr>
              <a:t> (</a:t>
            </a:r>
            <a:r>
              <a:rPr lang="en-US" sz="2400" err="1">
                <a:solidFill>
                  <a:srgbClr val="000000"/>
                </a:solidFill>
                <a:latin typeface="Open Sans"/>
                <a:ea typeface="Open Sans"/>
                <a:cs typeface="Open Sans"/>
              </a:rPr>
              <a:t>Sievwright</a:t>
            </a:r>
            <a:r>
              <a:rPr lang="en-US" sz="2400">
                <a:solidFill>
                  <a:srgbClr val="000000"/>
                </a:solidFill>
                <a:latin typeface="Open Sans"/>
                <a:ea typeface="Open Sans"/>
                <a:cs typeface="Open Sans"/>
              </a:rPr>
              <a:t> et al. 2022)</a:t>
            </a:r>
            <a:endParaRPr lang="en-US" sz="2400">
              <a:solidFill>
                <a:srgbClr val="000000"/>
              </a:solidFill>
            </a:endParaRPr>
          </a:p>
        </p:txBody>
      </p:sp>
      <p:sp>
        <p:nvSpPr>
          <p:cNvPr id="3" name="Content Placeholder 2">
            <a:extLst>
              <a:ext uri="{FF2B5EF4-FFF2-40B4-BE49-F238E27FC236}">
                <a16:creationId xmlns:a16="http://schemas.microsoft.com/office/drawing/2014/main" id="{794BA494-303F-CFE0-5CDC-C3DCE2EEF735}"/>
              </a:ext>
            </a:extLst>
          </p:cNvPr>
          <p:cNvSpPr>
            <a:spLocks noGrp="1"/>
          </p:cNvSpPr>
          <p:nvPr/>
        </p:nvSpPr>
        <p:spPr>
          <a:xfrm>
            <a:off x="299374" y="2421682"/>
            <a:ext cx="10768778" cy="36392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ct val="20000"/>
              </a:spcBef>
              <a:buAutoNum type="arabicPeriod"/>
            </a:pPr>
            <a:r>
              <a:rPr lang="en-US" err="1">
                <a:solidFill>
                  <a:srgbClr val="000000"/>
                </a:solidFill>
                <a:latin typeface="Open Sans"/>
                <a:ea typeface="Open Sans"/>
                <a:cs typeface="Open Sans"/>
              </a:rPr>
              <a:t>Recognise</a:t>
            </a:r>
            <a:r>
              <a:rPr lang="en-US">
                <a:solidFill>
                  <a:srgbClr val="000000"/>
                </a:solidFill>
                <a:latin typeface="Open Sans"/>
                <a:ea typeface="Open Sans"/>
                <a:cs typeface="Open Sans"/>
              </a:rPr>
              <a:t> and name how </a:t>
            </a:r>
            <a:r>
              <a:rPr lang="en-US" b="1">
                <a:solidFill>
                  <a:srgbClr val="000000"/>
                </a:solidFill>
                <a:latin typeface="Open Sans"/>
                <a:ea typeface="Open Sans"/>
                <a:cs typeface="Open Sans"/>
              </a:rPr>
              <a:t>systems of power</a:t>
            </a:r>
            <a:r>
              <a:rPr lang="en-US">
                <a:solidFill>
                  <a:srgbClr val="000000"/>
                </a:solidFill>
                <a:latin typeface="Open Sans"/>
                <a:ea typeface="Open Sans"/>
                <a:cs typeface="Open Sans"/>
              </a:rPr>
              <a:t> intersect to affect individual experiences and fuel stigma</a:t>
            </a:r>
          </a:p>
          <a:p>
            <a:pPr marL="342900" indent="-342900">
              <a:spcBef>
                <a:spcPct val="20000"/>
              </a:spcBef>
              <a:buAutoNum type="arabicPeriod"/>
            </a:pPr>
            <a:endParaRPr lang="en-US">
              <a:solidFill>
                <a:srgbClr val="000000"/>
              </a:solidFill>
              <a:latin typeface="Open Sans"/>
              <a:ea typeface="Open Sans"/>
              <a:cs typeface="Open Sans"/>
            </a:endParaRPr>
          </a:p>
          <a:p>
            <a:pPr marL="342900" indent="-342900">
              <a:spcBef>
                <a:spcPct val="20000"/>
              </a:spcBef>
              <a:buAutoNum type="arabicPeriod"/>
            </a:pPr>
            <a:r>
              <a:rPr lang="en-US">
                <a:solidFill>
                  <a:srgbClr val="000000"/>
                </a:solidFill>
                <a:latin typeface="Open Sans"/>
                <a:ea typeface="Open Sans"/>
                <a:cs typeface="Open Sans"/>
              </a:rPr>
              <a:t>Aim to </a:t>
            </a:r>
            <a:r>
              <a:rPr lang="en-US" b="1">
                <a:solidFill>
                  <a:srgbClr val="000000"/>
                </a:solidFill>
                <a:latin typeface="Open Sans"/>
                <a:ea typeface="Open Sans"/>
                <a:cs typeface="Open Sans"/>
              </a:rPr>
              <a:t>dismantle</a:t>
            </a:r>
            <a:r>
              <a:rPr lang="en-US">
                <a:solidFill>
                  <a:srgbClr val="000000"/>
                </a:solidFill>
                <a:latin typeface="Open Sans"/>
                <a:ea typeface="Open Sans"/>
                <a:cs typeface="Open Sans"/>
              </a:rPr>
              <a:t> systems of power and oppression, and mitigate the harms</a:t>
            </a:r>
          </a:p>
          <a:p>
            <a:pPr marL="342900" indent="-342900">
              <a:spcBef>
                <a:spcPct val="20000"/>
              </a:spcBef>
              <a:buAutoNum type="arabicPeriod"/>
            </a:pPr>
            <a:endParaRPr lang="en-US">
              <a:solidFill>
                <a:srgbClr val="000000"/>
              </a:solidFill>
              <a:latin typeface="Open Sans"/>
              <a:ea typeface="Open Sans"/>
              <a:cs typeface="Open Sans"/>
            </a:endParaRPr>
          </a:p>
          <a:p>
            <a:pPr marL="342900" indent="-342900">
              <a:spcBef>
                <a:spcPct val="20000"/>
              </a:spcBef>
              <a:buAutoNum type="arabicPeriod"/>
            </a:pPr>
            <a:r>
              <a:rPr lang="en-US">
                <a:solidFill>
                  <a:srgbClr val="000000"/>
                </a:solidFill>
                <a:latin typeface="Open Sans"/>
                <a:ea typeface="Open Sans"/>
                <a:cs typeface="Open Sans"/>
              </a:rPr>
              <a:t>Ensure </a:t>
            </a:r>
            <a:r>
              <a:rPr lang="en-US" b="1">
                <a:solidFill>
                  <a:srgbClr val="000000"/>
                </a:solidFill>
                <a:latin typeface="Open Sans"/>
                <a:ea typeface="Open Sans"/>
                <a:cs typeface="Open Sans"/>
              </a:rPr>
              <a:t>community leadership</a:t>
            </a:r>
            <a:r>
              <a:rPr lang="en-US">
                <a:solidFill>
                  <a:srgbClr val="000000"/>
                </a:solidFill>
                <a:latin typeface="Open Sans"/>
                <a:ea typeface="Open Sans"/>
                <a:cs typeface="Open Sans"/>
              </a:rPr>
              <a:t> and meaningful engagement </a:t>
            </a:r>
          </a:p>
          <a:p>
            <a:pPr marL="342900" indent="-342900">
              <a:spcBef>
                <a:spcPct val="20000"/>
              </a:spcBef>
              <a:buAutoNum type="arabicPeriod"/>
            </a:pPr>
            <a:endParaRPr lang="en-US">
              <a:solidFill>
                <a:srgbClr val="000000"/>
              </a:solidFill>
              <a:latin typeface="Open Sans"/>
              <a:ea typeface="Open Sans"/>
              <a:cs typeface="Open Sans"/>
            </a:endParaRPr>
          </a:p>
          <a:p>
            <a:pPr marL="342900" indent="-342900">
              <a:spcBef>
                <a:spcPct val="20000"/>
              </a:spcBef>
              <a:buAutoNum type="arabicPeriod"/>
            </a:pPr>
            <a:r>
              <a:rPr lang="en-US">
                <a:solidFill>
                  <a:srgbClr val="000000"/>
                </a:solidFill>
                <a:latin typeface="Open Sans"/>
                <a:ea typeface="Open Sans"/>
                <a:cs typeface="Open Sans"/>
              </a:rPr>
              <a:t>Support </a:t>
            </a:r>
            <a:r>
              <a:rPr lang="en-US" b="1">
                <a:solidFill>
                  <a:srgbClr val="000000"/>
                </a:solidFill>
                <a:latin typeface="Open Sans"/>
                <a:ea typeface="Open Sans"/>
                <a:cs typeface="Open Sans"/>
              </a:rPr>
              <a:t>collective action</a:t>
            </a:r>
            <a:r>
              <a:rPr lang="en-US">
                <a:solidFill>
                  <a:srgbClr val="000000"/>
                </a:solidFill>
                <a:latin typeface="Open Sans"/>
                <a:ea typeface="Open Sans"/>
                <a:cs typeface="Open Sans"/>
              </a:rPr>
              <a:t>, cohesion, and resistance to address the intersecting axes of inequities </a:t>
            </a:r>
            <a:endParaRPr lang="en-GB">
              <a:solidFill>
                <a:srgbClr val="000000"/>
              </a:solidFill>
              <a:latin typeface="Open Sans"/>
              <a:ea typeface="Open Sans"/>
              <a:cs typeface="Open Sans"/>
            </a:endParaRPr>
          </a:p>
        </p:txBody>
      </p:sp>
    </p:spTree>
    <p:extLst>
      <p:ext uri="{BB962C8B-B14F-4D97-AF65-F5344CB8AC3E}">
        <p14:creationId xmlns:p14="http://schemas.microsoft.com/office/powerpoint/2010/main" val="310935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C87417F-2B86-A8A2-4F81-9A5B1BD543F5}"/>
            </a:ext>
          </a:extLst>
        </p:cNvPr>
        <p:cNvGrpSpPr/>
        <p:nvPr/>
      </p:nvGrpSpPr>
      <p:grpSpPr>
        <a:xfrm>
          <a:off x="0" y="0"/>
          <a:ext cx="0" cy="0"/>
          <a:chOff x="0" y="0"/>
          <a:chExt cx="0" cy="0"/>
        </a:xfrm>
      </p:grpSpPr>
      <p:sp>
        <p:nvSpPr>
          <p:cNvPr id="17" name="Title 3">
            <a:extLst>
              <a:ext uri="{FF2B5EF4-FFF2-40B4-BE49-F238E27FC236}">
                <a16:creationId xmlns:a16="http://schemas.microsoft.com/office/drawing/2014/main" id="{61BFA1AC-C4B6-C0FE-840B-D7E0F4FBA5F1}"/>
              </a:ext>
            </a:extLst>
          </p:cNvPr>
          <p:cNvSpPr txBox="1">
            <a:spLocks/>
          </p:cNvSpPr>
          <p:nvPr/>
        </p:nvSpPr>
        <p:spPr>
          <a:xfrm>
            <a:off x="170477" y="218780"/>
            <a:ext cx="10482628" cy="738664"/>
          </a:xfrm>
          <a:prstGeom prst="rect">
            <a:avLst/>
          </a:prstGeom>
        </p:spPr>
        <p:txBody>
          <a:bodyPr vert="horz" wrap="square" lIns="0" tIns="0" rIns="0" bIns="0" rtlCol="0" anchor="t">
            <a:spAutoFit/>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0000"/>
                </a:solidFill>
                <a:latin typeface="Open Sans"/>
                <a:ea typeface="Open Sans"/>
                <a:cs typeface="Open Sans"/>
              </a:rPr>
              <a:t>SCIP Framework: </a:t>
            </a:r>
            <a:r>
              <a:rPr lang="en-GB" sz="2400" b="1">
                <a:solidFill>
                  <a:srgbClr val="000000"/>
                </a:solidFill>
                <a:latin typeface="Open Sans"/>
                <a:ea typeface="Open Sans"/>
                <a:cs typeface="Open Sans"/>
              </a:rPr>
              <a:t>Stigma and discrimination operate at multiple levels and involve complex social processes</a:t>
            </a:r>
            <a:r>
              <a:rPr lang="en-US" sz="2400" b="1">
                <a:solidFill>
                  <a:srgbClr val="0070C0"/>
                </a:solidFill>
                <a:latin typeface="Open Sans"/>
                <a:ea typeface="Open Sans"/>
                <a:cs typeface="Open Sans"/>
              </a:rPr>
              <a:t> </a:t>
            </a:r>
            <a:endParaRPr lang="en-US" sz="2400"/>
          </a:p>
        </p:txBody>
      </p:sp>
      <p:grpSp>
        <p:nvGrpSpPr>
          <p:cNvPr id="18" name="Group 17">
            <a:extLst>
              <a:ext uri="{FF2B5EF4-FFF2-40B4-BE49-F238E27FC236}">
                <a16:creationId xmlns:a16="http://schemas.microsoft.com/office/drawing/2014/main" id="{47393867-899E-43FC-7369-4B1A7C56839F}"/>
              </a:ext>
            </a:extLst>
          </p:cNvPr>
          <p:cNvGrpSpPr/>
          <p:nvPr/>
        </p:nvGrpSpPr>
        <p:grpSpPr>
          <a:xfrm>
            <a:off x="-873402" y="1421273"/>
            <a:ext cx="12410405" cy="5233445"/>
            <a:chOff x="-873402" y="1622557"/>
            <a:chExt cx="12410405" cy="5233445"/>
          </a:xfrm>
        </p:grpSpPr>
        <p:cxnSp>
          <p:nvCxnSpPr>
            <p:cNvPr id="20" name="Elbow Connector 41">
              <a:extLst>
                <a:ext uri="{FF2B5EF4-FFF2-40B4-BE49-F238E27FC236}">
                  <a16:creationId xmlns:a16="http://schemas.microsoft.com/office/drawing/2014/main" id="{F74124A5-511E-87BD-0C8A-49FACD7D71DB}"/>
                </a:ext>
              </a:extLst>
            </p:cNvPr>
            <p:cNvCxnSpPr>
              <a:cxnSpLocks/>
            </p:cNvCxnSpPr>
            <p:nvPr/>
          </p:nvCxnSpPr>
          <p:spPr>
            <a:xfrm flipV="1">
              <a:off x="2253488" y="1954621"/>
              <a:ext cx="564794" cy="524419"/>
            </a:xfrm>
            <a:prstGeom prst="bentConnector3">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Elbow Connector 42">
              <a:extLst>
                <a:ext uri="{FF2B5EF4-FFF2-40B4-BE49-F238E27FC236}">
                  <a16:creationId xmlns:a16="http://schemas.microsoft.com/office/drawing/2014/main" id="{D766604A-E3E4-78D3-4779-1D1FB7848BD2}"/>
                </a:ext>
              </a:extLst>
            </p:cNvPr>
            <p:cNvCxnSpPr>
              <a:cxnSpLocks/>
            </p:cNvCxnSpPr>
            <p:nvPr/>
          </p:nvCxnSpPr>
          <p:spPr>
            <a:xfrm flipV="1">
              <a:off x="2277288" y="3064064"/>
              <a:ext cx="596283" cy="471922"/>
            </a:xfrm>
            <a:prstGeom prst="bentConnector3">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Elbow Connector 44">
              <a:extLst>
                <a:ext uri="{FF2B5EF4-FFF2-40B4-BE49-F238E27FC236}">
                  <a16:creationId xmlns:a16="http://schemas.microsoft.com/office/drawing/2014/main" id="{00541E85-11CF-75A3-325C-2B70E768C321}"/>
                </a:ext>
              </a:extLst>
            </p:cNvPr>
            <p:cNvCxnSpPr>
              <a:cxnSpLocks/>
            </p:cNvCxnSpPr>
            <p:nvPr/>
          </p:nvCxnSpPr>
          <p:spPr>
            <a:xfrm flipV="1">
              <a:off x="2277288" y="4440733"/>
              <a:ext cx="596283" cy="178604"/>
            </a:xfrm>
            <a:prstGeom prst="bentConnector3">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Elbow Connector 46">
              <a:extLst>
                <a:ext uri="{FF2B5EF4-FFF2-40B4-BE49-F238E27FC236}">
                  <a16:creationId xmlns:a16="http://schemas.microsoft.com/office/drawing/2014/main" id="{7329BFB6-A54E-7CAA-21F3-6EB790F50BA4}"/>
                </a:ext>
              </a:extLst>
            </p:cNvPr>
            <p:cNvCxnSpPr>
              <a:cxnSpLocks/>
            </p:cNvCxnSpPr>
            <p:nvPr/>
          </p:nvCxnSpPr>
          <p:spPr>
            <a:xfrm>
              <a:off x="2277288" y="5556969"/>
              <a:ext cx="596283" cy="293235"/>
            </a:xfrm>
            <a:prstGeom prst="bentConnector3">
              <a:avLst/>
            </a:prstGeom>
            <a:noFill/>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661969C1-F099-C729-223A-B1F2816CFE48}"/>
                </a:ext>
              </a:extLst>
            </p:cNvPr>
            <p:cNvSpPr/>
            <p:nvPr/>
          </p:nvSpPr>
          <p:spPr>
            <a:xfrm>
              <a:off x="3249603" y="1622557"/>
              <a:ext cx="8259678" cy="1048839"/>
            </a:xfrm>
            <a:prstGeom prst="roundRect">
              <a:avLst/>
            </a:prstGeom>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Political ideologies, policies, and legislation determine the societal conditions that constrain or enable our access to opportunities, resources, and wellbeing. </a:t>
              </a:r>
            </a:p>
          </p:txBody>
        </p:sp>
        <p:sp>
          <p:nvSpPr>
            <p:cNvPr id="25" name="Rectangle: Rounded Corners 24">
              <a:extLst>
                <a:ext uri="{FF2B5EF4-FFF2-40B4-BE49-F238E27FC236}">
                  <a16:creationId xmlns:a16="http://schemas.microsoft.com/office/drawing/2014/main" id="{A9F34130-2845-23F3-0474-C1CA3476D139}"/>
                </a:ext>
              </a:extLst>
            </p:cNvPr>
            <p:cNvSpPr/>
            <p:nvPr/>
          </p:nvSpPr>
          <p:spPr>
            <a:xfrm>
              <a:off x="3260084" y="4221046"/>
              <a:ext cx="8272237" cy="1052156"/>
            </a:xfrm>
            <a:prstGeom prst="roundRect">
              <a:avLst/>
            </a:prstGeom>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Opportunities and resources that determine our wellbeing are established and </a:t>
              </a:r>
              <a:r>
                <a:rPr lang="en-US" sz="2000" err="1">
                  <a:solidFill>
                    <a:srgbClr val="000000"/>
                  </a:solidFill>
                  <a:latin typeface="Open Sans"/>
                  <a:ea typeface="Open Sans"/>
                  <a:cs typeface="Open Sans"/>
                </a:rPr>
                <a:t>formalised</a:t>
              </a:r>
              <a:r>
                <a:rPr lang="en-US" sz="2000">
                  <a:solidFill>
                    <a:srgbClr val="000000"/>
                  </a:solidFill>
                  <a:latin typeface="Open Sans"/>
                  <a:ea typeface="Open Sans"/>
                  <a:cs typeface="Open Sans"/>
                </a:rPr>
                <a:t> within institutional and </a:t>
              </a:r>
              <a:r>
                <a:rPr lang="en-US" sz="2000" err="1">
                  <a:solidFill>
                    <a:srgbClr val="000000"/>
                  </a:solidFill>
                  <a:latin typeface="Open Sans"/>
                  <a:ea typeface="Open Sans"/>
                  <a:cs typeface="Open Sans"/>
                </a:rPr>
                <a:t>organisational</a:t>
              </a:r>
              <a:r>
                <a:rPr lang="en-US" sz="2000">
                  <a:solidFill>
                    <a:srgbClr val="000000"/>
                  </a:solidFill>
                  <a:latin typeface="Open Sans"/>
                  <a:ea typeface="Open Sans"/>
                  <a:cs typeface="Open Sans"/>
                </a:rPr>
                <a:t> systems in policies and practices.</a:t>
              </a:r>
              <a:endParaRPr lang="en-US" sz="2000">
                <a:solidFill>
                  <a:srgbClr val="000000"/>
                </a:solidFill>
              </a:endParaRPr>
            </a:p>
          </p:txBody>
        </p:sp>
        <p:sp>
          <p:nvSpPr>
            <p:cNvPr id="26" name="Rectangle: Rounded Corners 25">
              <a:extLst>
                <a:ext uri="{FF2B5EF4-FFF2-40B4-BE49-F238E27FC236}">
                  <a16:creationId xmlns:a16="http://schemas.microsoft.com/office/drawing/2014/main" id="{79195943-F025-7950-D357-EDBE779FF376}"/>
                </a:ext>
              </a:extLst>
            </p:cNvPr>
            <p:cNvSpPr/>
            <p:nvPr/>
          </p:nvSpPr>
          <p:spPr>
            <a:xfrm>
              <a:off x="3234683" y="2825189"/>
              <a:ext cx="8274054" cy="1195253"/>
            </a:xfrm>
            <a:prstGeom prst="roundRect">
              <a:avLst/>
            </a:prstGeom>
            <a:ln w="57150"/>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Damaging ideologies, </a:t>
              </a:r>
              <a:r>
                <a:rPr lang="en-GB" sz="2000">
                  <a:solidFill>
                    <a:srgbClr val="000000"/>
                  </a:solidFill>
                  <a:latin typeface="Open Sans"/>
                  <a:ea typeface="Open Sans"/>
                  <a:cs typeface="Open Sans"/>
                </a:rPr>
                <a:t>s</a:t>
              </a:r>
              <a:r>
                <a:rPr lang="en-GB" sz="2000">
                  <a:solidFill>
                    <a:srgbClr val="000000"/>
                  </a:solidFill>
                  <a:effectLst/>
                  <a:latin typeface="Open Sans"/>
                  <a:ea typeface="Open Sans"/>
                  <a:cs typeface="Open Sans"/>
                </a:rPr>
                <a:t>ocial norms, </a:t>
              </a:r>
              <a:r>
                <a:rPr lang="en-GB" sz="2000">
                  <a:solidFill>
                    <a:srgbClr val="000000"/>
                  </a:solidFill>
                  <a:latin typeface="Open Sans"/>
                  <a:ea typeface="Open Sans"/>
                  <a:cs typeface="Open Sans"/>
                </a:rPr>
                <a:t>and </a:t>
              </a:r>
              <a:r>
                <a:rPr lang="en-GB" sz="2000">
                  <a:solidFill>
                    <a:srgbClr val="000000"/>
                  </a:solidFill>
                  <a:effectLst/>
                  <a:latin typeface="Open Sans"/>
                  <a:ea typeface="Open Sans"/>
                  <a:cs typeface="Open Sans"/>
                </a:rPr>
                <a:t>labelling </a:t>
              </a:r>
              <a:r>
                <a:rPr lang="en-US" sz="2000">
                  <a:solidFill>
                    <a:srgbClr val="000000"/>
                  </a:solidFill>
                  <a:effectLst/>
                  <a:latin typeface="Open Sans"/>
                  <a:ea typeface="Open Sans"/>
                  <a:cs typeface="Open Sans"/>
                </a:rPr>
                <a:t>influence</a:t>
              </a:r>
              <a:r>
                <a:rPr lang="en-US" sz="2000">
                  <a:solidFill>
                    <a:srgbClr val="000000"/>
                  </a:solidFill>
                  <a:latin typeface="Open Sans"/>
                  <a:ea typeface="Open Sans"/>
                  <a:cs typeface="Open Sans"/>
                </a:rPr>
                <a:t> interpersonal stigma, discrimination and exclusion in our interactions with other people. </a:t>
              </a:r>
            </a:p>
          </p:txBody>
        </p:sp>
        <p:sp>
          <p:nvSpPr>
            <p:cNvPr id="27" name="Rectangle: Rounded Corners 26">
              <a:extLst>
                <a:ext uri="{FF2B5EF4-FFF2-40B4-BE49-F238E27FC236}">
                  <a16:creationId xmlns:a16="http://schemas.microsoft.com/office/drawing/2014/main" id="{2D140F54-8882-BAD2-4BFD-89A4B6C4D78A}"/>
                </a:ext>
              </a:extLst>
            </p:cNvPr>
            <p:cNvSpPr/>
            <p:nvPr/>
          </p:nvSpPr>
          <p:spPr>
            <a:xfrm>
              <a:off x="3247382" y="5438381"/>
              <a:ext cx="8289621" cy="975196"/>
            </a:xfrm>
            <a:prstGeom prst="roundRect">
              <a:avLst/>
            </a:prstGeom>
            <a:ln w="5715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a:solidFill>
                    <a:srgbClr val="000000"/>
                  </a:solidFill>
                  <a:latin typeface="Open Sans"/>
                  <a:ea typeface="Open Sans"/>
                  <a:cs typeface="Open Sans"/>
                </a:rPr>
                <a:t>People with </a:t>
              </a:r>
              <a:r>
                <a:rPr lang="en-US" sz="2000" err="1">
                  <a:solidFill>
                    <a:srgbClr val="000000"/>
                  </a:solidFill>
                  <a:latin typeface="Open Sans"/>
                  <a:ea typeface="Open Sans"/>
                  <a:cs typeface="Open Sans"/>
                </a:rPr>
                <a:t>stigmatised</a:t>
              </a:r>
              <a:r>
                <a:rPr lang="en-US" sz="2000">
                  <a:solidFill>
                    <a:srgbClr val="000000"/>
                  </a:solidFill>
                  <a:latin typeface="Open Sans"/>
                  <a:ea typeface="Open Sans"/>
                  <a:cs typeface="Open Sans"/>
                </a:rPr>
                <a:t> identities, mental health conditions and/or coping mechanisms </a:t>
              </a:r>
              <a:r>
                <a:rPr lang="en-US" sz="2000" err="1">
                  <a:solidFill>
                    <a:srgbClr val="000000"/>
                  </a:solidFill>
                  <a:latin typeface="Open Sans"/>
                  <a:ea typeface="Open Sans"/>
                  <a:cs typeface="Open Sans"/>
                </a:rPr>
                <a:t>internalise</a:t>
              </a:r>
              <a:r>
                <a:rPr lang="en-US" sz="2000">
                  <a:solidFill>
                    <a:srgbClr val="000000"/>
                  </a:solidFill>
                  <a:latin typeface="Open Sans"/>
                  <a:ea typeface="Open Sans"/>
                  <a:cs typeface="Open Sans"/>
                </a:rPr>
                <a:t> negative societal beliefs about themselves.</a:t>
              </a:r>
            </a:p>
          </p:txBody>
        </p:sp>
        <p:sp>
          <p:nvSpPr>
            <p:cNvPr id="28" name="Oval 27">
              <a:extLst>
                <a:ext uri="{FF2B5EF4-FFF2-40B4-BE49-F238E27FC236}">
                  <a16:creationId xmlns:a16="http://schemas.microsoft.com/office/drawing/2014/main" id="{9D145402-0A88-B3F8-BCE4-8886C9CADBC5}"/>
                </a:ext>
              </a:extLst>
            </p:cNvPr>
            <p:cNvSpPr/>
            <p:nvPr/>
          </p:nvSpPr>
          <p:spPr>
            <a:xfrm>
              <a:off x="866234" y="1863693"/>
              <a:ext cx="1303434" cy="4273398"/>
            </a:xfrm>
            <a:prstGeom prst="ellipse">
              <a:avLst/>
            </a:prstGeom>
            <a:ln w="57150"/>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Rounded Corners 28">
              <a:extLst>
                <a:ext uri="{FF2B5EF4-FFF2-40B4-BE49-F238E27FC236}">
                  <a16:creationId xmlns:a16="http://schemas.microsoft.com/office/drawing/2014/main" id="{694E2E0B-1710-D343-EA6D-239BF47F5C9D}"/>
                </a:ext>
              </a:extLst>
            </p:cNvPr>
            <p:cNvSpPr/>
            <p:nvPr/>
          </p:nvSpPr>
          <p:spPr>
            <a:xfrm>
              <a:off x="503966" y="5111726"/>
              <a:ext cx="2027506" cy="745688"/>
            </a:xfrm>
            <a:prstGeom prst="roundRect">
              <a:avLst/>
            </a:prstGeom>
            <a:ln w="5715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000000"/>
                  </a:solidFill>
                  <a:latin typeface="Open Sans"/>
                  <a:ea typeface="Open Sans"/>
                  <a:cs typeface="Open Sans"/>
                </a:rPr>
                <a:t>Personal Level </a:t>
              </a:r>
            </a:p>
          </p:txBody>
        </p:sp>
        <p:sp>
          <p:nvSpPr>
            <p:cNvPr id="30" name="Rectangle: Rounded Corners 29">
              <a:extLst>
                <a:ext uri="{FF2B5EF4-FFF2-40B4-BE49-F238E27FC236}">
                  <a16:creationId xmlns:a16="http://schemas.microsoft.com/office/drawing/2014/main" id="{C6F412CB-60E9-BCCE-881E-2D0101B13636}"/>
                </a:ext>
              </a:extLst>
            </p:cNvPr>
            <p:cNvSpPr/>
            <p:nvPr/>
          </p:nvSpPr>
          <p:spPr>
            <a:xfrm>
              <a:off x="554090" y="2207119"/>
              <a:ext cx="2034854" cy="770370"/>
            </a:xfrm>
            <a:prstGeom prst="roundRect">
              <a:avLst/>
            </a:prstGeom>
            <a:ln w="571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000000"/>
                  </a:solidFill>
                  <a:latin typeface="Open Sans"/>
                  <a:ea typeface="Open Sans"/>
                  <a:cs typeface="Open Sans"/>
                </a:rPr>
                <a:t>Structural Level</a:t>
              </a:r>
              <a:endParaRPr lang="en-US" sz="2000">
                <a:solidFill>
                  <a:srgbClr val="000000"/>
                </a:solidFill>
                <a:latin typeface="Open Sans"/>
                <a:ea typeface="Open Sans"/>
                <a:cs typeface="Open Sans"/>
              </a:endParaRPr>
            </a:p>
          </p:txBody>
        </p:sp>
        <p:sp>
          <p:nvSpPr>
            <p:cNvPr id="31" name="Rectangle: Rounded Corners 30">
              <a:extLst>
                <a:ext uri="{FF2B5EF4-FFF2-40B4-BE49-F238E27FC236}">
                  <a16:creationId xmlns:a16="http://schemas.microsoft.com/office/drawing/2014/main" id="{966FD99B-764F-D0F1-C583-32423F611764}"/>
                </a:ext>
              </a:extLst>
            </p:cNvPr>
            <p:cNvSpPr/>
            <p:nvPr/>
          </p:nvSpPr>
          <p:spPr>
            <a:xfrm>
              <a:off x="547098" y="4134835"/>
              <a:ext cx="2034854" cy="804845"/>
            </a:xfrm>
            <a:prstGeom prst="roundRect">
              <a:avLst/>
            </a:prstGeom>
            <a:ln w="571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000000"/>
                  </a:solidFill>
                  <a:latin typeface="Open Sans"/>
                  <a:ea typeface="Open Sans"/>
                  <a:cs typeface="Open Sans"/>
                </a:rPr>
                <a:t>Institutional</a:t>
              </a:r>
            </a:p>
            <a:p>
              <a:pPr algn="ctr"/>
              <a:r>
                <a:rPr lang="en-US" sz="2000" b="1">
                  <a:solidFill>
                    <a:srgbClr val="000000"/>
                  </a:solidFill>
                  <a:latin typeface="Open Sans"/>
                  <a:ea typeface="Open Sans"/>
                  <a:cs typeface="Open Sans"/>
                </a:rPr>
                <a:t>Level</a:t>
              </a:r>
            </a:p>
          </p:txBody>
        </p:sp>
        <p:sp>
          <p:nvSpPr>
            <p:cNvPr id="32" name="Rectangle: Rounded Corners 31">
              <a:extLst>
                <a:ext uri="{FF2B5EF4-FFF2-40B4-BE49-F238E27FC236}">
                  <a16:creationId xmlns:a16="http://schemas.microsoft.com/office/drawing/2014/main" id="{AA402EAD-BE41-AB5B-5104-FB4B34565C36}"/>
                </a:ext>
              </a:extLst>
            </p:cNvPr>
            <p:cNvSpPr/>
            <p:nvPr/>
          </p:nvSpPr>
          <p:spPr>
            <a:xfrm>
              <a:off x="558121" y="3138153"/>
              <a:ext cx="2034854" cy="804845"/>
            </a:xfrm>
            <a:prstGeom prst="roundRect">
              <a:avLst/>
            </a:prstGeom>
            <a:ln w="57150"/>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solidFill>
                    <a:srgbClr val="000000"/>
                  </a:solidFill>
                  <a:latin typeface="Open Sans"/>
                  <a:ea typeface="Open Sans"/>
                  <a:cs typeface="Open Sans"/>
                </a:rPr>
                <a:t>Cultural/</a:t>
              </a:r>
            </a:p>
            <a:p>
              <a:pPr algn="ctr"/>
              <a:r>
                <a:rPr lang="en-US" sz="2000" b="1">
                  <a:solidFill>
                    <a:srgbClr val="000000"/>
                  </a:solidFill>
                  <a:latin typeface="Open Sans"/>
                  <a:ea typeface="Open Sans"/>
                  <a:cs typeface="Open Sans"/>
                </a:rPr>
                <a:t>Societal Level</a:t>
              </a:r>
              <a:endParaRPr lang="en-US" sz="2000">
                <a:solidFill>
                  <a:srgbClr val="000000"/>
                </a:solidFill>
                <a:latin typeface="Open Sans"/>
                <a:ea typeface="Open Sans"/>
                <a:cs typeface="Open Sans"/>
              </a:endParaRPr>
            </a:p>
          </p:txBody>
        </p:sp>
        <p:sp>
          <p:nvSpPr>
            <p:cNvPr id="33" name="TextBox 23">
              <a:extLst>
                <a:ext uri="{FF2B5EF4-FFF2-40B4-BE49-F238E27FC236}">
                  <a16:creationId xmlns:a16="http://schemas.microsoft.com/office/drawing/2014/main" id="{A3E408F6-2A14-693D-3E00-03CB785E6777}"/>
                </a:ext>
              </a:extLst>
            </p:cNvPr>
            <p:cNvSpPr txBox="1"/>
            <p:nvPr/>
          </p:nvSpPr>
          <p:spPr>
            <a:xfrm rot="9240000">
              <a:off x="-873402" y="1794865"/>
              <a:ext cx="4871525" cy="5061137"/>
            </a:xfrm>
            <a:prstGeom prst="rect">
              <a:avLst/>
            </a:prstGeom>
            <a:noFill/>
            <a:ln w="57150">
              <a:noFill/>
            </a:ln>
          </p:spPr>
          <p:txBody>
            <a:bodyPr spcFirstLastPara="1" wrap="none" lIns="91440" tIns="45720" rIns="91440" bIns="45720" numCol="1" rtlCol="0" anchor="t">
              <a:prstTxWarp prst="textArchUp">
                <a:avLst>
                  <a:gd name="adj" fmla="val 5989185"/>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baseline="30000">
                  <a:solidFill>
                    <a:srgbClr val="000000"/>
                  </a:solidFill>
                  <a:latin typeface="Open Sans"/>
                  <a:ea typeface="Open Sans"/>
                  <a:cs typeface="Open Sans"/>
                </a:rPr>
                <a:t>intersecting</a:t>
              </a:r>
            </a:p>
          </p:txBody>
        </p:sp>
        <p:cxnSp>
          <p:nvCxnSpPr>
            <p:cNvPr id="34" name="Connector: Elbow 33">
              <a:extLst>
                <a:ext uri="{FF2B5EF4-FFF2-40B4-BE49-F238E27FC236}">
                  <a16:creationId xmlns:a16="http://schemas.microsoft.com/office/drawing/2014/main" id="{E1053760-592C-C9D5-269B-8B15B02F2A77}"/>
                </a:ext>
              </a:extLst>
            </p:cNvPr>
            <p:cNvCxnSpPr/>
            <p:nvPr/>
          </p:nvCxnSpPr>
          <p:spPr>
            <a:xfrm flipV="1">
              <a:off x="2589721" y="2055512"/>
              <a:ext cx="656867" cy="726505"/>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F2C7CCF-9981-F674-38E3-657D863D463E}"/>
                </a:ext>
              </a:extLst>
            </p:cNvPr>
            <p:cNvCxnSpPr/>
            <p:nvPr/>
          </p:nvCxnSpPr>
          <p:spPr>
            <a:xfrm flipV="1">
              <a:off x="2571300" y="3244790"/>
              <a:ext cx="672590" cy="495568"/>
            </a:xfrm>
            <a:prstGeom prst="bentConnector3">
              <a:avLst/>
            </a:prstGeom>
            <a:ln w="57150"/>
          </p:spPr>
          <p:style>
            <a:lnRef idx="1">
              <a:schemeClr val="accent2"/>
            </a:lnRef>
            <a:fillRef idx="0">
              <a:schemeClr val="accent2"/>
            </a:fillRef>
            <a:effectRef idx="0">
              <a:schemeClr val="accent2"/>
            </a:effectRef>
            <a:fontRef idx="minor">
              <a:schemeClr val="tx1"/>
            </a:fontRef>
          </p:style>
        </p:cxnSp>
        <p:cxnSp>
          <p:nvCxnSpPr>
            <p:cNvPr id="36" name="Connector: Elbow 35">
              <a:extLst>
                <a:ext uri="{FF2B5EF4-FFF2-40B4-BE49-F238E27FC236}">
                  <a16:creationId xmlns:a16="http://schemas.microsoft.com/office/drawing/2014/main" id="{0C8638E9-4937-92D9-0D57-E7D05FA5B3BB}"/>
                </a:ext>
              </a:extLst>
            </p:cNvPr>
            <p:cNvCxnSpPr/>
            <p:nvPr/>
          </p:nvCxnSpPr>
          <p:spPr>
            <a:xfrm>
              <a:off x="2580736" y="4580985"/>
              <a:ext cx="666750" cy="333375"/>
            </a:xfrm>
            <a:prstGeom prst="bentConnector3">
              <a:avLst/>
            </a:prstGeom>
            <a:ln w="57150"/>
          </p:spPr>
          <p:style>
            <a:lnRef idx="1">
              <a:schemeClr val="accent3"/>
            </a:lnRef>
            <a:fillRef idx="0">
              <a:schemeClr val="accent3"/>
            </a:fillRef>
            <a:effectRef idx="0">
              <a:schemeClr val="accent3"/>
            </a:effectRef>
            <a:fontRef idx="minor">
              <a:schemeClr val="tx1"/>
            </a:fontRef>
          </p:style>
        </p:cxnSp>
        <p:cxnSp>
          <p:nvCxnSpPr>
            <p:cNvPr id="37" name="Connector: Elbow 36">
              <a:extLst>
                <a:ext uri="{FF2B5EF4-FFF2-40B4-BE49-F238E27FC236}">
                  <a16:creationId xmlns:a16="http://schemas.microsoft.com/office/drawing/2014/main" id="{14B2FE46-6C1C-2E4B-F2C6-8DF707EBF946}"/>
                </a:ext>
              </a:extLst>
            </p:cNvPr>
            <p:cNvCxnSpPr>
              <a:cxnSpLocks/>
            </p:cNvCxnSpPr>
            <p:nvPr/>
          </p:nvCxnSpPr>
          <p:spPr>
            <a:xfrm>
              <a:off x="2523227" y="5573023"/>
              <a:ext cx="738637" cy="635299"/>
            </a:xfrm>
            <a:prstGeom prst="bentConnector3">
              <a:avLst/>
            </a:prstGeom>
            <a:ln w="57150"/>
          </p:spPr>
          <p:style>
            <a:lnRef idx="1">
              <a:schemeClr val="accent4"/>
            </a:lnRef>
            <a:fillRef idx="0">
              <a:schemeClr val="accent4"/>
            </a:fillRef>
            <a:effectRef idx="0">
              <a:schemeClr val="accent4"/>
            </a:effectRef>
            <a:fontRef idx="minor">
              <a:schemeClr val="tx1"/>
            </a:fontRef>
          </p:style>
        </p:cxnSp>
      </p:grpSp>
      <p:sp>
        <p:nvSpPr>
          <p:cNvPr id="38" name="TextBox 3">
            <a:extLst>
              <a:ext uri="{FF2B5EF4-FFF2-40B4-BE49-F238E27FC236}">
                <a16:creationId xmlns:a16="http://schemas.microsoft.com/office/drawing/2014/main" id="{B343C35C-8857-DC86-CE6E-1D3F2F25654B}"/>
              </a:ext>
            </a:extLst>
          </p:cNvPr>
          <p:cNvSpPr txBox="1"/>
          <p:nvPr/>
        </p:nvSpPr>
        <p:spPr>
          <a:xfrm>
            <a:off x="152400" y="6334665"/>
            <a:ext cx="1190157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cs typeface="Segoe UI"/>
              </a:rPr>
              <a:t>Model inspired by the SCIP analysis available at: Pérez Portilla, K. (2016). Redressing Everyday Discrimination. ​The weakness and potential of antidiscrimination law. UK: Routledge. pp. 61-70. </a:t>
            </a:r>
            <a:endParaRPr lang="en-US"/>
          </a:p>
        </p:txBody>
      </p:sp>
    </p:spTree>
    <p:extLst>
      <p:ext uri="{BB962C8B-B14F-4D97-AF65-F5344CB8AC3E}">
        <p14:creationId xmlns:p14="http://schemas.microsoft.com/office/powerpoint/2010/main" val="313419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F9FE84-633E-BC0A-7AEB-F20D9E966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0C320-3909-C36A-A71D-7B630B3CF9EA}"/>
              </a:ext>
            </a:extLst>
          </p:cNvPr>
          <p:cNvSpPr txBox="1">
            <a:spLocks/>
          </p:cNvSpPr>
          <p:nvPr/>
        </p:nvSpPr>
        <p:spPr>
          <a:xfrm>
            <a:off x="1128646" y="3430468"/>
            <a:ext cx="9949132" cy="1028431"/>
          </a:xfrm>
          <a:prstGeom prst="rect">
            <a:avLst/>
          </a:prstGeom>
        </p:spPr>
        <p:txBody>
          <a:bodyPr vert="horz" lIns="91440" tIns="45720" rIns="91440" bIns="45720" rtlCol="0" anchor="b">
            <a:noAutofit/>
          </a:bodyPr>
          <a:lstStyle>
            <a:defPPr>
              <a:defRPr lang="en-US"/>
            </a:defPPr>
            <a:lvl1pPr marL="0" algn="ctr" defTabSz="914400" rtl="0" eaLnBrk="1" latinLnBrk="0" hangingPunct="1">
              <a:lnSpc>
                <a:spcPct val="90000"/>
              </a:lnSpc>
              <a:spcBef>
                <a:spcPct val="0"/>
              </a:spcBef>
              <a:buNone/>
              <a:defRPr sz="60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0"/>
              </a:spcBef>
            </a:pPr>
            <a:endParaRPr lang="en-US" sz="3600" b="1">
              <a:latin typeface="Open Sans"/>
              <a:ea typeface="Open Sans"/>
              <a:cs typeface="Open Sans"/>
            </a:endParaRPr>
          </a:p>
          <a:p>
            <a:pPr algn="l">
              <a:lnSpc>
                <a:spcPct val="100000"/>
              </a:lnSpc>
              <a:spcBef>
                <a:spcPts val="0"/>
              </a:spcBef>
            </a:pPr>
            <a:endParaRPr lang="en-US" sz="3600" b="1">
              <a:latin typeface="Open Sans"/>
              <a:ea typeface="Open Sans"/>
              <a:cs typeface="Open Sans"/>
            </a:endParaRPr>
          </a:p>
          <a:p>
            <a:pPr>
              <a:lnSpc>
                <a:spcPct val="100000"/>
              </a:lnSpc>
              <a:spcBef>
                <a:spcPts val="0"/>
              </a:spcBef>
            </a:pPr>
            <a:r>
              <a:rPr lang="en-US" sz="4000" b="1">
                <a:latin typeface="Open Sans"/>
                <a:ea typeface="+mj-lt"/>
                <a:cs typeface="+mj-lt"/>
              </a:rPr>
              <a:t>The System Will See You Now</a:t>
            </a:r>
          </a:p>
          <a:p>
            <a:pPr>
              <a:lnSpc>
                <a:spcPct val="100000"/>
              </a:lnSpc>
              <a:spcBef>
                <a:spcPts val="0"/>
              </a:spcBef>
            </a:pPr>
            <a:endParaRPr lang="en-US" sz="4000" b="1">
              <a:latin typeface="Open Sans"/>
              <a:ea typeface="+mj-lt"/>
              <a:cs typeface="+mj-lt"/>
            </a:endParaRPr>
          </a:p>
          <a:p>
            <a:pPr>
              <a:lnSpc>
                <a:spcPct val="100000"/>
              </a:lnSpc>
              <a:spcBef>
                <a:spcPts val="0"/>
              </a:spcBef>
            </a:pPr>
            <a:r>
              <a:rPr lang="en-US" sz="4000" i="1">
                <a:latin typeface="Open Sans"/>
                <a:ea typeface="+mj-lt"/>
                <a:cs typeface="+mj-lt"/>
              </a:rPr>
              <a:t>A systems-thinking game exploring stigma, access, and equity in mental health services</a:t>
            </a:r>
            <a:endParaRPr lang="en-US" i="1">
              <a:latin typeface="Open Sans"/>
            </a:endParaRPr>
          </a:p>
        </p:txBody>
      </p:sp>
    </p:spTree>
    <p:extLst>
      <p:ext uri="{BB962C8B-B14F-4D97-AF65-F5344CB8AC3E}">
        <p14:creationId xmlns:p14="http://schemas.microsoft.com/office/powerpoint/2010/main" val="85619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61E77FD-D271-C389-FE96-EDD5A92BB1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7DB8D-2321-2B12-C141-2D02C5BE0AD8}"/>
              </a:ext>
            </a:extLst>
          </p:cNvPr>
          <p:cNvSpPr>
            <a:spLocks noGrp="1"/>
          </p:cNvSpPr>
          <p:nvPr/>
        </p:nvSpPr>
        <p:spPr>
          <a:xfrm>
            <a:off x="1075767" y="1188637"/>
            <a:ext cx="3851834" cy="4480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6600" b="1">
              <a:latin typeface="Open Sans"/>
              <a:ea typeface="Open Sans"/>
              <a:cs typeface="Open Sans"/>
            </a:endParaRPr>
          </a:p>
        </p:txBody>
      </p:sp>
      <p:sp>
        <p:nvSpPr>
          <p:cNvPr id="3" name="Content Placeholder 2">
            <a:extLst>
              <a:ext uri="{FF2B5EF4-FFF2-40B4-BE49-F238E27FC236}">
                <a16:creationId xmlns:a16="http://schemas.microsoft.com/office/drawing/2014/main" id="{C5C5F5E4-AD95-BC0C-5675-85B34C863341}"/>
              </a:ext>
            </a:extLst>
          </p:cNvPr>
          <p:cNvSpPr>
            <a:spLocks noGrp="1"/>
          </p:cNvSpPr>
          <p:nvPr/>
        </p:nvSpPr>
        <p:spPr>
          <a:xfrm>
            <a:off x="683260" y="1686970"/>
            <a:ext cx="10621048" cy="35221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en-GB">
              <a:latin typeface="Open Sans"/>
              <a:ea typeface="Open Sans"/>
              <a:cs typeface="Open Sans"/>
            </a:endParaRPr>
          </a:p>
        </p:txBody>
      </p:sp>
      <p:sp>
        <p:nvSpPr>
          <p:cNvPr id="4" name="TextBox 3">
            <a:extLst>
              <a:ext uri="{FF2B5EF4-FFF2-40B4-BE49-F238E27FC236}">
                <a16:creationId xmlns:a16="http://schemas.microsoft.com/office/drawing/2014/main" id="{1BC252C7-207D-4571-FC00-91488DB50D01}"/>
              </a:ext>
            </a:extLst>
          </p:cNvPr>
          <p:cNvSpPr txBox="1"/>
          <p:nvPr/>
        </p:nvSpPr>
        <p:spPr>
          <a:xfrm>
            <a:off x="647700" y="368300"/>
            <a:ext cx="97028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Open Sans"/>
                <a:ea typeface="Open Sans"/>
                <a:cs typeface="Open Sans"/>
              </a:rPr>
              <a:t>The System Will See You Now</a:t>
            </a:r>
            <a:endParaRPr lang="en-US" dirty="0"/>
          </a:p>
        </p:txBody>
      </p:sp>
      <p:sp>
        <p:nvSpPr>
          <p:cNvPr id="5" name="TextBox 4">
            <a:extLst>
              <a:ext uri="{FF2B5EF4-FFF2-40B4-BE49-F238E27FC236}">
                <a16:creationId xmlns:a16="http://schemas.microsoft.com/office/drawing/2014/main" id="{AE88A40A-EF0B-8F61-A4C7-FEA0D14A4656}"/>
              </a:ext>
            </a:extLst>
          </p:cNvPr>
          <p:cNvSpPr txBox="1"/>
          <p:nvPr/>
        </p:nvSpPr>
        <p:spPr>
          <a:xfrm>
            <a:off x="518541" y="1393276"/>
            <a:ext cx="10789402"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400" dirty="0">
                <a:latin typeface="Open Sans"/>
                <a:ea typeface="Open Sans"/>
                <a:cs typeface="Open Sans"/>
              </a:rPr>
              <a:t>A </a:t>
            </a:r>
            <a:r>
              <a:rPr lang="en-US" sz="2400" b="1" dirty="0">
                <a:latin typeface="Open Sans"/>
                <a:ea typeface="Open Sans"/>
                <a:cs typeface="Open Sans"/>
              </a:rPr>
              <a:t>social stratification</a:t>
            </a:r>
            <a:r>
              <a:rPr lang="en-US" sz="2400" dirty="0">
                <a:latin typeface="Open Sans"/>
                <a:ea typeface="Open Sans"/>
                <a:cs typeface="Open Sans"/>
              </a:rPr>
              <a:t> game -</a:t>
            </a:r>
            <a:r>
              <a:rPr lang="en-US" sz="2400" dirty="0">
                <a:latin typeface="Open Sans"/>
                <a:ea typeface="Calibri"/>
                <a:cs typeface="Calibri"/>
              </a:rPr>
              <a:t> the way systems of power in our society </a:t>
            </a:r>
            <a:r>
              <a:rPr lang="en-US" sz="2400" dirty="0" err="1">
                <a:latin typeface="Open Sans"/>
                <a:ea typeface="Calibri"/>
                <a:cs typeface="Calibri"/>
              </a:rPr>
              <a:t>organises</a:t>
            </a:r>
            <a:r>
              <a:rPr lang="en-US" sz="2400" dirty="0">
                <a:latin typeface="Open Sans"/>
                <a:ea typeface="Calibri"/>
                <a:cs typeface="Calibri"/>
              </a:rPr>
              <a:t> people into ranked layers based on factors like wealth, power, ability, education, and social status. </a:t>
            </a:r>
          </a:p>
          <a:p>
            <a:endParaRPr lang="en-US" sz="2400">
              <a:latin typeface="Calibri"/>
              <a:ea typeface="Calibri"/>
              <a:cs typeface="Calibri"/>
            </a:endParaRPr>
          </a:p>
          <a:p>
            <a:pPr marL="285750" indent="-285750">
              <a:buFont typeface="Arial,Sans-Serif"/>
              <a:buChar char="•"/>
            </a:pPr>
            <a:r>
              <a:rPr lang="en-US" sz="2400" dirty="0">
                <a:latin typeface="Open Sans"/>
                <a:ea typeface="Open Sans"/>
                <a:cs typeface="Open Sans"/>
              </a:rPr>
              <a:t>An interactive learning exercise, using a modified version of the game Monopoly, intended to stress the structural nature of social inequality and to stimulate reflection and discussion.</a:t>
            </a:r>
          </a:p>
          <a:p>
            <a:endParaRPr lang="en-US" sz="2400">
              <a:latin typeface="Open Sans"/>
              <a:ea typeface="Open Sans"/>
              <a:cs typeface="Open Sans"/>
            </a:endParaRPr>
          </a:p>
          <a:p>
            <a:pPr marL="285750" indent="-285750">
              <a:buFont typeface="Arial,Sans-Serif"/>
              <a:buChar char="•"/>
            </a:pPr>
            <a:r>
              <a:rPr lang="en-US" sz="2400" dirty="0">
                <a:latin typeface="Open Sans"/>
                <a:ea typeface="Open Sans"/>
                <a:cs typeface="Open Sans"/>
              </a:rPr>
              <a:t>You will 'experience' different levels of social stratification (SCIP) within mental health services. </a:t>
            </a:r>
          </a:p>
          <a:p>
            <a:endParaRPr lang="en-US" sz="2400">
              <a:latin typeface="Open Sans"/>
              <a:ea typeface="Open Sans"/>
              <a:cs typeface="Open Sans"/>
            </a:endParaRPr>
          </a:p>
          <a:p>
            <a:pPr marL="285750" indent="-285750">
              <a:buFont typeface="Arial,Sans-Serif"/>
              <a:buChar char="•"/>
            </a:pPr>
            <a:r>
              <a:rPr lang="en-US" sz="2400" dirty="0">
                <a:latin typeface="Open Sans"/>
                <a:ea typeface="Open Sans"/>
                <a:cs typeface="Open Sans"/>
              </a:rPr>
              <a:t>People are not "hard to reach" - the system (the service) is </a:t>
            </a:r>
            <a:r>
              <a:rPr lang="en-US" sz="2400" b="1" dirty="0">
                <a:latin typeface="Open Sans"/>
                <a:ea typeface="Open Sans"/>
                <a:cs typeface="Open Sans"/>
              </a:rPr>
              <a:t>hard to reach</a:t>
            </a:r>
            <a:r>
              <a:rPr lang="en-US" sz="2400" dirty="0">
                <a:latin typeface="Open Sans"/>
                <a:ea typeface="Open Sans"/>
                <a:cs typeface="Open Sans"/>
              </a:rPr>
              <a:t> (hard to access and hard to receive quality of care).</a:t>
            </a:r>
            <a:endParaRPr lang="en-US" sz="2400" dirty="0">
              <a:latin typeface="Calibri"/>
              <a:ea typeface="Calibri"/>
              <a:cs typeface="Calibri"/>
            </a:endParaRPr>
          </a:p>
          <a:p>
            <a:pPr marL="285750" indent="-285750">
              <a:buFont typeface="Arial"/>
              <a:buChar char="•"/>
            </a:pPr>
            <a:endParaRPr lang="en-US" sz="1300">
              <a:latin typeface="Georgia"/>
              <a:ea typeface="Calibri"/>
              <a:cs typeface="Calibri"/>
            </a:endParaRPr>
          </a:p>
        </p:txBody>
      </p:sp>
    </p:spTree>
    <p:extLst>
      <p:ext uri="{BB962C8B-B14F-4D97-AF65-F5344CB8AC3E}">
        <p14:creationId xmlns:p14="http://schemas.microsoft.com/office/powerpoint/2010/main" val="399829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C20948E-90F7-3EFC-EE60-9412D1F4C1D6}"/>
            </a:ext>
          </a:extLst>
        </p:cNvPr>
        <p:cNvGrpSpPr/>
        <p:nvPr/>
      </p:nvGrpSpPr>
      <p:grpSpPr>
        <a:xfrm>
          <a:off x="0" y="0"/>
          <a:ext cx="0" cy="0"/>
          <a:chOff x="0" y="0"/>
          <a:chExt cx="0" cy="0"/>
        </a:xfrm>
      </p:grpSpPr>
      <p:sp>
        <p:nvSpPr>
          <p:cNvPr id="4" name="TextBox 5">
            <a:extLst>
              <a:ext uri="{FF2B5EF4-FFF2-40B4-BE49-F238E27FC236}">
                <a16:creationId xmlns:a16="http://schemas.microsoft.com/office/drawing/2014/main" id="{96663591-2385-A5BF-07A3-8D4B230366AD}"/>
              </a:ext>
            </a:extLst>
          </p:cNvPr>
          <p:cNvSpPr txBox="1"/>
          <p:nvPr/>
        </p:nvSpPr>
        <p:spPr>
          <a:xfrm>
            <a:off x="251663" y="1345469"/>
            <a:ext cx="11363623"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atin typeface="Open Sans"/>
                <a:ea typeface="Open Sans"/>
                <a:cs typeface="Open Sans"/>
              </a:rPr>
              <a:t>Informed by evidence from:</a:t>
            </a:r>
            <a:endParaRPr lang="en-US" sz="2400">
              <a:latin typeface="Open Sans"/>
              <a:ea typeface="Open Sans"/>
              <a:cs typeface="Open Sans"/>
            </a:endParaRPr>
          </a:p>
          <a:p>
            <a:pPr marL="457200" indent="-457200">
              <a:buFont typeface="Arial"/>
              <a:buChar char="•"/>
            </a:pPr>
            <a:r>
              <a:rPr lang="en-US" sz="2400">
                <a:latin typeface="Open Sans"/>
                <a:ea typeface="Open Sans"/>
                <a:cs typeface="Open Sans"/>
              </a:rPr>
              <a:t>Intersectional communities</a:t>
            </a:r>
          </a:p>
          <a:p>
            <a:pPr marL="457200" indent="-457200">
              <a:buFont typeface="Arial"/>
              <a:buChar char="•"/>
            </a:pPr>
            <a:r>
              <a:rPr lang="en-US" sz="2400">
                <a:latin typeface="Open Sans"/>
                <a:ea typeface="Open Sans"/>
                <a:cs typeface="Open Sans"/>
              </a:rPr>
              <a:t>Mental health service practitioners</a:t>
            </a:r>
          </a:p>
          <a:p>
            <a:pPr marL="457200" indent="-457200">
              <a:buFont typeface="Arial"/>
              <a:buChar char="•"/>
            </a:pPr>
            <a:r>
              <a:rPr lang="en-US" sz="2400">
                <a:latin typeface="Open Sans"/>
                <a:ea typeface="Open Sans"/>
                <a:cs typeface="Open Sans"/>
              </a:rPr>
              <a:t>The regulator (Mental Welfare Commission)</a:t>
            </a:r>
          </a:p>
          <a:p>
            <a:pPr marL="457200" indent="-457200">
              <a:buFont typeface="Arial"/>
              <a:buChar char="•"/>
            </a:pPr>
            <a:r>
              <a:rPr lang="en-US" sz="2400">
                <a:latin typeface="Open Sans"/>
                <a:ea typeface="Open Sans"/>
                <a:cs typeface="Open Sans"/>
              </a:rPr>
              <a:t>Academia (Sociology and Public Health)</a:t>
            </a:r>
          </a:p>
          <a:p>
            <a:pPr marL="457200" indent="-457200">
              <a:buFont typeface="Arial"/>
              <a:buChar char="•"/>
            </a:pPr>
            <a:r>
              <a:rPr lang="en-US" sz="2400">
                <a:latin typeface="Open Sans"/>
                <a:ea typeface="Open Sans"/>
                <a:cs typeface="Open Sans"/>
              </a:rPr>
              <a:t>Government and institutional frameworks and guidance</a:t>
            </a:r>
          </a:p>
          <a:p>
            <a:pPr marL="457200" indent="-457200">
              <a:buFont typeface="Arial"/>
              <a:buChar char="•"/>
            </a:pPr>
            <a:endParaRPr lang="en-US" sz="2400">
              <a:latin typeface="Open Sans"/>
              <a:ea typeface="Open Sans"/>
              <a:cs typeface="Open Sans"/>
            </a:endParaRPr>
          </a:p>
          <a:p>
            <a:endParaRPr lang="en-US" sz="2400">
              <a:latin typeface="Open Sans"/>
              <a:ea typeface="Open Sans"/>
              <a:cs typeface="Open Sans"/>
            </a:endParaRPr>
          </a:p>
        </p:txBody>
      </p:sp>
      <p:sp>
        <p:nvSpPr>
          <p:cNvPr id="3" name="TextBox 2">
            <a:extLst>
              <a:ext uri="{FF2B5EF4-FFF2-40B4-BE49-F238E27FC236}">
                <a16:creationId xmlns:a16="http://schemas.microsoft.com/office/drawing/2014/main" id="{50599F53-99CD-FA1C-6727-9638B9798626}"/>
              </a:ext>
            </a:extLst>
          </p:cNvPr>
          <p:cNvSpPr txBox="1"/>
          <p:nvPr/>
        </p:nvSpPr>
        <p:spPr>
          <a:xfrm>
            <a:off x="254794" y="277019"/>
            <a:ext cx="9601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Open Sans"/>
              </a:rPr>
              <a:t>The System Will See You Now</a:t>
            </a:r>
            <a:endParaRPr lang="en-US"/>
          </a:p>
        </p:txBody>
      </p:sp>
      <p:sp>
        <p:nvSpPr>
          <p:cNvPr id="5" name="TextBox 4">
            <a:extLst>
              <a:ext uri="{FF2B5EF4-FFF2-40B4-BE49-F238E27FC236}">
                <a16:creationId xmlns:a16="http://schemas.microsoft.com/office/drawing/2014/main" id="{C52ABBB7-03E1-98A8-9406-1319891D2455}"/>
              </a:ext>
            </a:extLst>
          </p:cNvPr>
          <p:cNvSpPr txBox="1"/>
          <p:nvPr/>
        </p:nvSpPr>
        <p:spPr>
          <a:xfrm>
            <a:off x="266700" y="3784600"/>
            <a:ext cx="113538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Open Sans"/>
                <a:cs typeface="Segoe UI"/>
              </a:rPr>
              <a:t>2 Core Areas</a:t>
            </a:r>
            <a:endParaRPr lang="en-US" sz="2400">
              <a:latin typeface="Open Sans"/>
              <a:cs typeface="Segoe UI"/>
            </a:endParaRPr>
          </a:p>
          <a:p>
            <a:pPr marL="457200" indent="-457200">
              <a:buAutoNum type="arabicPeriod"/>
            </a:pPr>
            <a:r>
              <a:rPr lang="en-US" sz="2400" b="1">
                <a:latin typeface="Open Sans"/>
                <a:cs typeface="Segoe UI"/>
              </a:rPr>
              <a:t>Access to services/care</a:t>
            </a:r>
            <a:r>
              <a:rPr lang="en-US" sz="2400">
                <a:latin typeface="Open Sans"/>
                <a:cs typeface="Segoe UI"/>
              </a:rPr>
              <a:t>​</a:t>
            </a:r>
            <a:endParaRPr lang="en-US" sz="2400">
              <a:latin typeface="Open Sans"/>
              <a:ea typeface="Open Sans"/>
              <a:cs typeface="Segoe UI"/>
            </a:endParaRPr>
          </a:p>
          <a:p>
            <a:r>
              <a:rPr lang="en-US" sz="2400">
                <a:latin typeface="Open Sans"/>
                <a:cs typeface="Arial"/>
              </a:rPr>
              <a:t>Is the service physically, culturally, linguistically, and financially reachable by all people?</a:t>
            </a:r>
            <a:endParaRPr lang="en-US" sz="2400">
              <a:latin typeface="Open Sans"/>
              <a:ea typeface="Open Sans"/>
              <a:cs typeface="Arial"/>
            </a:endParaRPr>
          </a:p>
          <a:p>
            <a:r>
              <a:rPr lang="en-US" sz="2400">
                <a:latin typeface="Open Sans"/>
                <a:cs typeface="Segoe UI"/>
              </a:rPr>
              <a:t>​</a:t>
            </a:r>
            <a:endParaRPr lang="en-US" sz="2400">
              <a:latin typeface="Open Sans"/>
              <a:ea typeface="Open Sans"/>
              <a:cs typeface="Segoe UI"/>
            </a:endParaRPr>
          </a:p>
          <a:p>
            <a:r>
              <a:rPr lang="en-US" sz="2400" b="1">
                <a:latin typeface="Open Sans"/>
                <a:cs typeface="Segoe UI"/>
              </a:rPr>
              <a:t>2. Quality of service/care</a:t>
            </a:r>
            <a:r>
              <a:rPr lang="en-US" sz="2400">
                <a:latin typeface="Open Sans"/>
                <a:cs typeface="Segoe UI"/>
              </a:rPr>
              <a:t>​</a:t>
            </a:r>
            <a:endParaRPr lang="en-US" sz="2400">
              <a:latin typeface="Open Sans"/>
              <a:ea typeface="Open Sans"/>
              <a:cs typeface="Segoe UI"/>
            </a:endParaRPr>
          </a:p>
          <a:p>
            <a:r>
              <a:rPr lang="en-US" sz="2400">
                <a:latin typeface="Open Sans"/>
                <a:cs typeface="Arial"/>
              </a:rPr>
              <a:t>How do intersectional communities themselves define </a:t>
            </a:r>
            <a:r>
              <a:rPr lang="en-US" sz="2400">
                <a:latin typeface="Open Sans"/>
                <a:cs typeface="Open Sans"/>
              </a:rPr>
              <a:t>clinical care that is safe, effective and respectful?</a:t>
            </a:r>
            <a:endParaRPr lang="en-US" sz="2400">
              <a:latin typeface="Open Sans"/>
              <a:ea typeface="Open Sans"/>
              <a:cs typeface="Arial"/>
            </a:endParaRPr>
          </a:p>
        </p:txBody>
      </p:sp>
    </p:spTree>
    <p:extLst>
      <p:ext uri="{BB962C8B-B14F-4D97-AF65-F5344CB8AC3E}">
        <p14:creationId xmlns:p14="http://schemas.microsoft.com/office/powerpoint/2010/main" val="1598942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5F333527-C55F-551A-AAAA-2AEC9666CABD}"/>
              </a:ext>
            </a:extLst>
          </p:cNvPr>
          <p:cNvCxnSpPr/>
          <p:nvPr/>
        </p:nvCxnSpPr>
        <p:spPr>
          <a:xfrm>
            <a:off x="2706176" y="1554882"/>
            <a:ext cx="3966535" cy="2041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1939CAB-3EF6-B88E-8201-914673936721}"/>
              </a:ext>
            </a:extLst>
          </p:cNvPr>
          <p:cNvCxnSpPr>
            <a:cxnSpLocks/>
          </p:cNvCxnSpPr>
          <p:nvPr/>
        </p:nvCxnSpPr>
        <p:spPr>
          <a:xfrm flipV="1">
            <a:off x="2522245" y="3178120"/>
            <a:ext cx="8696190" cy="19002"/>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B7F3553-F39A-7A21-0875-CA7561B39413}"/>
              </a:ext>
            </a:extLst>
          </p:cNvPr>
          <p:cNvCxnSpPr>
            <a:cxnSpLocks/>
          </p:cNvCxnSpPr>
          <p:nvPr/>
        </p:nvCxnSpPr>
        <p:spPr>
          <a:xfrm>
            <a:off x="866865" y="4707985"/>
            <a:ext cx="3966535" cy="2041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053B894-6C79-6605-5C73-A98251A9B872}"/>
              </a:ext>
            </a:extLst>
          </p:cNvPr>
          <p:cNvCxnSpPr>
            <a:cxnSpLocks/>
          </p:cNvCxnSpPr>
          <p:nvPr/>
        </p:nvCxnSpPr>
        <p:spPr>
          <a:xfrm>
            <a:off x="953129" y="6074330"/>
            <a:ext cx="3966535" cy="20410"/>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AF71616-990B-0353-2F16-BC87C11B8576}"/>
              </a:ext>
            </a:extLst>
          </p:cNvPr>
          <p:cNvSpPr txBox="1"/>
          <p:nvPr/>
        </p:nvSpPr>
        <p:spPr>
          <a:xfrm>
            <a:off x="257873" y="259472"/>
            <a:ext cx="977473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atin typeface="Open Sans"/>
                <a:ea typeface="Open Sans"/>
                <a:cs typeface="Open Sans"/>
              </a:rPr>
              <a:t>The 8 Core Good Anti-Stigma Practice Principles align with Intersectional stigma reduction intervention principles</a:t>
            </a:r>
            <a:r>
              <a:rPr lang="en-US" sz="2000" b="1">
                <a:solidFill>
                  <a:srgbClr val="0070C0"/>
                </a:solidFill>
                <a:latin typeface="Open Sans"/>
                <a:ea typeface="Open Sans"/>
                <a:cs typeface="Open Sans"/>
              </a:rPr>
              <a:t> </a:t>
            </a:r>
            <a:r>
              <a:rPr lang="en-GB" sz="2000" err="1">
                <a:latin typeface="Open Sans"/>
                <a:ea typeface="Open Sans"/>
                <a:cs typeface="Open Sans"/>
              </a:rPr>
              <a:t>Sievwright</a:t>
            </a:r>
            <a:r>
              <a:rPr lang="en-GB" sz="2000">
                <a:latin typeface="Open Sans"/>
                <a:ea typeface="Open Sans"/>
                <a:cs typeface="Open Sans"/>
              </a:rPr>
              <a:t> </a:t>
            </a:r>
            <a:r>
              <a:rPr lang="en-GB" sz="2000" i="1">
                <a:latin typeface="Open Sans"/>
                <a:ea typeface="Open Sans"/>
                <a:cs typeface="Open Sans"/>
              </a:rPr>
              <a:t>et al.</a:t>
            </a:r>
            <a:r>
              <a:rPr lang="en-GB" sz="2000">
                <a:latin typeface="Open Sans"/>
                <a:ea typeface="Open Sans"/>
                <a:cs typeface="Open Sans"/>
              </a:rPr>
              <a:t>, 2022</a:t>
            </a:r>
            <a:endParaRPr lang="en-US" sz="2000">
              <a:latin typeface="Open Sans"/>
              <a:ea typeface="Open Sans"/>
              <a:cs typeface="Open Sans"/>
            </a:endParaRPr>
          </a:p>
        </p:txBody>
      </p:sp>
      <p:sp>
        <p:nvSpPr>
          <p:cNvPr id="5" name="Rectangle: Rounded Corners 4">
            <a:extLst>
              <a:ext uri="{FF2B5EF4-FFF2-40B4-BE49-F238E27FC236}">
                <a16:creationId xmlns:a16="http://schemas.microsoft.com/office/drawing/2014/main" id="{0F9AFEA8-427A-75D8-7A78-C45D11D97E64}"/>
              </a:ext>
            </a:extLst>
          </p:cNvPr>
          <p:cNvSpPr/>
          <p:nvPr/>
        </p:nvSpPr>
        <p:spPr>
          <a:xfrm>
            <a:off x="2953736" y="2531535"/>
            <a:ext cx="1865204" cy="1580482"/>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Resource Allocation and Sustainable Investment</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(Anti-stigma - Sustainable funding; equitable, needs-based distribution)</a:t>
            </a:r>
            <a:endParaRPr lang="en-US" sz="1200">
              <a:latin typeface="Open Sans"/>
              <a:ea typeface="Open Sans"/>
              <a:cs typeface="Open Sans"/>
            </a:endParaRPr>
          </a:p>
        </p:txBody>
      </p:sp>
      <p:sp>
        <p:nvSpPr>
          <p:cNvPr id="6" name="Rectangle: Rounded Corners 5">
            <a:extLst>
              <a:ext uri="{FF2B5EF4-FFF2-40B4-BE49-F238E27FC236}">
                <a16:creationId xmlns:a16="http://schemas.microsoft.com/office/drawing/2014/main" id="{765BADAF-3526-56D9-D5CA-0711E78A1CE8}"/>
              </a:ext>
            </a:extLst>
          </p:cNvPr>
          <p:cNvSpPr/>
          <p:nvPr/>
        </p:nvSpPr>
        <p:spPr>
          <a:xfrm>
            <a:off x="8529838" y="2519635"/>
            <a:ext cx="1693171" cy="1523847"/>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Person-</a:t>
            </a:r>
            <a:r>
              <a:rPr lang="en-US" sz="1200" b="1" err="1">
                <a:solidFill>
                  <a:srgbClr val="000000"/>
                </a:solidFill>
                <a:latin typeface="Open Sans"/>
                <a:ea typeface="Open Sans"/>
                <a:cs typeface="Open Sans"/>
              </a:rPr>
              <a:t>centred</a:t>
            </a:r>
            <a:r>
              <a:rPr lang="en-US" sz="1200" b="1">
                <a:solidFill>
                  <a:srgbClr val="000000"/>
                </a:solidFill>
                <a:latin typeface="Open Sans"/>
                <a:ea typeface="Open Sans"/>
                <a:cs typeface="Open Sans"/>
              </a:rPr>
              <a:t>, rights-based, trauma-informed care</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Autonomy, dignity, recovery)</a:t>
            </a:r>
            <a:endParaRPr lang="en-US" sz="1200"/>
          </a:p>
        </p:txBody>
      </p:sp>
      <p:sp>
        <p:nvSpPr>
          <p:cNvPr id="7" name="Rectangle: Rounded Corners 6">
            <a:extLst>
              <a:ext uri="{FF2B5EF4-FFF2-40B4-BE49-F238E27FC236}">
                <a16:creationId xmlns:a16="http://schemas.microsoft.com/office/drawing/2014/main" id="{93D4D7FA-BEA3-0EC3-73E4-B5B9BF9EF003}"/>
              </a:ext>
            </a:extLst>
          </p:cNvPr>
          <p:cNvSpPr/>
          <p:nvPr/>
        </p:nvSpPr>
        <p:spPr>
          <a:xfrm>
            <a:off x="6695782" y="2546350"/>
            <a:ext cx="1771123" cy="1511147"/>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Anti-Stigma and Inclusion</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Language, empowerment, bias reduction)</a:t>
            </a:r>
            <a:endParaRPr lang="en-US" sz="1200"/>
          </a:p>
        </p:txBody>
      </p:sp>
      <p:sp>
        <p:nvSpPr>
          <p:cNvPr id="8" name="Rectangle: Rounded Corners 7">
            <a:extLst>
              <a:ext uri="{FF2B5EF4-FFF2-40B4-BE49-F238E27FC236}">
                <a16:creationId xmlns:a16="http://schemas.microsoft.com/office/drawing/2014/main" id="{51557285-98ED-6AB1-D1D7-8AEC9A88F4DE}"/>
              </a:ext>
            </a:extLst>
          </p:cNvPr>
          <p:cNvSpPr/>
          <p:nvPr/>
        </p:nvSpPr>
        <p:spPr>
          <a:xfrm>
            <a:off x="2967236" y="1153292"/>
            <a:ext cx="2717491" cy="959792"/>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Intersectionality and Cultural Humility and Safety</a:t>
            </a:r>
          </a:p>
          <a:p>
            <a:r>
              <a:rPr lang="en-US" sz="1200">
                <a:solidFill>
                  <a:srgbClr val="000000"/>
                </a:solidFill>
                <a:latin typeface="Open Sans"/>
                <a:ea typeface="Open Sans"/>
                <a:cs typeface="Open Sans"/>
              </a:rPr>
              <a:t>(Anti stigma - Equity, identity, social justice)</a:t>
            </a:r>
            <a:endParaRPr lang="en-US" sz="1200"/>
          </a:p>
        </p:txBody>
      </p:sp>
      <p:sp>
        <p:nvSpPr>
          <p:cNvPr id="9" name="Rectangle: Rounded Corners 8">
            <a:extLst>
              <a:ext uri="{FF2B5EF4-FFF2-40B4-BE49-F238E27FC236}">
                <a16:creationId xmlns:a16="http://schemas.microsoft.com/office/drawing/2014/main" id="{DEDBFA6D-C266-A937-3407-A8D901B78E48}"/>
              </a:ext>
            </a:extLst>
          </p:cNvPr>
          <p:cNvSpPr/>
          <p:nvPr/>
        </p:nvSpPr>
        <p:spPr>
          <a:xfrm>
            <a:off x="2878335" y="4353256"/>
            <a:ext cx="2809893" cy="2166728"/>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Co-Production, Peer Involvement, and Empowerment</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Shared power, lived experience)</a:t>
            </a:r>
          </a:p>
          <a:p>
            <a:endParaRPr lang="en-US" sz="1200">
              <a:solidFill>
                <a:srgbClr val="000000"/>
              </a:solidFill>
              <a:latin typeface="Open Sans"/>
              <a:ea typeface="Open Sans"/>
              <a:cs typeface="Open Sans"/>
            </a:endParaRPr>
          </a:p>
          <a:p>
            <a:r>
              <a:rPr lang="en-US" sz="1200" b="1">
                <a:solidFill>
                  <a:srgbClr val="000000"/>
                </a:solidFill>
                <a:latin typeface="Open Sans"/>
                <a:ea typeface="Open Sans"/>
                <a:cs typeface="Open Sans"/>
              </a:rPr>
              <a:t>Collaborative Leadership and Governance</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(Anti-stigma - Decision-making, accountability)</a:t>
            </a:r>
            <a:endParaRPr lang="en-US" sz="1200">
              <a:solidFill>
                <a:srgbClr val="FFFFFF"/>
              </a:solidFill>
              <a:latin typeface="Calibri"/>
              <a:ea typeface="Calibri"/>
              <a:cs typeface="Calibri"/>
            </a:endParaRPr>
          </a:p>
        </p:txBody>
      </p:sp>
      <p:sp>
        <p:nvSpPr>
          <p:cNvPr id="12" name="Rectangle: Rounded Corners 11">
            <a:extLst>
              <a:ext uri="{FF2B5EF4-FFF2-40B4-BE49-F238E27FC236}">
                <a16:creationId xmlns:a16="http://schemas.microsoft.com/office/drawing/2014/main" id="{088A6C7C-AD2F-2499-06F3-3B3AECA61B31}"/>
              </a:ext>
            </a:extLst>
          </p:cNvPr>
          <p:cNvSpPr/>
          <p:nvPr/>
        </p:nvSpPr>
        <p:spPr>
          <a:xfrm>
            <a:off x="5807220" y="1147597"/>
            <a:ext cx="2730628" cy="959793"/>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Workforce Capacity, Training, and Support</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Skills, capacity, support systems)</a:t>
            </a:r>
          </a:p>
          <a:p>
            <a:endParaRPr lang="en-US" sz="1200" b="1">
              <a:solidFill>
                <a:srgbClr val="000000"/>
              </a:solidFill>
              <a:latin typeface="Open Sans"/>
              <a:ea typeface="Open Sans"/>
              <a:cs typeface="Open Sans"/>
            </a:endParaRPr>
          </a:p>
        </p:txBody>
      </p:sp>
      <p:sp>
        <p:nvSpPr>
          <p:cNvPr id="13" name="Rectangle: Rounded Corners 12">
            <a:extLst>
              <a:ext uri="{FF2B5EF4-FFF2-40B4-BE49-F238E27FC236}">
                <a16:creationId xmlns:a16="http://schemas.microsoft.com/office/drawing/2014/main" id="{33367AF9-829B-37C2-5A47-AB7D12BAF4C5}"/>
              </a:ext>
            </a:extLst>
          </p:cNvPr>
          <p:cNvSpPr/>
          <p:nvPr/>
        </p:nvSpPr>
        <p:spPr>
          <a:xfrm>
            <a:off x="193455" y="1056946"/>
            <a:ext cx="2524144" cy="1136863"/>
          </a:xfrm>
          <a:prstGeom prst="roundRect">
            <a:avLst/>
          </a:prstGeom>
          <a:solidFill>
            <a:schemeClr val="bg1">
              <a:lumMod val="95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rgbClr val="000000"/>
                </a:solidFill>
                <a:latin typeface="Open Sans"/>
                <a:ea typeface="Open Sans"/>
                <a:cs typeface="Open Sans"/>
              </a:rPr>
              <a:t>1. </a:t>
            </a:r>
            <a:r>
              <a:rPr lang="en-US" sz="1400" err="1">
                <a:solidFill>
                  <a:srgbClr val="000000"/>
                </a:solidFill>
                <a:latin typeface="Open Sans"/>
                <a:ea typeface="Open Sans"/>
                <a:cs typeface="Open Sans"/>
              </a:rPr>
              <a:t>Recognise</a:t>
            </a:r>
            <a:r>
              <a:rPr lang="en-US" sz="1400">
                <a:solidFill>
                  <a:srgbClr val="000000"/>
                </a:solidFill>
                <a:latin typeface="Open Sans"/>
                <a:ea typeface="Open Sans"/>
                <a:cs typeface="Open Sans"/>
              </a:rPr>
              <a:t> and name how systems of power intersect to affect individual experiences and fuel stigma</a:t>
            </a:r>
            <a:endParaRPr lang="en-US" sz="1400">
              <a:solidFill>
                <a:srgbClr val="000000"/>
              </a:solidFill>
              <a:ea typeface="Calibri" panose="020F0502020204030204"/>
              <a:cs typeface="Calibri" panose="020F0502020204030204"/>
            </a:endParaRPr>
          </a:p>
        </p:txBody>
      </p:sp>
      <p:sp>
        <p:nvSpPr>
          <p:cNvPr id="14" name="Rectangle: Rounded Corners 13">
            <a:extLst>
              <a:ext uri="{FF2B5EF4-FFF2-40B4-BE49-F238E27FC236}">
                <a16:creationId xmlns:a16="http://schemas.microsoft.com/office/drawing/2014/main" id="{78D76113-8B66-9963-8B62-0A748611EBF4}"/>
              </a:ext>
            </a:extLst>
          </p:cNvPr>
          <p:cNvSpPr/>
          <p:nvPr/>
        </p:nvSpPr>
        <p:spPr>
          <a:xfrm>
            <a:off x="188346" y="2541532"/>
            <a:ext cx="2523049" cy="1132629"/>
          </a:xfrm>
          <a:prstGeom prst="roundRect">
            <a:avLst/>
          </a:prstGeom>
          <a:solidFill>
            <a:schemeClr val="bg1">
              <a:lumMod val="95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rgbClr val="000000"/>
                </a:solidFill>
                <a:latin typeface="Open Sans"/>
                <a:ea typeface="Open Sans"/>
                <a:cs typeface="Open Sans"/>
              </a:rPr>
              <a:t>2. Aim to dismantle systems of power and oppression, and mitigate the harms</a:t>
            </a:r>
            <a:endParaRPr lang="en-US" sz="1400">
              <a:solidFill>
                <a:srgbClr val="000000"/>
              </a:solidFill>
              <a:ea typeface="Calibri" panose="020F0502020204030204"/>
              <a:cs typeface="Calibri" panose="020F0502020204030204"/>
            </a:endParaRPr>
          </a:p>
        </p:txBody>
      </p:sp>
      <p:sp>
        <p:nvSpPr>
          <p:cNvPr id="15" name="Rectangle: Rounded Corners 14">
            <a:extLst>
              <a:ext uri="{FF2B5EF4-FFF2-40B4-BE49-F238E27FC236}">
                <a16:creationId xmlns:a16="http://schemas.microsoft.com/office/drawing/2014/main" id="{C2C04EAC-3538-23B2-2410-8B0A2612A0CD}"/>
              </a:ext>
            </a:extLst>
          </p:cNvPr>
          <p:cNvSpPr/>
          <p:nvPr/>
        </p:nvSpPr>
        <p:spPr>
          <a:xfrm>
            <a:off x="138347" y="4125165"/>
            <a:ext cx="2516117" cy="1038328"/>
          </a:xfrm>
          <a:prstGeom prst="roundRect">
            <a:avLst/>
          </a:prstGeom>
          <a:solidFill>
            <a:schemeClr val="bg1">
              <a:lumMod val="95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Bef>
                <a:spcPts val="1000"/>
              </a:spcBef>
            </a:pPr>
            <a:r>
              <a:rPr lang="en-US" sz="1400">
                <a:solidFill>
                  <a:srgbClr val="000000"/>
                </a:solidFill>
                <a:latin typeface="Open Sans"/>
                <a:ea typeface="Open Sans"/>
                <a:cs typeface="Open Sans"/>
              </a:rPr>
              <a:t>3. Ensure community leadership and meaningful engagement </a:t>
            </a:r>
            <a:endParaRPr lang="en-US" sz="1400">
              <a:solidFill>
                <a:srgbClr val="000000"/>
              </a:solidFill>
              <a:ea typeface="Calibri" panose="020F0502020204030204"/>
              <a:cs typeface="Calibri" panose="020F0502020204030204"/>
            </a:endParaRPr>
          </a:p>
        </p:txBody>
      </p:sp>
      <p:sp>
        <p:nvSpPr>
          <p:cNvPr id="16" name="Rectangle: Rounded Corners 15">
            <a:extLst>
              <a:ext uri="{FF2B5EF4-FFF2-40B4-BE49-F238E27FC236}">
                <a16:creationId xmlns:a16="http://schemas.microsoft.com/office/drawing/2014/main" id="{CA85B6BA-4621-FD5C-5648-56F1458E5DE1}"/>
              </a:ext>
            </a:extLst>
          </p:cNvPr>
          <p:cNvSpPr/>
          <p:nvPr/>
        </p:nvSpPr>
        <p:spPr>
          <a:xfrm>
            <a:off x="188345" y="5609752"/>
            <a:ext cx="2523050" cy="1112922"/>
          </a:xfrm>
          <a:prstGeom prst="roundRect">
            <a:avLst/>
          </a:prstGeom>
          <a:solidFill>
            <a:schemeClr val="bg1">
              <a:lumMod val="95000"/>
            </a:schemeClr>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400">
                <a:solidFill>
                  <a:srgbClr val="000000"/>
                </a:solidFill>
                <a:latin typeface="Open Sans"/>
                <a:ea typeface="Open Sans"/>
                <a:cs typeface="Open Sans"/>
              </a:rPr>
              <a:t>4. Support collective action, cohesion, and resistance to address the intersecting axes of inequities </a:t>
            </a:r>
            <a:endParaRPr lang="en-US" sz="1400">
              <a:solidFill>
                <a:srgbClr val="000000"/>
              </a:solidFill>
              <a:ea typeface="Calibri"/>
              <a:cs typeface="Calibri"/>
            </a:endParaRPr>
          </a:p>
        </p:txBody>
      </p:sp>
      <p:sp>
        <p:nvSpPr>
          <p:cNvPr id="17" name="Rectangle: Rounded Corners 16">
            <a:extLst>
              <a:ext uri="{FF2B5EF4-FFF2-40B4-BE49-F238E27FC236}">
                <a16:creationId xmlns:a16="http://schemas.microsoft.com/office/drawing/2014/main" id="{725D567F-14BF-E65D-86B3-2FE5BD0F706C}"/>
              </a:ext>
            </a:extLst>
          </p:cNvPr>
          <p:cNvSpPr/>
          <p:nvPr/>
        </p:nvSpPr>
        <p:spPr>
          <a:xfrm>
            <a:off x="4892822" y="2540219"/>
            <a:ext cx="1719445" cy="1523848"/>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Access, Equity, and Service Improvement</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Practical access, structural fairness)</a:t>
            </a:r>
            <a:endParaRPr lang="en-US" sz="1200"/>
          </a:p>
        </p:txBody>
      </p:sp>
      <p:sp>
        <p:nvSpPr>
          <p:cNvPr id="18" name="Rectangle: Rounded Corners 17">
            <a:extLst>
              <a:ext uri="{FF2B5EF4-FFF2-40B4-BE49-F238E27FC236}">
                <a16:creationId xmlns:a16="http://schemas.microsoft.com/office/drawing/2014/main" id="{0C84BE2A-5DA7-AEF0-88B9-4427DDD70B23}"/>
              </a:ext>
            </a:extLst>
          </p:cNvPr>
          <p:cNvSpPr/>
          <p:nvPr/>
        </p:nvSpPr>
        <p:spPr>
          <a:xfrm>
            <a:off x="10283388" y="2514379"/>
            <a:ext cx="1831110" cy="1809354"/>
          </a:xfrm>
          <a:prstGeom prst="roundRect">
            <a:avLst/>
          </a:prstGeom>
          <a:solidFill>
            <a:schemeClr val="bg1">
              <a:lumMod val="95000"/>
            </a:schemeClr>
          </a:solid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200" b="1">
                <a:solidFill>
                  <a:srgbClr val="000000"/>
                </a:solidFill>
                <a:latin typeface="Open Sans"/>
                <a:ea typeface="Open Sans"/>
                <a:cs typeface="Open Sans"/>
              </a:rPr>
              <a:t>Holistic, Non-Medical, and Community-Based Approaches</a:t>
            </a:r>
            <a:endParaRPr lang="en-US" sz="1200">
              <a:solidFill>
                <a:srgbClr val="000000"/>
              </a:solidFill>
              <a:latin typeface="Open Sans"/>
              <a:ea typeface="Open Sans"/>
              <a:cs typeface="Open Sans"/>
            </a:endParaRPr>
          </a:p>
          <a:p>
            <a:r>
              <a:rPr lang="en-US" sz="1200">
                <a:solidFill>
                  <a:srgbClr val="000000"/>
                </a:solidFill>
                <a:latin typeface="Open Sans"/>
                <a:ea typeface="Open Sans"/>
                <a:cs typeface="Open Sans"/>
              </a:rPr>
              <a:t>(Anti stigma - Non-clinical, whole-person, social and emotional support)</a:t>
            </a:r>
            <a:endParaRPr lang="en-US" sz="1200"/>
          </a:p>
        </p:txBody>
      </p:sp>
    </p:spTree>
    <p:extLst>
      <p:ext uri="{BB962C8B-B14F-4D97-AF65-F5344CB8AC3E}">
        <p14:creationId xmlns:p14="http://schemas.microsoft.com/office/powerpoint/2010/main" val="136122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42C402-90E1-8234-16D2-89FB068C5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38044F-CA03-144D-1474-7A89E2225539}"/>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Open Sans"/>
                <a:ea typeface="Open Sans"/>
                <a:cs typeface="Open Sans"/>
              </a:rPr>
              <a:t>Action mapping</a:t>
            </a:r>
            <a:endParaRPr lang="en-US" b="1">
              <a:latin typeface="Open Sans"/>
              <a:ea typeface="Open Sans"/>
              <a:cs typeface="Open Sans"/>
            </a:endParaRPr>
          </a:p>
        </p:txBody>
      </p:sp>
      <p:sp>
        <p:nvSpPr>
          <p:cNvPr id="3" name="Content Placeholder 2">
            <a:extLst>
              <a:ext uri="{FF2B5EF4-FFF2-40B4-BE49-F238E27FC236}">
                <a16:creationId xmlns:a16="http://schemas.microsoft.com/office/drawing/2014/main" id="{41BDE8FD-CE94-BC15-5403-2983CBF5B340}"/>
              </a:ext>
            </a:extLst>
          </p:cNvPr>
          <p:cNvSpPr>
            <a:spLocks noGrp="1"/>
          </p:cNvSpPr>
          <p:nvPr/>
        </p:nvSpPr>
        <p:spPr>
          <a:xfrm>
            <a:off x="838200" y="3238314"/>
            <a:ext cx="10515600" cy="11128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a:latin typeface="Open Sans"/>
                <a:ea typeface="Open Sans"/>
                <a:cs typeface="Open Sans"/>
              </a:rPr>
              <a:t>What action would you take and which level?</a:t>
            </a:r>
            <a:endParaRPr lang="en-US" sz="3200">
              <a:latin typeface="Open Sans"/>
              <a:ea typeface="Open Sans"/>
              <a:cs typeface="Open Sans"/>
            </a:endParaRPr>
          </a:p>
          <a:p>
            <a:endParaRPr lang="en-GB" sz="3200" b="1">
              <a:latin typeface="Open Sans"/>
              <a:ea typeface="Open Sans"/>
              <a:cs typeface="Open Sans"/>
            </a:endParaRPr>
          </a:p>
        </p:txBody>
      </p:sp>
    </p:spTree>
    <p:extLst>
      <p:ext uri="{BB962C8B-B14F-4D97-AF65-F5344CB8AC3E}">
        <p14:creationId xmlns:p14="http://schemas.microsoft.com/office/powerpoint/2010/main" val="383826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0876884-CA5C-770F-D918-F850CEA7374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8B07BD-E749-CD45-BCF6-8E6ACA60D3A4}"/>
              </a:ext>
            </a:extLst>
          </p:cNvPr>
          <p:cNvSpPr/>
          <p:nvPr/>
        </p:nvSpPr>
        <p:spPr>
          <a:xfrm>
            <a:off x="351049" y="1950097"/>
            <a:ext cx="2010103" cy="10444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a:latin typeface="Open Sans"/>
                <a:ea typeface="Calibri"/>
                <a:cs typeface="Calibri"/>
              </a:rPr>
              <a:t>Structural</a:t>
            </a:r>
            <a:endParaRPr lang="en-US" sz="1800">
              <a:latin typeface="Open Sans"/>
            </a:endParaRPr>
          </a:p>
        </p:txBody>
      </p:sp>
      <p:sp>
        <p:nvSpPr>
          <p:cNvPr id="5" name="Rectangle: Rounded Corners 4">
            <a:extLst>
              <a:ext uri="{FF2B5EF4-FFF2-40B4-BE49-F238E27FC236}">
                <a16:creationId xmlns:a16="http://schemas.microsoft.com/office/drawing/2014/main" id="{2921E762-45B4-79EC-BAF0-D820F578C558}"/>
              </a:ext>
            </a:extLst>
          </p:cNvPr>
          <p:cNvSpPr/>
          <p:nvPr/>
        </p:nvSpPr>
        <p:spPr>
          <a:xfrm>
            <a:off x="338487" y="3157054"/>
            <a:ext cx="2010103" cy="1044465"/>
          </a:xfrm>
          <a:prstGeom prst="round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a:latin typeface="Open Sans"/>
                <a:ea typeface="Calibri"/>
                <a:cs typeface="Calibri"/>
              </a:rPr>
              <a:t>Cultural/Social</a:t>
            </a:r>
          </a:p>
        </p:txBody>
      </p:sp>
      <p:sp>
        <p:nvSpPr>
          <p:cNvPr id="6" name="Rectangle: Rounded Corners 5">
            <a:extLst>
              <a:ext uri="{FF2B5EF4-FFF2-40B4-BE49-F238E27FC236}">
                <a16:creationId xmlns:a16="http://schemas.microsoft.com/office/drawing/2014/main" id="{E0488843-F991-7D8F-076E-D7670076FBFC}"/>
              </a:ext>
            </a:extLst>
          </p:cNvPr>
          <p:cNvSpPr/>
          <p:nvPr/>
        </p:nvSpPr>
        <p:spPr>
          <a:xfrm>
            <a:off x="337908" y="4405733"/>
            <a:ext cx="2010103" cy="104446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a:latin typeface="Open Sans"/>
                <a:ea typeface="Calibri"/>
                <a:cs typeface="Calibri"/>
              </a:rPr>
              <a:t>Institutional</a:t>
            </a:r>
            <a:endParaRPr lang="en-US" sz="1800">
              <a:latin typeface="Open Sans"/>
            </a:endParaRPr>
          </a:p>
        </p:txBody>
      </p:sp>
      <p:sp>
        <p:nvSpPr>
          <p:cNvPr id="7" name="Rectangle: Rounded Corners 6">
            <a:extLst>
              <a:ext uri="{FF2B5EF4-FFF2-40B4-BE49-F238E27FC236}">
                <a16:creationId xmlns:a16="http://schemas.microsoft.com/office/drawing/2014/main" id="{A65534E5-12AB-E181-9ADC-99406DCDEFE8}"/>
              </a:ext>
            </a:extLst>
          </p:cNvPr>
          <p:cNvSpPr/>
          <p:nvPr/>
        </p:nvSpPr>
        <p:spPr>
          <a:xfrm>
            <a:off x="338485" y="5624235"/>
            <a:ext cx="2010103" cy="1044465"/>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a:latin typeface="Open Sans"/>
                <a:ea typeface="Calibri"/>
                <a:cs typeface="Calibri"/>
              </a:rPr>
              <a:t>Personal</a:t>
            </a:r>
            <a:endParaRPr lang="en-US" sz="1800">
              <a:latin typeface="Open Sans"/>
            </a:endParaRPr>
          </a:p>
        </p:txBody>
      </p:sp>
      <p:sp>
        <p:nvSpPr>
          <p:cNvPr id="8" name="Rectangle: Rounded Corners 7">
            <a:extLst>
              <a:ext uri="{FF2B5EF4-FFF2-40B4-BE49-F238E27FC236}">
                <a16:creationId xmlns:a16="http://schemas.microsoft.com/office/drawing/2014/main" id="{0AE58F6E-6C42-7252-5A46-343387478B5F}"/>
              </a:ext>
            </a:extLst>
          </p:cNvPr>
          <p:cNvSpPr/>
          <p:nvPr/>
        </p:nvSpPr>
        <p:spPr>
          <a:xfrm>
            <a:off x="2686451" y="1988196"/>
            <a:ext cx="3957110" cy="104446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9" name="Rectangle: Rounded Corners 8">
            <a:extLst>
              <a:ext uri="{FF2B5EF4-FFF2-40B4-BE49-F238E27FC236}">
                <a16:creationId xmlns:a16="http://schemas.microsoft.com/office/drawing/2014/main" id="{4060DE0E-E646-00D1-2E29-471C5E746DDB}"/>
              </a:ext>
            </a:extLst>
          </p:cNvPr>
          <p:cNvSpPr/>
          <p:nvPr/>
        </p:nvSpPr>
        <p:spPr>
          <a:xfrm>
            <a:off x="2685612" y="3193478"/>
            <a:ext cx="3969810" cy="104446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0" name="Rectangle: Rounded Corners 9">
            <a:extLst>
              <a:ext uri="{FF2B5EF4-FFF2-40B4-BE49-F238E27FC236}">
                <a16:creationId xmlns:a16="http://schemas.microsoft.com/office/drawing/2014/main" id="{B39AD510-CDF3-8F7F-FC93-897748386CEA}"/>
              </a:ext>
            </a:extLst>
          </p:cNvPr>
          <p:cNvSpPr/>
          <p:nvPr/>
        </p:nvSpPr>
        <p:spPr>
          <a:xfrm>
            <a:off x="2686449" y="4418970"/>
            <a:ext cx="3957110" cy="1034562"/>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1" name="Rectangle: Rounded Corners 10">
            <a:extLst>
              <a:ext uri="{FF2B5EF4-FFF2-40B4-BE49-F238E27FC236}">
                <a16:creationId xmlns:a16="http://schemas.microsoft.com/office/drawing/2014/main" id="{A9F8E096-C892-B161-A2C4-F2A8EEF21ECB}"/>
              </a:ext>
            </a:extLst>
          </p:cNvPr>
          <p:cNvSpPr/>
          <p:nvPr/>
        </p:nvSpPr>
        <p:spPr>
          <a:xfrm>
            <a:off x="2685611" y="5649196"/>
            <a:ext cx="3969810" cy="1067911"/>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2" name="Rectangle: Rounded Corners 11">
            <a:extLst>
              <a:ext uri="{FF2B5EF4-FFF2-40B4-BE49-F238E27FC236}">
                <a16:creationId xmlns:a16="http://schemas.microsoft.com/office/drawing/2014/main" id="{E904B7D6-4625-CB5D-A440-8FDAC0A794A2}"/>
              </a:ext>
            </a:extLst>
          </p:cNvPr>
          <p:cNvSpPr/>
          <p:nvPr/>
        </p:nvSpPr>
        <p:spPr>
          <a:xfrm>
            <a:off x="6910388" y="1988195"/>
            <a:ext cx="5018049" cy="104446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3" name="Rectangle: Rounded Corners 12">
            <a:extLst>
              <a:ext uri="{FF2B5EF4-FFF2-40B4-BE49-F238E27FC236}">
                <a16:creationId xmlns:a16="http://schemas.microsoft.com/office/drawing/2014/main" id="{F668A9BD-7CED-F856-EABE-05EE78E565C2}"/>
              </a:ext>
            </a:extLst>
          </p:cNvPr>
          <p:cNvSpPr/>
          <p:nvPr/>
        </p:nvSpPr>
        <p:spPr>
          <a:xfrm>
            <a:off x="6909548" y="3157330"/>
            <a:ext cx="5018050" cy="1079634"/>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4" name="Rectangle: Rounded Corners 13">
            <a:extLst>
              <a:ext uri="{FF2B5EF4-FFF2-40B4-BE49-F238E27FC236}">
                <a16:creationId xmlns:a16="http://schemas.microsoft.com/office/drawing/2014/main" id="{690995F8-7EB3-8D71-7ABC-E38FC5B64932}"/>
              </a:ext>
            </a:extLst>
          </p:cNvPr>
          <p:cNvSpPr/>
          <p:nvPr/>
        </p:nvSpPr>
        <p:spPr>
          <a:xfrm>
            <a:off x="6910385" y="4391717"/>
            <a:ext cx="5004912" cy="1035977"/>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5" name="Rectangle: Rounded Corners 14">
            <a:extLst>
              <a:ext uri="{FF2B5EF4-FFF2-40B4-BE49-F238E27FC236}">
                <a16:creationId xmlns:a16="http://schemas.microsoft.com/office/drawing/2014/main" id="{D9BCF115-F3A4-7259-7AB3-86A8321F233F}"/>
              </a:ext>
            </a:extLst>
          </p:cNvPr>
          <p:cNvSpPr/>
          <p:nvPr/>
        </p:nvSpPr>
        <p:spPr>
          <a:xfrm>
            <a:off x="6909548" y="5636057"/>
            <a:ext cx="5018487" cy="1089202"/>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latin typeface="Open Sans"/>
              <a:ea typeface="Calibri"/>
              <a:cs typeface="Calibri"/>
            </a:endParaRPr>
          </a:p>
        </p:txBody>
      </p:sp>
      <p:sp>
        <p:nvSpPr>
          <p:cNvPr id="16" name="Rectangle: Rounded Corners 15">
            <a:extLst>
              <a:ext uri="{FF2B5EF4-FFF2-40B4-BE49-F238E27FC236}">
                <a16:creationId xmlns:a16="http://schemas.microsoft.com/office/drawing/2014/main" id="{E167F87F-250B-E243-46AD-34EC54935779}"/>
              </a:ext>
            </a:extLst>
          </p:cNvPr>
          <p:cNvSpPr/>
          <p:nvPr/>
        </p:nvSpPr>
        <p:spPr>
          <a:xfrm>
            <a:off x="351048" y="687845"/>
            <a:ext cx="2010103" cy="1044465"/>
          </a:xfrm>
          <a:prstGeom prst="round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b="1">
                <a:latin typeface="Open Sans"/>
                <a:ea typeface="Calibri"/>
                <a:cs typeface="Calibri"/>
              </a:rPr>
              <a:t>Stigma Levels</a:t>
            </a:r>
          </a:p>
        </p:txBody>
      </p:sp>
      <p:sp>
        <p:nvSpPr>
          <p:cNvPr id="17" name="Rectangle: Rounded Corners 16">
            <a:extLst>
              <a:ext uri="{FF2B5EF4-FFF2-40B4-BE49-F238E27FC236}">
                <a16:creationId xmlns:a16="http://schemas.microsoft.com/office/drawing/2014/main" id="{A2D2F3BF-C26A-B495-BC99-6A4732CE3EE6}"/>
              </a:ext>
            </a:extLst>
          </p:cNvPr>
          <p:cNvSpPr/>
          <p:nvPr/>
        </p:nvSpPr>
        <p:spPr>
          <a:xfrm>
            <a:off x="2686449" y="725944"/>
            <a:ext cx="3957110" cy="104446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b="1">
                <a:latin typeface="Open Sans"/>
                <a:ea typeface="Calibri"/>
                <a:cs typeface="Calibri"/>
              </a:rPr>
              <a:t>Examples</a:t>
            </a:r>
          </a:p>
        </p:txBody>
      </p:sp>
      <p:sp>
        <p:nvSpPr>
          <p:cNvPr id="18" name="Rectangle: Rounded Corners 17">
            <a:extLst>
              <a:ext uri="{FF2B5EF4-FFF2-40B4-BE49-F238E27FC236}">
                <a16:creationId xmlns:a16="http://schemas.microsoft.com/office/drawing/2014/main" id="{C6C48BF5-DF07-C479-A77C-89F7C1804C9F}"/>
              </a:ext>
            </a:extLst>
          </p:cNvPr>
          <p:cNvSpPr/>
          <p:nvPr/>
        </p:nvSpPr>
        <p:spPr>
          <a:xfrm>
            <a:off x="6910388" y="738643"/>
            <a:ext cx="5018049" cy="1044465"/>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800" b="1">
                <a:latin typeface="Open Sans"/>
                <a:ea typeface="Calibri"/>
                <a:cs typeface="Calibri"/>
              </a:rPr>
              <a:t>Actions</a:t>
            </a:r>
          </a:p>
        </p:txBody>
      </p:sp>
    </p:spTree>
    <p:extLst>
      <p:ext uri="{BB962C8B-B14F-4D97-AF65-F5344CB8AC3E}">
        <p14:creationId xmlns:p14="http://schemas.microsoft.com/office/powerpoint/2010/main" val="412076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686A63-C17E-F8EF-5A5D-3A162E7C513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0EB0C56-3EBA-3268-AF79-09B59937029C}"/>
              </a:ext>
            </a:extLst>
          </p:cNvPr>
          <p:cNvSpPr>
            <a:spLocks noGrp="1"/>
          </p:cNvSpPr>
          <p:nvPr/>
        </p:nvSpPr>
        <p:spPr>
          <a:xfrm>
            <a:off x="711200" y="2765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Open Sans"/>
                <a:ea typeface="Open Sans"/>
                <a:cs typeface="Open Sans"/>
              </a:rPr>
              <a:t>Evaluation and Thank You</a:t>
            </a:r>
            <a:endParaRPr lang="en-US" b="1">
              <a:latin typeface="Open Sans"/>
              <a:ea typeface="Open Sans"/>
              <a:cs typeface="Open Sans"/>
            </a:endParaRPr>
          </a:p>
        </p:txBody>
      </p:sp>
    </p:spTree>
    <p:extLst>
      <p:ext uri="{BB962C8B-B14F-4D97-AF65-F5344CB8AC3E}">
        <p14:creationId xmlns:p14="http://schemas.microsoft.com/office/powerpoint/2010/main" val="303009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679D44-B5DC-7F77-C637-898C186AF2A0}"/>
              </a:ext>
            </a:extLst>
          </p:cNvPr>
          <p:cNvSpPr txBox="1"/>
          <p:nvPr/>
        </p:nvSpPr>
        <p:spPr>
          <a:xfrm>
            <a:off x="165100" y="1333500"/>
            <a:ext cx="1158240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latin typeface="Open Sans"/>
                <a:ea typeface="Open Sans"/>
                <a:cs typeface="Open Sans"/>
              </a:rPr>
              <a:t>Keep yourself safe</a:t>
            </a:r>
            <a:r>
              <a:rPr lang="en-US" sz="2400">
                <a:latin typeface="Open Sans"/>
                <a:ea typeface="Open Sans"/>
                <a:cs typeface="Open Sans"/>
              </a:rPr>
              <a:t> ​</a:t>
            </a:r>
          </a:p>
          <a:p>
            <a:r>
              <a:rPr lang="en-US" sz="2400">
                <a:latin typeface="Open Sans"/>
                <a:ea typeface="Open Sans"/>
                <a:cs typeface="Open Sans"/>
              </a:rPr>
              <a:t>​</a:t>
            </a:r>
            <a:r>
              <a:rPr lang="en-GB" sz="2400">
                <a:latin typeface="Open Sans"/>
                <a:ea typeface="Open Sans"/>
                <a:cs typeface="Open Sans"/>
              </a:rPr>
              <a:t>Share only information that is yours to share – take time out if you need to.</a:t>
            </a:r>
            <a:r>
              <a:rPr lang="en-US" sz="2400">
                <a:latin typeface="Open Sans"/>
                <a:ea typeface="Open Sans"/>
                <a:cs typeface="Open Sans"/>
              </a:rPr>
              <a:t>​</a:t>
            </a:r>
          </a:p>
          <a:p>
            <a:r>
              <a:rPr lang="en-GB" sz="2400">
                <a:latin typeface="Open Sans"/>
                <a:ea typeface="Open Sans"/>
                <a:cs typeface="Open Sans"/>
              </a:rPr>
              <a:t>​</a:t>
            </a:r>
          </a:p>
          <a:p>
            <a:r>
              <a:rPr lang="en-GB" sz="2400" b="1">
                <a:latin typeface="Open Sans"/>
                <a:ea typeface="Open Sans"/>
                <a:cs typeface="Open Sans"/>
              </a:rPr>
              <a:t>Respect</a:t>
            </a:r>
            <a:r>
              <a:rPr lang="en-US" sz="2400" b="1">
                <a:latin typeface="Open Sans"/>
                <a:ea typeface="Open Sans"/>
                <a:cs typeface="Open Sans"/>
              </a:rPr>
              <a:t> </a:t>
            </a:r>
            <a:r>
              <a:rPr lang="en-US" sz="2400">
                <a:latin typeface="Open Sans"/>
                <a:ea typeface="Open Sans"/>
                <a:cs typeface="Open Sans"/>
              </a:rPr>
              <a:t> ​</a:t>
            </a:r>
          </a:p>
          <a:p>
            <a:r>
              <a:rPr lang="en-US" sz="2400">
                <a:latin typeface="Open Sans"/>
                <a:ea typeface="Open Sans"/>
                <a:cs typeface="Open Sans"/>
              </a:rPr>
              <a:t>​</a:t>
            </a:r>
            <a:r>
              <a:rPr lang="en-GB" sz="2400">
                <a:latin typeface="Open Sans"/>
                <a:ea typeface="Open Sans"/>
                <a:cs typeface="Open Sans"/>
              </a:rPr>
              <a:t>Everyone has different views and experiences. Treat people how you would like to be treated. </a:t>
            </a:r>
            <a:r>
              <a:rPr lang="en-GB" sz="2400" b="1">
                <a:latin typeface="Open Sans"/>
                <a:ea typeface="Open Sans"/>
                <a:cs typeface="Open Sans"/>
              </a:rPr>
              <a:t>We are not here to debate </a:t>
            </a:r>
            <a:r>
              <a:rPr lang="en-GB" sz="2400" b="1" i="1">
                <a:latin typeface="Open Sans"/>
                <a:ea typeface="Open Sans"/>
                <a:cs typeface="Open Sans"/>
              </a:rPr>
              <a:t>if</a:t>
            </a:r>
            <a:r>
              <a:rPr lang="en-GB" sz="2400" b="1">
                <a:latin typeface="Open Sans"/>
                <a:ea typeface="Open Sans"/>
                <a:cs typeface="Open Sans"/>
              </a:rPr>
              <a:t> stigma is real.</a:t>
            </a:r>
            <a:r>
              <a:rPr lang="en-US" sz="2400">
                <a:latin typeface="Open Sans"/>
                <a:ea typeface="Open Sans"/>
                <a:cs typeface="Open Sans"/>
              </a:rPr>
              <a:t>​</a:t>
            </a:r>
            <a:endParaRPr lang="en-US"/>
          </a:p>
          <a:p>
            <a:r>
              <a:rPr lang="en-GB" sz="2400">
                <a:latin typeface="Open Sans"/>
                <a:ea typeface="Open Sans"/>
                <a:cs typeface="Open Sans"/>
              </a:rPr>
              <a:t>​</a:t>
            </a:r>
          </a:p>
          <a:p>
            <a:r>
              <a:rPr lang="en-GB" sz="2400" b="1">
                <a:latin typeface="Open Sans"/>
                <a:ea typeface="Open Sans"/>
                <a:cs typeface="Open Sans"/>
              </a:rPr>
              <a:t>Confidentiality </a:t>
            </a:r>
            <a:r>
              <a:rPr lang="en-US" sz="2400">
                <a:latin typeface="Open Sans"/>
                <a:ea typeface="Open Sans"/>
                <a:cs typeface="Open Sans"/>
              </a:rPr>
              <a:t> ​</a:t>
            </a:r>
          </a:p>
          <a:p>
            <a:r>
              <a:rPr lang="en-US" sz="2400">
                <a:latin typeface="Open Sans"/>
                <a:ea typeface="Open Sans"/>
                <a:cs typeface="Open Sans"/>
              </a:rPr>
              <a:t>​</a:t>
            </a:r>
            <a:r>
              <a:rPr lang="en-GB" sz="2400">
                <a:latin typeface="Open Sans"/>
                <a:ea typeface="Open Sans"/>
                <a:cs typeface="Open Sans"/>
              </a:rPr>
              <a:t>What’s shared here by people shouldn’t be discussed outside.</a:t>
            </a:r>
            <a:r>
              <a:rPr lang="en-US" sz="2400">
                <a:latin typeface="Open Sans"/>
                <a:ea typeface="Open Sans"/>
                <a:cs typeface="Open Sans"/>
              </a:rPr>
              <a:t>​</a:t>
            </a:r>
          </a:p>
          <a:p>
            <a:r>
              <a:rPr lang="en-GB" sz="2400">
                <a:latin typeface="Open Sans"/>
                <a:ea typeface="Open Sans"/>
                <a:cs typeface="Open Sans"/>
              </a:rPr>
              <a:t>​</a:t>
            </a:r>
          </a:p>
          <a:p>
            <a:r>
              <a:rPr lang="en-GB" sz="2400" b="1">
                <a:latin typeface="Open Sans"/>
                <a:ea typeface="Open Sans"/>
                <a:cs typeface="Open Sans"/>
              </a:rPr>
              <a:t>Self-awareness</a:t>
            </a:r>
            <a:r>
              <a:rPr lang="en-GB" sz="2400">
                <a:latin typeface="Open Sans"/>
                <a:ea typeface="Open Sans"/>
                <a:cs typeface="Open Sans"/>
              </a:rPr>
              <a:t>​</a:t>
            </a:r>
          </a:p>
          <a:p>
            <a:r>
              <a:rPr lang="en-GB" sz="2400">
                <a:latin typeface="Open Sans"/>
                <a:ea typeface="Open Sans"/>
                <a:cs typeface="Open Sans"/>
              </a:rPr>
              <a:t>​Acknowledging there is different power dynamics in the room and being mindful of what we are all bringing with us into the session and impact on others.</a:t>
            </a:r>
          </a:p>
        </p:txBody>
      </p:sp>
      <p:sp>
        <p:nvSpPr>
          <p:cNvPr id="5" name="Title 1">
            <a:extLst>
              <a:ext uri="{FF2B5EF4-FFF2-40B4-BE49-F238E27FC236}">
                <a16:creationId xmlns:a16="http://schemas.microsoft.com/office/drawing/2014/main" id="{440D97EE-822D-7712-7DAD-52821070D6F5}"/>
              </a:ext>
            </a:extLst>
          </p:cNvPr>
          <p:cNvSpPr>
            <a:spLocks noGrp="1"/>
          </p:cNvSpPr>
          <p:nvPr/>
        </p:nvSpPr>
        <p:spPr>
          <a:xfrm>
            <a:off x="254000" y="-31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Open Sans"/>
                <a:ea typeface="Open Sans"/>
                <a:cs typeface="Open Sans"/>
              </a:rPr>
              <a:t>Safer Space Agreement</a:t>
            </a:r>
            <a:endParaRPr lang="en-US">
              <a:latin typeface="Open Sans"/>
              <a:ea typeface="Open Sans"/>
              <a:cs typeface="Open Sans"/>
            </a:endParaRPr>
          </a:p>
        </p:txBody>
      </p:sp>
    </p:spTree>
    <p:extLst>
      <p:ext uri="{BB962C8B-B14F-4D97-AF65-F5344CB8AC3E}">
        <p14:creationId xmlns:p14="http://schemas.microsoft.com/office/powerpoint/2010/main" val="390066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045" y="2943488"/>
            <a:ext cx="5648960" cy="2380615"/>
          </a:xfrm>
        </p:spPr>
        <p:txBody>
          <a:bodyPr vert="horz" lIns="91440" tIns="45720" rIns="91440" bIns="45720" rtlCol="0" anchor="t">
            <a:normAutofit/>
          </a:bodyPr>
          <a:lstStyle/>
          <a:p>
            <a:pPr marL="0" indent="0" algn="ctr">
              <a:buNone/>
            </a:pPr>
            <a:r>
              <a:rPr lang="en-US" sz="7200" b="1">
                <a:latin typeface="Open Sans"/>
                <a:ea typeface="Open Sans"/>
                <a:cs typeface="Open Sans"/>
              </a:rPr>
              <a:t>Thank You</a:t>
            </a:r>
            <a:endParaRPr lang="en-US" sz="72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a:latin typeface="Open Sans"/>
                <a:ea typeface="Open Sans"/>
                <a:cs typeface="Open Sans"/>
              </a:rPr>
              <a:t>seemescotland.org</a:t>
            </a:r>
            <a:endParaRPr lang="en-GB">
              <a:latin typeface="Open Sans"/>
              <a:ea typeface="Open Sans"/>
              <a:cs typeface="Open Sans"/>
            </a:endParaRPr>
          </a:p>
        </p:txBody>
      </p:sp>
    </p:spTree>
    <p:extLst>
      <p:ext uri="{BB962C8B-B14F-4D97-AF65-F5344CB8AC3E}">
        <p14:creationId xmlns:p14="http://schemas.microsoft.com/office/powerpoint/2010/main" val="3277791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0B0D58-B1A1-160E-2C00-E4F9E17CADA0}"/>
              </a:ext>
            </a:extLst>
          </p:cNvPr>
          <p:cNvSpPr>
            <a:spLocks noGrp="1"/>
          </p:cNvSpPr>
          <p:nvPr/>
        </p:nvSpPr>
        <p:spPr>
          <a:xfrm>
            <a:off x="254000" y="390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latin typeface="Open Sans"/>
                <a:ea typeface="Open Sans"/>
                <a:cs typeface="Arial"/>
              </a:rPr>
              <a:t>Language</a:t>
            </a:r>
            <a:r>
              <a:rPr lang="en-GB" sz="3600" b="1">
                <a:latin typeface="Arial"/>
                <a:ea typeface="Open Sans"/>
                <a:cs typeface="Arial"/>
              </a:rPr>
              <a:t> and Terminology</a:t>
            </a:r>
            <a:endParaRPr lang="en-US"/>
          </a:p>
        </p:txBody>
      </p:sp>
      <p:sp>
        <p:nvSpPr>
          <p:cNvPr id="5" name="Content Placeholder 2">
            <a:extLst>
              <a:ext uri="{FF2B5EF4-FFF2-40B4-BE49-F238E27FC236}">
                <a16:creationId xmlns:a16="http://schemas.microsoft.com/office/drawing/2014/main" id="{BEBAFF90-DF44-B157-577E-44A04637AAD1}"/>
              </a:ext>
            </a:extLst>
          </p:cNvPr>
          <p:cNvSpPr>
            <a:spLocks noGrp="1"/>
          </p:cNvSpPr>
          <p:nvPr/>
        </p:nvSpPr>
        <p:spPr>
          <a:xfrm>
            <a:off x="12700" y="2155825"/>
            <a:ext cx="10756900" cy="43259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buNone/>
            </a:pPr>
            <a:r>
              <a:rPr lang="en-GB" sz="2800">
                <a:latin typeface="Open Sans"/>
                <a:ea typeface="Open Sans"/>
                <a:cs typeface="Open Sans"/>
              </a:rPr>
              <a:t>We use terminology and language that communities of people use themselves.</a:t>
            </a:r>
            <a:endParaRPr lang="en-US" sz="2800">
              <a:latin typeface="Open Sans"/>
              <a:ea typeface="Open Sans"/>
              <a:cs typeface="Open Sans"/>
            </a:endParaRPr>
          </a:p>
          <a:p>
            <a:pPr marL="457200" lvl="1" indent="0">
              <a:lnSpc>
                <a:spcPct val="100000"/>
              </a:lnSpc>
              <a:spcBef>
                <a:spcPts val="0"/>
              </a:spcBef>
              <a:buNone/>
            </a:pPr>
            <a:endParaRPr lang="en-US" sz="2800">
              <a:latin typeface="Open Sans"/>
              <a:ea typeface="Open Sans"/>
              <a:cs typeface="Open Sans"/>
            </a:endParaRPr>
          </a:p>
          <a:p>
            <a:pPr marL="457200" lvl="1" indent="0">
              <a:lnSpc>
                <a:spcPct val="100000"/>
              </a:lnSpc>
              <a:spcBef>
                <a:spcPts val="0"/>
              </a:spcBef>
              <a:buNone/>
            </a:pPr>
            <a:r>
              <a:rPr lang="en-US" sz="2800">
                <a:latin typeface="Open Sans"/>
                <a:ea typeface="Open Sans"/>
                <a:cs typeface="Open Sans"/>
              </a:rPr>
              <a:t>Language and terminology that </a:t>
            </a:r>
            <a:r>
              <a:rPr lang="en-US" sz="2800" err="1">
                <a:latin typeface="Open Sans"/>
                <a:ea typeface="Open Sans"/>
                <a:cs typeface="Open Sans"/>
              </a:rPr>
              <a:t>marginalised</a:t>
            </a:r>
            <a:r>
              <a:rPr lang="en-US" sz="2800">
                <a:latin typeface="Open Sans"/>
                <a:ea typeface="Open Sans"/>
                <a:cs typeface="Open Sans"/>
              </a:rPr>
              <a:t> people use to describe themselves changes and evolves.</a:t>
            </a:r>
          </a:p>
          <a:p>
            <a:pPr marL="457200" lvl="1" indent="0">
              <a:lnSpc>
                <a:spcPct val="100000"/>
              </a:lnSpc>
              <a:spcBef>
                <a:spcPts val="0"/>
              </a:spcBef>
              <a:buNone/>
            </a:pPr>
            <a:endParaRPr lang="en-GB" sz="2800">
              <a:latin typeface="Open Sans"/>
              <a:ea typeface="Open Sans"/>
              <a:cs typeface="Open Sans"/>
            </a:endParaRPr>
          </a:p>
          <a:p>
            <a:pPr marL="457200" lvl="1" indent="0">
              <a:lnSpc>
                <a:spcPct val="100000"/>
              </a:lnSpc>
              <a:spcBef>
                <a:spcPts val="0"/>
              </a:spcBef>
              <a:buNone/>
            </a:pPr>
            <a:r>
              <a:rPr lang="en-GB" sz="2800">
                <a:latin typeface="Open Sans"/>
                <a:ea typeface="Open Sans"/>
                <a:cs typeface="Open Sans"/>
              </a:rPr>
              <a:t>We adapt our language to mitigate harm and to accommodate inclusion.</a:t>
            </a:r>
            <a:endParaRPr lang="en-US" sz="2800">
              <a:solidFill>
                <a:schemeClr val="accent1"/>
              </a:solidFill>
              <a:latin typeface="Open Sans"/>
              <a:ea typeface="Open Sans"/>
              <a:cs typeface="Open Sans"/>
            </a:endParaRPr>
          </a:p>
          <a:p>
            <a:pPr marL="457200" lvl="1" indent="0">
              <a:lnSpc>
                <a:spcPct val="100000"/>
              </a:lnSpc>
              <a:spcBef>
                <a:spcPts val="0"/>
              </a:spcBef>
              <a:buNone/>
            </a:pPr>
            <a:endParaRPr lang="en-GB">
              <a:solidFill>
                <a:srgbClr val="000000"/>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64019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1999" cy="6857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Content Placeholder 13">
            <a:extLst>
              <a:ext uri="{FF2B5EF4-FFF2-40B4-BE49-F238E27FC236}">
                <a16:creationId xmlns:a16="http://schemas.microsoft.com/office/drawing/2014/main" id="{5B616BAD-8092-9D97-C994-4CA124224127}"/>
              </a:ext>
            </a:extLst>
          </p:cNvPr>
          <p:cNvSpPr>
            <a:spLocks noGrp="1"/>
          </p:cNvSpPr>
          <p:nvPr/>
        </p:nvSpPr>
        <p:spPr>
          <a:xfrm>
            <a:off x="756139" y="2939317"/>
            <a:ext cx="10597661" cy="32376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a:p>
            <a:endParaRPr lang="en-GB"/>
          </a:p>
          <a:p>
            <a:endParaRPr lang="en-GB"/>
          </a:p>
        </p:txBody>
      </p:sp>
      <p:sp>
        <p:nvSpPr>
          <p:cNvPr id="14" name="Rectangle 13">
            <a:extLst>
              <a:ext uri="{FF2B5EF4-FFF2-40B4-BE49-F238E27FC236}">
                <a16:creationId xmlns:a16="http://schemas.microsoft.com/office/drawing/2014/main" id="{CF6902CE-B663-DC8D-37A9-88F37877D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1999" cy="68573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itle 1">
            <a:extLst>
              <a:ext uri="{FF2B5EF4-FFF2-40B4-BE49-F238E27FC236}">
                <a16:creationId xmlns:a16="http://schemas.microsoft.com/office/drawing/2014/main" id="{30B43F03-5F84-9BAF-31E3-EA2B8ED362B8}"/>
              </a:ext>
            </a:extLst>
          </p:cNvPr>
          <p:cNvSpPr>
            <a:spLocks noGrp="1"/>
          </p:cNvSpPr>
          <p:nvPr/>
        </p:nvSpPr>
        <p:spPr>
          <a:xfrm>
            <a:off x="751531" y="403498"/>
            <a:ext cx="10173010"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latin typeface="Open Sans"/>
                <a:ea typeface="Open Sans"/>
                <a:cs typeface="Open Sans"/>
              </a:rPr>
              <a:t>Introduction </a:t>
            </a:r>
            <a:endParaRPr lang="en-US" sz="4800" b="1">
              <a:latin typeface="Open Sans"/>
              <a:ea typeface="Open Sans"/>
              <a:cs typeface="Open Sans"/>
            </a:endParaRPr>
          </a:p>
        </p:txBody>
      </p:sp>
      <p:sp>
        <p:nvSpPr>
          <p:cNvPr id="18" name="Content Placeholder 13">
            <a:extLst>
              <a:ext uri="{FF2B5EF4-FFF2-40B4-BE49-F238E27FC236}">
                <a16:creationId xmlns:a16="http://schemas.microsoft.com/office/drawing/2014/main" id="{74E5E02F-1697-8D56-89A4-8F65A94F2E2F}"/>
              </a:ext>
            </a:extLst>
          </p:cNvPr>
          <p:cNvSpPr>
            <a:spLocks noGrp="1"/>
          </p:cNvSpPr>
          <p:nvPr/>
        </p:nvSpPr>
        <p:spPr>
          <a:xfrm>
            <a:off x="756139" y="2939317"/>
            <a:ext cx="10597661" cy="32376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a:p>
            <a:endParaRPr lang="en-GB"/>
          </a:p>
          <a:p>
            <a:endParaRPr lang="en-GB"/>
          </a:p>
          <a:p>
            <a:endParaRPr lang="en-GB"/>
          </a:p>
        </p:txBody>
      </p:sp>
      <p:sp>
        <p:nvSpPr>
          <p:cNvPr id="19" name="TextBox 14">
            <a:extLst>
              <a:ext uri="{FF2B5EF4-FFF2-40B4-BE49-F238E27FC236}">
                <a16:creationId xmlns:a16="http://schemas.microsoft.com/office/drawing/2014/main" id="{407DC062-54FB-0827-F2B8-01491E2BEAF8}"/>
              </a:ext>
            </a:extLst>
          </p:cNvPr>
          <p:cNvSpPr txBox="1"/>
          <p:nvPr/>
        </p:nvSpPr>
        <p:spPr>
          <a:xfrm>
            <a:off x="753010" y="3196320"/>
            <a:ext cx="8854178" cy="135421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sz="3200">
                <a:latin typeface="Open Sans"/>
                <a:ea typeface="Open Sans"/>
                <a:cs typeface="Open Sans"/>
              </a:rPr>
              <a:t>Your name and your role (if you'd like to)</a:t>
            </a:r>
          </a:p>
          <a:p>
            <a:pPr marL="285750" indent="-285750">
              <a:buFont typeface="Arial"/>
              <a:buChar char="•"/>
            </a:pPr>
            <a:r>
              <a:rPr lang="en-GB" sz="3200">
                <a:latin typeface="Open Sans"/>
                <a:ea typeface="Open Sans"/>
                <a:cs typeface="Open Sans"/>
              </a:rPr>
              <a:t>One word to say how you are feeling</a:t>
            </a:r>
          </a:p>
          <a:p>
            <a:endParaRPr lang="en-GB">
              <a:latin typeface="Open Sans"/>
              <a:ea typeface="Open Sans"/>
              <a:cs typeface="Open Sans"/>
            </a:endParaRPr>
          </a:p>
        </p:txBody>
      </p:sp>
    </p:spTree>
    <p:extLst>
      <p:ext uri="{BB962C8B-B14F-4D97-AF65-F5344CB8AC3E}">
        <p14:creationId xmlns:p14="http://schemas.microsoft.com/office/powerpoint/2010/main" val="7313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B9D49C5-BC5D-5479-14A7-C4B1A2EA4C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5C63365-008F-4C18-1923-AC8AB57250CA}"/>
              </a:ext>
            </a:extLst>
          </p:cNvPr>
          <p:cNvSpPr>
            <a:spLocks noGrp="1"/>
          </p:cNvSpPr>
          <p:nvPr/>
        </p:nvSpPr>
        <p:spPr>
          <a:xfrm>
            <a:off x="1091562" y="1067432"/>
            <a:ext cx="4805996" cy="12971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a:solidFill>
                  <a:srgbClr val="000000"/>
                </a:solidFill>
                <a:latin typeface="Open Sans"/>
                <a:ea typeface="Open Sans"/>
                <a:cs typeface="Open Sans"/>
              </a:rPr>
              <a:t>Energizer</a:t>
            </a:r>
            <a:endParaRPr lang="en-US" sz="6000" b="1" kern="1200">
              <a:solidFill>
                <a:srgbClr val="000000"/>
              </a:solidFill>
              <a:latin typeface="Open Sans"/>
              <a:ea typeface="Open Sans"/>
              <a:cs typeface="Open Sans"/>
            </a:endParaRPr>
          </a:p>
        </p:txBody>
      </p:sp>
      <p:sp>
        <p:nvSpPr>
          <p:cNvPr id="6" name="Content Placeholder 2">
            <a:extLst>
              <a:ext uri="{FF2B5EF4-FFF2-40B4-BE49-F238E27FC236}">
                <a16:creationId xmlns:a16="http://schemas.microsoft.com/office/drawing/2014/main" id="{F60B44A1-8AC6-33B9-C80E-9409CA3B6004}"/>
              </a:ext>
            </a:extLst>
          </p:cNvPr>
          <p:cNvSpPr>
            <a:spLocks noGrp="1"/>
          </p:cNvSpPr>
          <p:nvPr/>
        </p:nvSpPr>
        <p:spPr>
          <a:xfrm>
            <a:off x="1091866" y="2715846"/>
            <a:ext cx="10509944" cy="1424984"/>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kern="1200">
                <a:solidFill>
                  <a:srgbClr val="000000"/>
                </a:solidFill>
                <a:latin typeface="Open Sans"/>
                <a:ea typeface="Open Sans"/>
                <a:cs typeface="Open Sans"/>
              </a:rPr>
              <a:t>‘Common Ground, Different Ground’</a:t>
            </a:r>
          </a:p>
          <a:p>
            <a:pPr marL="0" indent="0">
              <a:buNone/>
            </a:pPr>
            <a:r>
              <a:rPr lang="en-US" sz="3200">
                <a:solidFill>
                  <a:srgbClr val="000000"/>
                </a:solidFill>
                <a:latin typeface="Open Sans"/>
                <a:ea typeface="Open Sans"/>
                <a:cs typeface="Open Sans"/>
              </a:rPr>
              <a:t>Raise a hand if these statements apply to you</a:t>
            </a:r>
          </a:p>
        </p:txBody>
      </p:sp>
    </p:spTree>
    <p:extLst>
      <p:ext uri="{BB962C8B-B14F-4D97-AF65-F5344CB8AC3E}">
        <p14:creationId xmlns:p14="http://schemas.microsoft.com/office/powerpoint/2010/main" val="16677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4E79F86-0F8B-CF45-FA70-997482115D7C}"/>
              </a:ext>
            </a:extLst>
          </p:cNvPr>
          <p:cNvSpPr>
            <a:spLocks noGrp="1"/>
          </p:cNvSpPr>
          <p:nvPr/>
        </p:nvSpPr>
        <p:spPr>
          <a:xfrm>
            <a:off x="838200" y="530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Open Sans"/>
                <a:ea typeface="Open Sans"/>
                <a:cs typeface="Open Sans"/>
              </a:rPr>
              <a:t>Definitions </a:t>
            </a:r>
          </a:p>
        </p:txBody>
      </p:sp>
      <p:sp>
        <p:nvSpPr>
          <p:cNvPr id="5" name="Content Placeholder 2">
            <a:extLst>
              <a:ext uri="{FF2B5EF4-FFF2-40B4-BE49-F238E27FC236}">
                <a16:creationId xmlns:a16="http://schemas.microsoft.com/office/drawing/2014/main" id="{2A504842-344B-8658-7703-BAC2CA9A072D}"/>
              </a:ext>
            </a:extLst>
          </p:cNvPr>
          <p:cNvSpPr>
            <a:spLocks noGrp="1"/>
          </p:cNvSpPr>
          <p:nvPr/>
        </p:nvSpPr>
        <p:spPr>
          <a:xfrm>
            <a:off x="838200" y="22193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None/>
            </a:pPr>
            <a:r>
              <a:rPr lang="en-GB" sz="2400" b="1">
                <a:latin typeface="Open Sans"/>
                <a:ea typeface="Open Sans"/>
                <a:cs typeface="Open Sans"/>
              </a:rPr>
              <a:t>Stigma</a:t>
            </a:r>
            <a:r>
              <a:rPr lang="en-GB" sz="2400">
                <a:latin typeface="Open Sans"/>
                <a:ea typeface="Open Sans"/>
                <a:cs typeface="Open Sans"/>
              </a:rPr>
              <a:t> - a social process that involves the damaging labelling, stereotyping, and exclusion of individuals or groups based on perceived differences that deviate from dominant social norms.</a:t>
            </a:r>
            <a:endParaRPr lang="en-US" sz="2400">
              <a:latin typeface="Open Sans"/>
              <a:ea typeface="Open Sans"/>
              <a:cs typeface="Open Sans"/>
            </a:endParaRPr>
          </a:p>
          <a:p>
            <a:pPr>
              <a:lnSpc>
                <a:spcPct val="100000"/>
              </a:lnSpc>
              <a:spcBef>
                <a:spcPct val="20000"/>
              </a:spcBef>
            </a:pPr>
            <a:endParaRPr lang="en-GB" sz="2200">
              <a:latin typeface="Open Sans"/>
              <a:ea typeface="Open Sans"/>
              <a:cs typeface="Open Sans"/>
            </a:endParaRPr>
          </a:p>
          <a:p>
            <a:pPr marL="0" indent="0">
              <a:lnSpc>
                <a:spcPct val="100000"/>
              </a:lnSpc>
              <a:spcBef>
                <a:spcPct val="20000"/>
              </a:spcBef>
              <a:buNone/>
            </a:pPr>
            <a:r>
              <a:rPr lang="en-US" sz="2400" b="1">
                <a:latin typeface="Open Sans"/>
                <a:ea typeface="Open Sans"/>
                <a:cs typeface="Open Sans"/>
              </a:rPr>
              <a:t>Discrimination</a:t>
            </a:r>
            <a:r>
              <a:rPr lang="en-US" sz="2400">
                <a:latin typeface="Open Sans"/>
                <a:ea typeface="Open Sans"/>
                <a:cs typeface="Open Sans"/>
              </a:rPr>
              <a:t> - a key part of stigma. It is the inequitable or prejudicial treatment of individuals or groups based on their </a:t>
            </a:r>
            <a:r>
              <a:rPr lang="en-US" sz="2400" err="1">
                <a:latin typeface="Open Sans"/>
                <a:ea typeface="Open Sans"/>
                <a:cs typeface="Open Sans"/>
              </a:rPr>
              <a:t>stigmatised</a:t>
            </a:r>
            <a:r>
              <a:rPr lang="en-US" sz="2400">
                <a:latin typeface="Open Sans"/>
                <a:ea typeface="Open Sans"/>
                <a:cs typeface="Open Sans"/>
              </a:rPr>
              <a:t> identities. It can be </a:t>
            </a:r>
            <a:r>
              <a:rPr lang="en-GB" sz="2400">
                <a:latin typeface="Open Sans"/>
                <a:ea typeface="Open Sans"/>
                <a:cs typeface="Open Sans"/>
              </a:rPr>
              <a:t>intentional (explicit prejudice) and unintentional (underlying in organisations and systems).</a:t>
            </a:r>
            <a:endParaRPr lang="en-GB" sz="2400">
              <a:ea typeface="Calibri" panose="020F0502020204030204"/>
              <a:cs typeface="Calibri" panose="020F0502020204030204"/>
            </a:endParaRPr>
          </a:p>
        </p:txBody>
      </p:sp>
    </p:spTree>
    <p:extLst>
      <p:ext uri="{BB962C8B-B14F-4D97-AF65-F5344CB8AC3E}">
        <p14:creationId xmlns:p14="http://schemas.microsoft.com/office/powerpoint/2010/main" val="243841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83E5AA-3F7B-2957-5C70-084C33080243}"/>
              </a:ext>
            </a:extLst>
          </p:cNvPr>
          <p:cNvSpPr txBox="1"/>
          <p:nvPr/>
        </p:nvSpPr>
        <p:spPr>
          <a:xfrm>
            <a:off x="615043" y="5055080"/>
            <a:ext cx="10773724"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latin typeface="Open Sans"/>
                <a:cs typeface="Segoe UI"/>
              </a:rPr>
              <a:t>​</a:t>
            </a:r>
            <a:r>
              <a:rPr lang="en-US" sz="3200" b="1">
                <a:solidFill>
                  <a:srgbClr val="303030"/>
                </a:solidFill>
                <a:latin typeface="Open Sans"/>
                <a:cs typeface="Arial"/>
              </a:rPr>
              <a:t>Keeping people "away"</a:t>
            </a:r>
            <a:r>
              <a:rPr lang="en-US" sz="3200">
                <a:solidFill>
                  <a:srgbClr val="303030"/>
                </a:solidFill>
                <a:latin typeface="Open Sans"/>
                <a:cs typeface="Arial"/>
              </a:rPr>
              <a:t> - avoid 'disease' or perceived threat</a:t>
            </a:r>
            <a:endParaRPr lang="en-US" sz="3200">
              <a:solidFill>
                <a:srgbClr val="303030"/>
              </a:solidFill>
              <a:latin typeface="Open Sans"/>
              <a:ea typeface="Open Sans"/>
              <a:cs typeface="Arial"/>
            </a:endParaRPr>
          </a:p>
        </p:txBody>
      </p:sp>
      <p:sp>
        <p:nvSpPr>
          <p:cNvPr id="5" name="TextBox 4">
            <a:extLst>
              <a:ext uri="{FF2B5EF4-FFF2-40B4-BE49-F238E27FC236}">
                <a16:creationId xmlns:a16="http://schemas.microsoft.com/office/drawing/2014/main" id="{67A4289E-8ACE-9C4A-5942-D70303C9A2B2}"/>
              </a:ext>
            </a:extLst>
          </p:cNvPr>
          <p:cNvSpPr txBox="1"/>
          <p:nvPr/>
        </p:nvSpPr>
        <p:spPr>
          <a:xfrm>
            <a:off x="531859" y="754708"/>
            <a:ext cx="9601200"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a:solidFill>
                  <a:srgbClr val="000000"/>
                </a:solidFill>
                <a:latin typeface="Open Sans"/>
              </a:rPr>
              <a:t> What is the </a:t>
            </a:r>
            <a:r>
              <a:rPr lang="en-GB" sz="3200" b="1" u="sng">
                <a:solidFill>
                  <a:srgbClr val="000000"/>
                </a:solidFill>
                <a:latin typeface="Open Sans"/>
              </a:rPr>
              <a:t>purpose </a:t>
            </a:r>
            <a:r>
              <a:rPr lang="en-GB" sz="3200" b="1">
                <a:solidFill>
                  <a:srgbClr val="000000"/>
                </a:solidFill>
                <a:latin typeface="Open Sans"/>
              </a:rPr>
              <a:t>of stigma?</a:t>
            </a:r>
            <a:endParaRPr lang="en-US" sz="3200">
              <a:solidFill>
                <a:srgbClr val="000000"/>
              </a:solidFill>
            </a:endParaRPr>
          </a:p>
        </p:txBody>
      </p:sp>
      <p:sp>
        <p:nvSpPr>
          <p:cNvPr id="6" name="TextBox 5">
            <a:extLst>
              <a:ext uri="{FF2B5EF4-FFF2-40B4-BE49-F238E27FC236}">
                <a16:creationId xmlns:a16="http://schemas.microsoft.com/office/drawing/2014/main" id="{4B918C41-6840-17E7-F6E2-1F8FCD2476D8}"/>
              </a:ext>
            </a:extLst>
          </p:cNvPr>
          <p:cNvSpPr txBox="1"/>
          <p:nvPr/>
        </p:nvSpPr>
        <p:spPr>
          <a:xfrm>
            <a:off x="612475" y="2193985"/>
            <a:ext cx="10765765"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303030"/>
                </a:solidFill>
                <a:latin typeface="Open Sans"/>
              </a:rPr>
              <a:t>Keeping people "in"</a:t>
            </a:r>
            <a:r>
              <a:rPr lang="en-US" sz="3200">
                <a:solidFill>
                  <a:srgbClr val="303030"/>
                </a:solidFill>
                <a:latin typeface="Open Sans"/>
              </a:rPr>
              <a:t> - enforce dominant social norms and values</a:t>
            </a:r>
            <a:r>
              <a:rPr lang="en-US" sz="3200">
                <a:latin typeface="Open Sans"/>
              </a:rPr>
              <a:t>​</a:t>
            </a:r>
            <a:endParaRPr lang="en-US" sz="3200"/>
          </a:p>
        </p:txBody>
      </p:sp>
      <p:sp>
        <p:nvSpPr>
          <p:cNvPr id="7" name="TextBox 6">
            <a:extLst>
              <a:ext uri="{FF2B5EF4-FFF2-40B4-BE49-F238E27FC236}">
                <a16:creationId xmlns:a16="http://schemas.microsoft.com/office/drawing/2014/main" id="{5955C970-48FE-F1DC-1D32-5BBD9B8867C2}"/>
              </a:ext>
            </a:extLst>
          </p:cNvPr>
          <p:cNvSpPr txBox="1"/>
          <p:nvPr/>
        </p:nvSpPr>
        <p:spPr>
          <a:xfrm>
            <a:off x="612476" y="3588589"/>
            <a:ext cx="10765765" cy="107721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a:solidFill>
                  <a:srgbClr val="303030"/>
                </a:solidFill>
                <a:latin typeface="Open Sans"/>
                <a:cs typeface="Segoe UI"/>
              </a:rPr>
              <a:t>Keeping people "down"</a:t>
            </a:r>
            <a:r>
              <a:rPr lang="en-US" sz="3200">
                <a:solidFill>
                  <a:srgbClr val="303030"/>
                </a:solidFill>
                <a:latin typeface="Open Sans"/>
                <a:cs typeface="Segoe UI"/>
              </a:rPr>
              <a:t> - maintain privileged group advantage </a:t>
            </a:r>
            <a:endParaRPr lang="en-US" sz="3200">
              <a:latin typeface="Open Sans"/>
              <a:ea typeface="Open Sans"/>
              <a:cs typeface="Segoe UI"/>
            </a:endParaRPr>
          </a:p>
        </p:txBody>
      </p:sp>
      <p:sp>
        <p:nvSpPr>
          <p:cNvPr id="8" name="TextBox 7">
            <a:extLst>
              <a:ext uri="{FF2B5EF4-FFF2-40B4-BE49-F238E27FC236}">
                <a16:creationId xmlns:a16="http://schemas.microsoft.com/office/drawing/2014/main" id="{424E0395-E335-740B-C269-07059CE2EDF8}"/>
              </a:ext>
            </a:extLst>
          </p:cNvPr>
          <p:cNvSpPr txBox="1"/>
          <p:nvPr/>
        </p:nvSpPr>
        <p:spPr>
          <a:xfrm>
            <a:off x="7973683" y="6392174"/>
            <a:ext cx="4454106"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a:t>Phelan, Link and Dovidio (2008) </a:t>
            </a:r>
            <a:endParaRPr lang="en-US" sz="2400"/>
          </a:p>
        </p:txBody>
      </p:sp>
    </p:spTree>
    <p:extLst>
      <p:ext uri="{BB962C8B-B14F-4D97-AF65-F5344CB8AC3E}">
        <p14:creationId xmlns:p14="http://schemas.microsoft.com/office/powerpoint/2010/main" val="27952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8650CA-5D3F-49A9-8CE1-2CC91C31B64C}"/>
              </a:ext>
            </a:extLst>
          </p:cNvPr>
          <p:cNvSpPr txBox="1"/>
          <p:nvPr/>
        </p:nvSpPr>
        <p:spPr>
          <a:xfrm>
            <a:off x="2141229" y="429609"/>
            <a:ext cx="7977266" cy="4873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849"/>
              </a:lnSpc>
            </a:pPr>
            <a:r>
              <a:rPr lang="en-US" sz="3200" b="1">
                <a:solidFill>
                  <a:srgbClr val="000000"/>
                </a:solidFill>
                <a:latin typeface="Open Sans"/>
                <a:ea typeface="Open Sans"/>
                <a:cs typeface="Open Sans"/>
              </a:rPr>
              <a:t> Intersectionality</a:t>
            </a:r>
          </a:p>
        </p:txBody>
      </p:sp>
      <p:pic>
        <p:nvPicPr>
          <p:cNvPr id="2" name="Online Media 1" title="What is intersectionality?">
            <a:hlinkClick r:id="" action="ppaction://noaction"/>
            <a:extLst>
              <a:ext uri="{FF2B5EF4-FFF2-40B4-BE49-F238E27FC236}">
                <a16:creationId xmlns:a16="http://schemas.microsoft.com/office/drawing/2014/main" id="{D880F030-5CEE-8B44-80CB-35336400D6B5}"/>
              </a:ext>
            </a:extLst>
          </p:cNvPr>
          <p:cNvPicPr>
            <a:picLocks noRot="1" noChangeAspect="1"/>
          </p:cNvPicPr>
          <p:nvPr>
            <a:videoFile r:link="rId1"/>
          </p:nvPr>
        </p:nvPicPr>
        <p:blipFill>
          <a:blip r:embed="rId5"/>
          <a:stretch>
            <a:fillRect/>
          </a:stretch>
        </p:blipFill>
        <p:spPr>
          <a:xfrm>
            <a:off x="1112029" y="915838"/>
            <a:ext cx="9969531" cy="5716437"/>
          </a:xfrm>
          <a:prstGeom prst="rect">
            <a:avLst/>
          </a:prstGeom>
        </p:spPr>
      </p:pic>
    </p:spTree>
    <p:extLst>
      <p:ext uri="{BB962C8B-B14F-4D97-AF65-F5344CB8AC3E}">
        <p14:creationId xmlns:p14="http://schemas.microsoft.com/office/powerpoint/2010/main" val="1103409352"/>
      </p:ext>
    </p:extLst>
  </p:cSld>
  <p:clrMapOvr>
    <a:masterClrMapping/>
  </p:clrMapOvr>
</p:sld>
</file>

<file path=ppt/theme/theme1.xml><?xml version="1.0" encoding="utf-8"?>
<a:theme xmlns:a="http://schemas.openxmlformats.org/drawingml/2006/main" name="Office Theme">
  <a:themeElements>
    <a:clrScheme name="See Me palette">
      <a:dk1>
        <a:sysClr val="windowText" lastClr="000000"/>
      </a:dk1>
      <a:lt1>
        <a:sysClr val="window" lastClr="FFFFFF"/>
      </a:lt1>
      <a:dk2>
        <a:srgbClr val="44546A"/>
      </a:dk2>
      <a:lt2>
        <a:srgbClr val="E7E6E6"/>
      </a:lt2>
      <a:accent1>
        <a:srgbClr val="E21776"/>
      </a:accent1>
      <a:accent2>
        <a:srgbClr val="00B9E4"/>
      </a:accent2>
      <a:accent3>
        <a:srgbClr val="00A599"/>
      </a:accent3>
      <a:accent4>
        <a:srgbClr val="FFA100"/>
      </a:accent4>
      <a:accent5>
        <a:srgbClr val="7C109A"/>
      </a:accent5>
      <a:accent6>
        <a:srgbClr val="C1BB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ingcolumn xmlns="7f866925-5af0-41b3-8a82-cd164ae5b33a">true</testingcolumn>
    <TaxCatchAll xmlns="8de163be-544f-4d78-9548-5de911d1fe4e" xsi:nil="true"/>
    <lcf76f155ced4ddcb4097134ff3c332f xmlns="7f866925-5af0-41b3-8a82-cd164ae5b33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10717112931441AA04D8373345528B" ma:contentTypeVersion="17" ma:contentTypeDescription="Create a new document." ma:contentTypeScope="" ma:versionID="33bb7c5aedf1159dbbc6cb1181dca765">
  <xsd:schema xmlns:xsd="http://www.w3.org/2001/XMLSchema" xmlns:xs="http://www.w3.org/2001/XMLSchema" xmlns:p="http://schemas.microsoft.com/office/2006/metadata/properties" xmlns:ns2="7f866925-5af0-41b3-8a82-cd164ae5b33a" xmlns:ns3="8de163be-544f-4d78-9548-5de911d1fe4e" targetNamespace="http://schemas.microsoft.com/office/2006/metadata/properties" ma:root="true" ma:fieldsID="41a7aada0e9beb3ccfcf2adf0c9281a8" ns2:_="" ns3:_="">
    <xsd:import namespace="7f866925-5af0-41b3-8a82-cd164ae5b33a"/>
    <xsd:import namespace="8de163be-544f-4d78-9548-5de911d1fe4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testingcolum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66925-5af0-41b3-8a82-cd164ae5b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46b3295-d9ac-4334-9ea6-cebb094ad23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description="" ma:internalName="MediaServiceOCR" ma:readOnly="true">
      <xsd:simpleType>
        <xsd:restriction base="dms:Note">
          <xsd:maxLength value="255"/>
        </xsd:restriction>
      </xsd:simpleType>
    </xsd:element>
    <xsd:element name="testingcolumn" ma:index="21" nillable="true" ma:displayName="testing column" ma:default="1" ma:format="Dropdown" ma:internalName="testingcolumn">
      <xsd:simpleType>
        <xsd:restriction base="dms:Boolea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e163be-544f-4d78-9548-5de911d1fe4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91b86e-5e7d-408f-91d6-f361329516ef}" ma:internalName="TaxCatchAll" ma:showField="CatchAllData" ma:web="8de163be-544f-4d78-9548-5de911d1fe4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4E3F0A-E69E-479B-8124-3688E1B460FC}">
  <ds:schemaRefs>
    <ds:schemaRef ds:uri="7f866925-5af0-41b3-8a82-cd164ae5b33a"/>
    <ds:schemaRef ds:uri="8de163be-544f-4d78-9548-5de911d1fe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89C5CC-5A1D-4C9C-BDF4-216ABC327859}">
  <ds:schemaRefs>
    <ds:schemaRef ds:uri="http://schemas.microsoft.com/sharepoint/v3/contenttype/forms"/>
  </ds:schemaRefs>
</ds:datastoreItem>
</file>

<file path=customXml/itemProps3.xml><?xml version="1.0" encoding="utf-8"?>
<ds:datastoreItem xmlns:ds="http://schemas.openxmlformats.org/officeDocument/2006/customXml" ds:itemID="{B221A2C5-8992-4D41-B8C1-FDB60F57C30A}">
  <ds:schemaRefs>
    <ds:schemaRef ds:uri="7f866925-5af0-41b3-8a82-cd164ae5b33a"/>
    <ds:schemaRef ds:uri="8de163be-544f-4d78-9548-5de911d1fe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24</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Cochrane, Senior Communications Officer - 'see me'</dc:creator>
  <cp:revision>14</cp:revision>
  <dcterms:created xsi:type="dcterms:W3CDTF">2025-04-24T07:57:24Z</dcterms:created>
  <dcterms:modified xsi:type="dcterms:W3CDTF">2025-10-02T15:43:41Z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0x0101005910717112931441AA04D8373345528B</vt:lpwstr>
  </property>
  <property fmtid="{D5CDD505-2E9C-101B-9397-08002B2CF9AE}" pid="3" name="MediaServiceImageTags">
    <vt:lpwstr/>
  </property>
</Properties>
</file>